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3" r:id="rId1"/>
    <p:sldMasterId id="2147483701" r:id="rId2"/>
  </p:sldMasterIdLst>
  <p:notesMasterIdLst>
    <p:notesMasterId r:id="rId24"/>
  </p:notesMasterIdLst>
  <p:sldIdLst>
    <p:sldId id="307" r:id="rId3"/>
    <p:sldId id="310" r:id="rId4"/>
    <p:sldId id="305" r:id="rId5"/>
    <p:sldId id="333" r:id="rId6"/>
    <p:sldId id="308" r:id="rId7"/>
    <p:sldId id="311" r:id="rId8"/>
    <p:sldId id="290" r:id="rId9"/>
    <p:sldId id="312" r:id="rId10"/>
    <p:sldId id="315" r:id="rId11"/>
    <p:sldId id="295" r:id="rId12"/>
    <p:sldId id="313" r:id="rId13"/>
    <p:sldId id="309" r:id="rId14"/>
    <p:sldId id="297" r:id="rId15"/>
    <p:sldId id="336" r:id="rId16"/>
    <p:sldId id="334" r:id="rId17"/>
    <p:sldId id="335" r:id="rId18"/>
    <p:sldId id="314" r:id="rId19"/>
    <p:sldId id="328" r:id="rId20"/>
    <p:sldId id="329" r:id="rId21"/>
    <p:sldId id="332" r:id="rId22"/>
    <p:sldId id="299" r:id="rId23"/>
  </p:sldIdLst>
  <p:sldSz cx="9144000" cy="6858000" type="screen4x3"/>
  <p:notesSz cx="6994525" cy="9280525"/>
  <p:embeddedFontLst>
    <p:embeddedFont>
      <p:font typeface="Myriad Web Pro" panose="020B0604020202020204" charset="0"/>
      <p:regular r:id="rId25"/>
      <p:bold r:id="rId26"/>
      <p: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zanne Heitfeld" initials="SMH" lastIdx="33" clrIdx="0"/>
  <p:cmAuthor id="1" name="CDC User" initials="CU" lastIdx="9" clrIdx="1"/>
  <p:cmAuthor id="2" name="Marguerite Glennon" initials="MLG" lastIdx="4" clrIdx="2"/>
  <p:cmAuthor id="3" name="JE" initials="JE" lastIdx="4" clrIdx="3"/>
  <p:cmAuthor id="4" name="xwx7" initials="xwx7" lastIdx="3" clrIdx="4"/>
  <p:cmAuthor id="5" name="Edelson, Julie (CDC/OD/OADPG)" initials="JE" lastIdx="8" clrIdx="5"/>
  <p:cmAuthor id="6" name="Pam Wigington" initials="PIW4" lastIdx="1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FAC00"/>
    <a:srgbClr val="669900"/>
    <a:srgbClr val="644C00"/>
    <a:srgbClr val="E36E17"/>
    <a:srgbClr val="9C5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1" autoAdjust="0"/>
    <p:restoredTop sz="98198" autoAdjust="0"/>
  </p:normalViewPr>
  <p:slideViewPr>
    <p:cSldViewPr>
      <p:cViewPr>
        <p:scale>
          <a:sx n="80" d="100"/>
          <a:sy n="80" d="100"/>
        </p:scale>
        <p:origin x="-97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38" y="-90"/>
      </p:cViewPr>
      <p:guideLst>
        <p:guide orient="horz" pos="2923"/>
        <p:guide pos="22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dc\project\CCID_NCZVED_DFBMD_EDEB\NORS\Conferences%20and%20Presentations\General%20FDOSS%20PowerPoints\PowerPoint%20Data\Charts_1114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969696"/>
              </a:solidFill>
            </a:ln>
          </c:spPr>
          <c:dPt>
            <c:idx val="0"/>
            <c:bubble3D val="0"/>
            <c:spPr>
              <a:solidFill>
                <a:srgbClr val="1F78B4"/>
              </a:solidFill>
              <a:ln>
                <a:solidFill>
                  <a:srgbClr val="969696"/>
                </a:solidFill>
              </a:ln>
            </c:spPr>
          </c:dPt>
          <c:dPt>
            <c:idx val="1"/>
            <c:bubble3D val="0"/>
            <c:spPr>
              <a:solidFill>
                <a:srgbClr val="A6CEE3"/>
              </a:solidFill>
              <a:ln>
                <a:solidFill>
                  <a:srgbClr val="969696"/>
                </a:solidFill>
              </a:ln>
            </c:spPr>
          </c:dPt>
          <c:dPt>
            <c:idx val="2"/>
            <c:bubble3D val="0"/>
            <c:spPr>
              <a:solidFill>
                <a:srgbClr val="B2DF8A"/>
              </a:solidFill>
              <a:ln>
                <a:solidFill>
                  <a:srgbClr val="969696"/>
                </a:solidFill>
              </a:ln>
            </c:spPr>
          </c:dPt>
          <c:dPt>
            <c:idx val="3"/>
            <c:bubble3D val="0"/>
            <c:spPr>
              <a:solidFill>
                <a:srgbClr val="FDBF6F"/>
              </a:solidFill>
              <a:ln>
                <a:solidFill>
                  <a:srgbClr val="969696"/>
                </a:solidFill>
              </a:ln>
            </c:spPr>
          </c:dPt>
          <c:dPt>
            <c:idx val="4"/>
            <c:bubble3D val="0"/>
            <c:spPr>
              <a:solidFill>
                <a:srgbClr val="E31A1C"/>
              </a:solidFill>
              <a:ln>
                <a:solidFill>
                  <a:srgbClr val="969696"/>
                </a:solidFill>
              </a:ln>
            </c:spPr>
          </c:dPt>
          <c:dPt>
            <c:idx val="5"/>
            <c:bubble3D val="0"/>
            <c:spPr>
              <a:solidFill>
                <a:srgbClr val="33A02C"/>
              </a:solidFill>
              <a:ln>
                <a:solidFill>
                  <a:srgbClr val="969696"/>
                </a:solidFill>
              </a:ln>
            </c:spPr>
          </c:dPt>
          <c:dPt>
            <c:idx val="6"/>
            <c:bubble3D val="0"/>
            <c:spPr>
              <a:solidFill>
                <a:srgbClr val="FB9A99"/>
              </a:solidFill>
              <a:ln>
                <a:solidFill>
                  <a:srgbClr val="969696"/>
                </a:solidFill>
              </a:ln>
            </c:spPr>
          </c:dPt>
          <c:dPt>
            <c:idx val="7"/>
            <c:bubble3D val="0"/>
            <c:spPr>
              <a:solidFill>
                <a:srgbClr val="EFA511"/>
              </a:solidFill>
              <a:ln>
                <a:solidFill>
                  <a:srgbClr val="969696"/>
                </a:solidFill>
              </a:ln>
            </c:spPr>
          </c:dPt>
          <c:dPt>
            <c:idx val="8"/>
            <c:bubble3D val="0"/>
            <c:spPr>
              <a:solidFill>
                <a:srgbClr val="B2DF8A"/>
              </a:solidFill>
              <a:ln>
                <a:solidFill>
                  <a:srgbClr val="969696"/>
                </a:solidFill>
              </a:ln>
            </c:spPr>
          </c:dPt>
          <c:dPt>
            <c:idx val="9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969696"/>
                </a:solidFill>
              </a:ln>
            </c:spPr>
          </c:dPt>
          <c:dPt>
            <c:idx val="1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969696"/>
                </a:solidFill>
              </a:ln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smtClean="0"/>
                      <a:t>Fish</a:t>
                    </a:r>
                    <a:r>
                      <a:rPr lang="en-US" b="1"/>
                      <a:t>
4%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Dairy</a:t>
                    </a:r>
                  </a:p>
                  <a:p>
                    <a:r>
                      <a:rPr lang="en-US" b="1" dirty="0" smtClean="0"/>
                      <a:t>5%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4.6661508852760747E-3"/>
                  <c:y val="-7.6519281243690696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Grains-beans</a:t>
                    </a:r>
                  </a:p>
                  <a:p>
                    <a:r>
                      <a:rPr lang="en-US" b="1" dirty="0" smtClean="0"/>
                      <a:t>4%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1.3068669425740226E-2"/>
                  <c:y val="3.177582152785714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Eggs</a:t>
                    </a:r>
                  </a:p>
                  <a:p>
                    <a:r>
                      <a:rPr lang="en-US" b="1" dirty="0" smtClean="0"/>
                      <a:t>10%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1.2531094796876219E-2"/>
                  <c:y val="-2.302442963860286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Sheet1!$A$2:$A$14</c:f>
              <c:strCache>
                <c:ptCount val="13"/>
                <c:pt idx="0">
                  <c:v>Fruits-Nuts</c:v>
                </c:pt>
                <c:pt idx="1">
                  <c:v>Finfish</c:v>
                </c:pt>
                <c:pt idx="2">
                  <c:v>Poultry</c:v>
                </c:pt>
                <c:pt idx="3">
                  <c:v>Beef</c:v>
                </c:pt>
                <c:pt idx="4">
                  <c:v>Leafy</c:v>
                </c:pt>
                <c:pt idx="5">
                  <c:v>Dairy</c:v>
                </c:pt>
                <c:pt idx="6">
                  <c:v>Pork</c:v>
                </c:pt>
                <c:pt idx="7">
                  <c:v>Mollusk</c:v>
                </c:pt>
                <c:pt idx="8">
                  <c:v>Grains-Beans</c:v>
                </c:pt>
                <c:pt idx="9">
                  <c:v>Vine</c:v>
                </c:pt>
                <c:pt idx="10">
                  <c:v>Eggs</c:v>
                </c:pt>
                <c:pt idx="11">
                  <c:v>Sprout</c:v>
                </c:pt>
                <c:pt idx="12">
                  <c:v>Other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3958</c:v>
                </c:pt>
                <c:pt idx="1">
                  <c:v>1050</c:v>
                </c:pt>
                <c:pt idx="2">
                  <c:v>3466</c:v>
                </c:pt>
                <c:pt idx="3">
                  <c:v>2337</c:v>
                </c:pt>
                <c:pt idx="4">
                  <c:v>1976</c:v>
                </c:pt>
                <c:pt idx="5">
                  <c:v>1269</c:v>
                </c:pt>
                <c:pt idx="6">
                  <c:v>1997</c:v>
                </c:pt>
                <c:pt idx="7">
                  <c:v>705</c:v>
                </c:pt>
                <c:pt idx="8">
                  <c:v>1062</c:v>
                </c:pt>
                <c:pt idx="9">
                  <c:v>2640</c:v>
                </c:pt>
                <c:pt idx="10">
                  <c:v>2452</c:v>
                </c:pt>
                <c:pt idx="11">
                  <c:v>638</c:v>
                </c:pt>
                <c:pt idx="12">
                  <c:v>450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'Multistate Outbreaks'!$B$25</c:f>
              <c:strCache>
                <c:ptCount val="1"/>
                <c:pt idx="0">
                  <c:v>No. Outbreaks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B2DF8A"/>
              </a:solidFill>
              <a:ln>
                <a:solidFill>
                  <a:schemeClr val="accent6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B2DF8A"/>
              </a:solidFill>
              <a:ln>
                <a:solidFill>
                  <a:schemeClr val="accent6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B2DF8A"/>
              </a:solidFill>
              <a:ln>
                <a:solidFill>
                  <a:schemeClr val="accent6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B2DF8A"/>
              </a:solidFill>
              <a:ln>
                <a:solidFill>
                  <a:schemeClr val="accent6"/>
                </a:solidFill>
              </a:ln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'Multistate Outbreaks'!$A$26:$A$29</c:f>
              <c:strCache>
                <c:ptCount val="4"/>
                <c:pt idx="0">
                  <c:v>1993-1997</c:v>
                </c:pt>
                <c:pt idx="1">
                  <c:v>1998-2002</c:v>
                </c:pt>
                <c:pt idx="2">
                  <c:v>2003-2007</c:v>
                </c:pt>
                <c:pt idx="3">
                  <c:v>2008-2012</c:v>
                </c:pt>
              </c:strCache>
            </c:strRef>
          </c:cat>
          <c:val>
            <c:numRef>
              <c:f>'Multistate Outbreaks'!$B$26:$B$29</c:f>
              <c:numCache>
                <c:formatCode>General</c:formatCode>
                <c:ptCount val="4"/>
                <c:pt idx="0">
                  <c:v>28</c:v>
                </c:pt>
                <c:pt idx="1">
                  <c:v>45</c:v>
                </c:pt>
                <c:pt idx="2">
                  <c:v>71</c:v>
                </c:pt>
                <c:pt idx="3">
                  <c:v>103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17436800"/>
        <c:axId val="117438720"/>
      </c:barChart>
      <c:catAx>
        <c:axId val="117436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>
                    <a:solidFill>
                      <a:schemeClr val="bg1"/>
                    </a:solidFill>
                  </a:rPr>
                  <a:t>Years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en-US"/>
          </a:p>
        </c:txPr>
        <c:crossAx val="117438720"/>
        <c:crosses val="autoZero"/>
        <c:auto val="1"/>
        <c:lblAlgn val="ctr"/>
        <c:lblOffset val="100"/>
        <c:noMultiLvlLbl val="0"/>
      </c:catAx>
      <c:valAx>
        <c:axId val="11743872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>
                    <a:solidFill>
                      <a:schemeClr val="bg1"/>
                    </a:solidFill>
                  </a:rPr>
                  <a:t>Number of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Multistate Outbreaks</a:t>
                </a:r>
                <a:endParaRPr lang="en-US" dirty="0">
                  <a:solidFill>
                    <a:schemeClr val="bg1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en-US"/>
          </a:p>
        </c:txPr>
        <c:crossAx val="11743680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E49D7E-2828-41D3-B440-8F154EA5B2FB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CE8C9E-95DF-48E9-B01A-82D750007C1D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Detect and investigate outbreaks to stop the spread and learn how to prevent the next one</a:t>
          </a:r>
          <a:endParaRPr lang="en-US" dirty="0"/>
        </a:p>
      </dgm:t>
    </dgm:pt>
    <dgm:pt modelId="{424390F4-57B9-49DC-8FB0-78C4523D0A32}" type="parTrans" cxnId="{96357843-9D18-4681-90C2-A9710D57FC1C}">
      <dgm:prSet/>
      <dgm:spPr/>
      <dgm:t>
        <a:bodyPr/>
        <a:lstStyle/>
        <a:p>
          <a:endParaRPr lang="en-US"/>
        </a:p>
      </dgm:t>
    </dgm:pt>
    <dgm:pt modelId="{5501A192-7215-48AC-96A1-109CF889B079}" type="sibTrans" cxnId="{96357843-9D18-4681-90C2-A9710D57FC1C}">
      <dgm:prSet/>
      <dgm:spPr/>
      <dgm:t>
        <a:bodyPr/>
        <a:lstStyle/>
        <a:p>
          <a:endParaRPr lang="en-US"/>
        </a:p>
      </dgm:t>
    </dgm:pt>
    <dgm:pt modelId="{413DB51A-EE18-4FDE-A8C3-C7FAF74F4BBE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920DC953-341B-47AD-9BF5-6B9D9645EE56}" type="parTrans" cxnId="{7CF2D922-E88D-4797-A044-C26F31C4EC40}">
      <dgm:prSet/>
      <dgm:spPr/>
      <dgm:t>
        <a:bodyPr/>
        <a:lstStyle/>
        <a:p>
          <a:endParaRPr lang="en-US"/>
        </a:p>
      </dgm:t>
    </dgm:pt>
    <dgm:pt modelId="{96D5BDEE-2347-4543-A8D4-7A62777195CB}" type="sibTrans" cxnId="{7CF2D922-E88D-4797-A044-C26F31C4EC40}">
      <dgm:prSet/>
      <dgm:spPr/>
      <dgm:t>
        <a:bodyPr/>
        <a:lstStyle/>
        <a:p>
          <a:endParaRPr lang="en-US"/>
        </a:p>
      </dgm:t>
    </dgm:pt>
    <dgm:pt modelId="{209231C4-F159-4F48-8DC1-3AE9B8BEEDE0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Build investigative public health capacity at the state and local level by applying best practices</a:t>
          </a:r>
          <a:endParaRPr lang="en-US" dirty="0"/>
        </a:p>
      </dgm:t>
    </dgm:pt>
    <dgm:pt modelId="{F0FC47B0-42CF-45DB-B107-EFAEBEC3BD99}" type="parTrans" cxnId="{C834E939-BAD0-489D-9919-8ABCD86C3303}">
      <dgm:prSet/>
      <dgm:spPr/>
      <dgm:t>
        <a:bodyPr/>
        <a:lstStyle/>
        <a:p>
          <a:endParaRPr lang="en-US"/>
        </a:p>
      </dgm:t>
    </dgm:pt>
    <dgm:pt modelId="{0B5C45AC-EFE0-4626-A9F9-CAEA3A456B0B}" type="sibTrans" cxnId="{C834E939-BAD0-489D-9919-8ABCD86C3303}">
      <dgm:prSet/>
      <dgm:spPr/>
      <dgm:t>
        <a:bodyPr/>
        <a:lstStyle/>
        <a:p>
          <a:endParaRPr lang="en-US"/>
        </a:p>
      </dgm:t>
    </dgm:pt>
    <dgm:pt modelId="{FEC60033-A4FC-4347-8992-C43B78877B0B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8ED79A5-5598-4D34-A9E0-BCBAFAE45A64}" type="parTrans" cxnId="{FE708741-7652-4F59-99E1-33F3FA390D73}">
      <dgm:prSet/>
      <dgm:spPr/>
      <dgm:t>
        <a:bodyPr/>
        <a:lstStyle/>
        <a:p>
          <a:endParaRPr lang="en-US"/>
        </a:p>
      </dgm:t>
    </dgm:pt>
    <dgm:pt modelId="{9F0D0A84-26EA-4BF7-BBC7-F926787CFE89}" type="sibTrans" cxnId="{FE708741-7652-4F59-99E1-33F3FA390D73}">
      <dgm:prSet/>
      <dgm:spPr/>
      <dgm:t>
        <a:bodyPr/>
        <a:lstStyle/>
        <a:p>
          <a:endParaRPr lang="en-US"/>
        </a:p>
      </dgm:t>
    </dgm:pt>
    <dgm:pt modelId="{E53CE660-0924-452A-919F-AF0BD477B17F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Work with partners (public health, industry, consumer groups, etc.) to share food safety data and information to improve practices</a:t>
          </a:r>
          <a:endParaRPr lang="en-US" dirty="0"/>
        </a:p>
      </dgm:t>
    </dgm:pt>
    <dgm:pt modelId="{A1C59E34-8BFD-468B-87BA-1008FC480830}" type="parTrans" cxnId="{C569FC0B-8E15-43B8-8939-B091CA496887}">
      <dgm:prSet/>
      <dgm:spPr/>
      <dgm:t>
        <a:bodyPr/>
        <a:lstStyle/>
        <a:p>
          <a:endParaRPr lang="en-US"/>
        </a:p>
      </dgm:t>
    </dgm:pt>
    <dgm:pt modelId="{F91D5049-4A62-4EA9-945F-52530F4D7E52}" type="sibTrans" cxnId="{C569FC0B-8E15-43B8-8939-B091CA496887}">
      <dgm:prSet/>
      <dgm:spPr/>
      <dgm:t>
        <a:bodyPr/>
        <a:lstStyle/>
        <a:p>
          <a:endParaRPr lang="en-US"/>
        </a:p>
      </dgm:t>
    </dgm:pt>
    <dgm:pt modelId="{E1325E1D-45EE-4E31-A670-2CBCAF9208EF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356B012-D635-44C3-A9B0-0B7A8E510038}" type="parTrans" cxnId="{706D7D32-4CA7-4097-B648-2D5A5CBCD8CB}">
      <dgm:prSet/>
      <dgm:spPr/>
      <dgm:t>
        <a:bodyPr/>
        <a:lstStyle/>
        <a:p>
          <a:endParaRPr lang="en-US"/>
        </a:p>
      </dgm:t>
    </dgm:pt>
    <dgm:pt modelId="{2A83E5E0-A306-4668-94C2-36BD062A4F40}" type="sibTrans" cxnId="{706D7D32-4CA7-4097-B648-2D5A5CBCD8CB}">
      <dgm:prSet/>
      <dgm:spPr/>
      <dgm:t>
        <a:bodyPr/>
        <a:lstStyle/>
        <a:p>
          <a:endParaRPr lang="en-US"/>
        </a:p>
      </dgm:t>
    </dgm:pt>
    <dgm:pt modelId="{84E14896-A75D-424B-A8F9-902938868F01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9D03CFD-EF99-49AF-BE9D-2B8C40AFD9A3}" type="parTrans" cxnId="{359DF250-1791-4CF7-B82C-F062D8C8F085}">
      <dgm:prSet/>
      <dgm:spPr/>
      <dgm:t>
        <a:bodyPr/>
        <a:lstStyle/>
        <a:p>
          <a:endParaRPr lang="en-US"/>
        </a:p>
      </dgm:t>
    </dgm:pt>
    <dgm:pt modelId="{8025E2CF-CF08-43F0-A544-17C78D59F6EF}" type="sibTrans" cxnId="{359DF250-1791-4CF7-B82C-F062D8C8F085}">
      <dgm:prSet/>
      <dgm:spPr/>
      <dgm:t>
        <a:bodyPr/>
        <a:lstStyle/>
        <a:p>
          <a:endParaRPr lang="en-US"/>
        </a:p>
      </dgm:t>
    </dgm:pt>
    <dgm:pt modelId="{3B3AFA60-532C-4912-AB26-45F6610A7FEE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Stop the spread of antibiotic resistant bacteria</a:t>
          </a:r>
          <a:endParaRPr lang="en-US" dirty="0"/>
        </a:p>
      </dgm:t>
    </dgm:pt>
    <dgm:pt modelId="{62D40428-A62F-4CBC-BD87-8D56013E8102}" type="parTrans" cxnId="{0F7562C2-91A0-4959-B207-7F306998F85F}">
      <dgm:prSet/>
      <dgm:spPr/>
      <dgm:t>
        <a:bodyPr/>
        <a:lstStyle/>
        <a:p>
          <a:endParaRPr lang="en-US"/>
        </a:p>
      </dgm:t>
    </dgm:pt>
    <dgm:pt modelId="{EC916417-16A8-4F57-85BC-C4C76746CE7E}" type="sibTrans" cxnId="{0F7562C2-91A0-4959-B207-7F306998F85F}">
      <dgm:prSet/>
      <dgm:spPr/>
      <dgm:t>
        <a:bodyPr/>
        <a:lstStyle/>
        <a:p>
          <a:endParaRPr lang="en-US"/>
        </a:p>
      </dgm:t>
    </dgm:pt>
    <dgm:pt modelId="{5DB40843-21B5-4469-8BE4-AF6DE353CAF4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6">
            <a:lumMod val="10000"/>
            <a:lumOff val="90000"/>
          </a:schemeClr>
        </a:solidFill>
      </dgm:spPr>
      <dgm:t>
        <a:bodyPr/>
        <a:lstStyle/>
        <a:p>
          <a:r>
            <a:rPr lang="en-US" dirty="0" smtClean="0"/>
            <a:t>Drive policy and prevention with data and analyses</a:t>
          </a:r>
          <a:endParaRPr lang="en-US" dirty="0"/>
        </a:p>
      </dgm:t>
    </dgm:pt>
    <dgm:pt modelId="{C5F79BBA-BC5E-4C66-B322-4A4B2FE84FEC}" type="parTrans" cxnId="{A34D2EC8-AD70-44B1-9103-4BB75120EBFD}">
      <dgm:prSet/>
      <dgm:spPr/>
      <dgm:t>
        <a:bodyPr/>
        <a:lstStyle/>
        <a:p>
          <a:endParaRPr lang="en-US"/>
        </a:p>
      </dgm:t>
    </dgm:pt>
    <dgm:pt modelId="{B8FC6B0E-B83C-47E7-9409-8602FDAC4614}" type="sibTrans" cxnId="{A34D2EC8-AD70-44B1-9103-4BB75120EBFD}">
      <dgm:prSet/>
      <dgm:spPr/>
      <dgm:t>
        <a:bodyPr/>
        <a:lstStyle/>
        <a:p>
          <a:endParaRPr lang="en-US"/>
        </a:p>
      </dgm:t>
    </dgm:pt>
    <dgm:pt modelId="{D1382C1E-7CE2-4A3E-8032-FD66A4D8B981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CF0B9F69-CB02-4255-866C-BC48A049DA6F}" type="parTrans" cxnId="{D104917F-6EB9-48E8-AADE-99AC49E0391B}">
      <dgm:prSet/>
      <dgm:spPr/>
      <dgm:t>
        <a:bodyPr/>
        <a:lstStyle/>
        <a:p>
          <a:endParaRPr lang="en-US"/>
        </a:p>
      </dgm:t>
    </dgm:pt>
    <dgm:pt modelId="{FB77CE33-2C96-4AF0-A7F5-BCE7B3A9D610}" type="sibTrans" cxnId="{D104917F-6EB9-48E8-AADE-99AC49E0391B}">
      <dgm:prSet/>
      <dgm:spPr/>
      <dgm:t>
        <a:bodyPr/>
        <a:lstStyle/>
        <a:p>
          <a:endParaRPr lang="en-US"/>
        </a:p>
      </dgm:t>
    </dgm:pt>
    <dgm:pt modelId="{76522F77-7B0E-4353-94AE-08C985AC3E77}" type="pres">
      <dgm:prSet presAssocID="{70E49D7E-2828-41D3-B440-8F154EA5B2F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C2E834-AA1F-450F-8297-9FE1C74D7221}" type="pres">
      <dgm:prSet presAssocID="{E1325E1D-45EE-4E31-A670-2CBCAF9208EF}" presName="composite" presStyleCnt="0"/>
      <dgm:spPr/>
    </dgm:pt>
    <dgm:pt modelId="{96D45D9C-0AEA-4275-A345-763059036AB0}" type="pres">
      <dgm:prSet presAssocID="{E1325E1D-45EE-4E31-A670-2CBCAF9208EF}" presName="parentText" presStyleLbl="alignNode1" presStyleIdx="0" presStyleCnt="5" custFlipVert="1" custLinFactNeighborY="-349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48157-7882-4329-A909-12840B0DD230}" type="pres">
      <dgm:prSet presAssocID="{E1325E1D-45EE-4E31-A670-2CBCAF9208EF}" presName="descendantText" presStyleLbl="alignAcc1" presStyleIdx="0" presStyleCnt="5" custLinFactNeighborX="-25" custLinFactNeighborY="536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36988-1A5F-4ADA-9AB3-7957FBDADEFF}" type="pres">
      <dgm:prSet presAssocID="{2A83E5E0-A306-4668-94C2-36BD062A4F40}" presName="sp" presStyleCnt="0"/>
      <dgm:spPr/>
    </dgm:pt>
    <dgm:pt modelId="{B1B3242E-DA83-47C8-9EA4-CB89B5E7020A}" type="pres">
      <dgm:prSet presAssocID="{413DB51A-EE18-4FDE-A8C3-C7FAF74F4BBE}" presName="composite" presStyleCnt="0"/>
      <dgm:spPr/>
    </dgm:pt>
    <dgm:pt modelId="{8DBD585F-54B6-421E-A416-FD1E09A42CF6}" type="pres">
      <dgm:prSet presAssocID="{413DB51A-EE18-4FDE-A8C3-C7FAF74F4BBE}" presName="parentText" presStyleLbl="alignNode1" presStyleIdx="1" presStyleCnt="5" custFlipVer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CB250D-6C8F-43CC-AA4E-B4BE11A28113}" type="pres">
      <dgm:prSet presAssocID="{413DB51A-EE18-4FDE-A8C3-C7FAF74F4BBE}" presName="descendantText" presStyleLbl="alignAcc1" presStyleIdx="1" presStyleCnt="5" custLinFactNeighborX="377" custLinFactNeighborY="478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862B4-DE69-4584-A52A-BFF40EC9C9EC}" type="pres">
      <dgm:prSet presAssocID="{96D5BDEE-2347-4543-A8D4-7A62777195CB}" presName="sp" presStyleCnt="0"/>
      <dgm:spPr/>
    </dgm:pt>
    <dgm:pt modelId="{6C65A9E1-9801-4C67-84A6-0878F104788F}" type="pres">
      <dgm:prSet presAssocID="{FEC60033-A4FC-4347-8992-C43B78877B0B}" presName="composite" presStyleCnt="0"/>
      <dgm:spPr/>
    </dgm:pt>
    <dgm:pt modelId="{BE3B786A-9DC5-48EB-981F-4049662D5AB1}" type="pres">
      <dgm:prSet presAssocID="{FEC60033-A4FC-4347-8992-C43B78877B0B}" presName="parentText" presStyleLbl="alignNode1" presStyleIdx="2" presStyleCnt="5" custFlipVert="1" custFlipHor="1" custLinFactNeighborX="0" custLinFactNeighborY="-477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6D54DC-8618-48D8-B1E0-14DAD5D42AFA}" type="pres">
      <dgm:prSet presAssocID="{FEC60033-A4FC-4347-8992-C43B78877B0B}" presName="descendantText" presStyleLbl="alignAcc1" presStyleIdx="2" presStyleCnt="5" custLinFactNeighborX="-25" custLinFactNeighborY="46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F81350-5ACA-49D5-9F0D-B3BA6B2FB2C7}" type="pres">
      <dgm:prSet presAssocID="{9F0D0A84-26EA-4BF7-BBC7-F926787CFE89}" presName="sp" presStyleCnt="0"/>
      <dgm:spPr/>
    </dgm:pt>
    <dgm:pt modelId="{A34335AC-7E89-443B-A2D3-A092CBCB0A59}" type="pres">
      <dgm:prSet presAssocID="{D1382C1E-7CE2-4A3E-8032-FD66A4D8B981}" presName="composite" presStyleCnt="0"/>
      <dgm:spPr/>
    </dgm:pt>
    <dgm:pt modelId="{AC5DDBB2-BFD7-4CFC-9101-6D9D63A2D9FC}" type="pres">
      <dgm:prSet presAssocID="{D1382C1E-7CE2-4A3E-8032-FD66A4D8B981}" presName="parentText" presStyleLbl="alignNode1" presStyleIdx="3" presStyleCnt="5" custFlipVer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6BB9C-9290-436B-838F-D268AFB5125E}" type="pres">
      <dgm:prSet presAssocID="{D1382C1E-7CE2-4A3E-8032-FD66A4D8B981}" presName="descendantText" presStyleLbl="alignAcc1" presStyleIdx="3" presStyleCnt="5" custLinFactNeighborX="439" custLinFactNeighborY="495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2BF5E-1AC6-42BF-8CAF-E9E0891A8EAA}" type="pres">
      <dgm:prSet presAssocID="{FB77CE33-2C96-4AF0-A7F5-BCE7B3A9D610}" presName="sp" presStyleCnt="0"/>
      <dgm:spPr/>
    </dgm:pt>
    <dgm:pt modelId="{3685D844-7DD4-4060-892B-5D3C50EBD37C}" type="pres">
      <dgm:prSet presAssocID="{84E14896-A75D-424B-A8F9-902938868F01}" presName="composite" presStyleCnt="0"/>
      <dgm:spPr/>
    </dgm:pt>
    <dgm:pt modelId="{9C5A7282-CBEA-456B-985E-EFD120D9B5FC}" type="pres">
      <dgm:prSet presAssocID="{84E14896-A75D-424B-A8F9-902938868F01}" presName="parentText" presStyleLbl="alignNode1" presStyleIdx="4" presStyleCnt="5" custFlipVert="1" custLinFactNeighborY="-517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535E58-F049-4BF0-852A-6D9F4B3CBCD9}" type="pres">
      <dgm:prSet presAssocID="{84E14896-A75D-424B-A8F9-902938868F01}" presName="descendantText" presStyleLbl="alignAcc1" presStyleIdx="4" presStyleCnt="5" custLinFactNeighborX="377" custLinFactNeighborY="426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357843-9D18-4681-90C2-A9710D57FC1C}" srcId="{E1325E1D-45EE-4E31-A670-2CBCAF9208EF}" destId="{FDCE8C9E-95DF-48E9-B01A-82D750007C1D}" srcOrd="0" destOrd="0" parTransId="{424390F4-57B9-49DC-8FB0-78C4523D0A32}" sibTransId="{5501A192-7215-48AC-96A1-109CF889B079}"/>
    <dgm:cxn modelId="{0F7562C2-91A0-4959-B207-7F306998F85F}" srcId="{84E14896-A75D-424B-A8F9-902938868F01}" destId="{3B3AFA60-532C-4912-AB26-45F6610A7FEE}" srcOrd="0" destOrd="0" parTransId="{62D40428-A62F-4CBC-BD87-8D56013E8102}" sibTransId="{EC916417-16A8-4F57-85BC-C4C76746CE7E}"/>
    <dgm:cxn modelId="{C834E939-BAD0-489D-9919-8ABCD86C3303}" srcId="{413DB51A-EE18-4FDE-A8C3-C7FAF74F4BBE}" destId="{209231C4-F159-4F48-8DC1-3AE9B8BEEDE0}" srcOrd="0" destOrd="0" parTransId="{F0FC47B0-42CF-45DB-B107-EFAEBEC3BD99}" sibTransId="{0B5C45AC-EFE0-4626-A9F9-CAEA3A456B0B}"/>
    <dgm:cxn modelId="{7CF2D922-E88D-4797-A044-C26F31C4EC40}" srcId="{70E49D7E-2828-41D3-B440-8F154EA5B2FB}" destId="{413DB51A-EE18-4FDE-A8C3-C7FAF74F4BBE}" srcOrd="1" destOrd="0" parTransId="{920DC953-341B-47AD-9BF5-6B9D9645EE56}" sibTransId="{96D5BDEE-2347-4543-A8D4-7A62777195CB}"/>
    <dgm:cxn modelId="{A34D2EC8-AD70-44B1-9103-4BB75120EBFD}" srcId="{FEC60033-A4FC-4347-8992-C43B78877B0B}" destId="{5DB40843-21B5-4469-8BE4-AF6DE353CAF4}" srcOrd="0" destOrd="0" parTransId="{C5F79BBA-BC5E-4C66-B322-4A4B2FE84FEC}" sibTransId="{B8FC6B0E-B83C-47E7-9409-8602FDAC4614}"/>
    <dgm:cxn modelId="{359DF250-1791-4CF7-B82C-F062D8C8F085}" srcId="{70E49D7E-2828-41D3-B440-8F154EA5B2FB}" destId="{84E14896-A75D-424B-A8F9-902938868F01}" srcOrd="4" destOrd="0" parTransId="{A9D03CFD-EF99-49AF-BE9D-2B8C40AFD9A3}" sibTransId="{8025E2CF-CF08-43F0-A544-17C78D59F6EF}"/>
    <dgm:cxn modelId="{C3446BB9-046B-4742-BF80-EE2945D2ACA0}" type="presOf" srcId="{70E49D7E-2828-41D3-B440-8F154EA5B2FB}" destId="{76522F77-7B0E-4353-94AE-08C985AC3E77}" srcOrd="0" destOrd="0" presId="urn:microsoft.com/office/officeart/2005/8/layout/chevron2"/>
    <dgm:cxn modelId="{FE708741-7652-4F59-99E1-33F3FA390D73}" srcId="{70E49D7E-2828-41D3-B440-8F154EA5B2FB}" destId="{FEC60033-A4FC-4347-8992-C43B78877B0B}" srcOrd="2" destOrd="0" parTransId="{78ED79A5-5598-4D34-A9E0-BCBAFAE45A64}" sibTransId="{9F0D0A84-26EA-4BF7-BBC7-F926787CFE89}"/>
    <dgm:cxn modelId="{72B7ECEF-2964-4C1F-BDBA-503C9B3C809B}" type="presOf" srcId="{209231C4-F159-4F48-8DC1-3AE9B8BEEDE0}" destId="{7CCB250D-6C8F-43CC-AA4E-B4BE11A28113}" srcOrd="0" destOrd="0" presId="urn:microsoft.com/office/officeart/2005/8/layout/chevron2"/>
    <dgm:cxn modelId="{81942840-83AB-4B7E-BCA3-81AE43825561}" type="presOf" srcId="{E53CE660-0924-452A-919F-AF0BD477B17F}" destId="{8D46BB9C-9290-436B-838F-D268AFB5125E}" srcOrd="0" destOrd="0" presId="urn:microsoft.com/office/officeart/2005/8/layout/chevron2"/>
    <dgm:cxn modelId="{470A83FB-19A7-44DA-A447-11C4E2143C21}" type="presOf" srcId="{D1382C1E-7CE2-4A3E-8032-FD66A4D8B981}" destId="{AC5DDBB2-BFD7-4CFC-9101-6D9D63A2D9FC}" srcOrd="0" destOrd="0" presId="urn:microsoft.com/office/officeart/2005/8/layout/chevron2"/>
    <dgm:cxn modelId="{CB522511-29E8-42EB-9DE0-246F123C7AC6}" type="presOf" srcId="{413DB51A-EE18-4FDE-A8C3-C7FAF74F4BBE}" destId="{8DBD585F-54B6-421E-A416-FD1E09A42CF6}" srcOrd="0" destOrd="0" presId="urn:microsoft.com/office/officeart/2005/8/layout/chevron2"/>
    <dgm:cxn modelId="{4CA2DFAC-2BB2-4280-A697-7574E135C5E8}" type="presOf" srcId="{E1325E1D-45EE-4E31-A670-2CBCAF9208EF}" destId="{96D45D9C-0AEA-4275-A345-763059036AB0}" srcOrd="0" destOrd="0" presId="urn:microsoft.com/office/officeart/2005/8/layout/chevron2"/>
    <dgm:cxn modelId="{C569FC0B-8E15-43B8-8939-B091CA496887}" srcId="{D1382C1E-7CE2-4A3E-8032-FD66A4D8B981}" destId="{E53CE660-0924-452A-919F-AF0BD477B17F}" srcOrd="0" destOrd="0" parTransId="{A1C59E34-8BFD-468B-87BA-1008FC480830}" sibTransId="{F91D5049-4A62-4EA9-945F-52530F4D7E52}"/>
    <dgm:cxn modelId="{706D7D32-4CA7-4097-B648-2D5A5CBCD8CB}" srcId="{70E49D7E-2828-41D3-B440-8F154EA5B2FB}" destId="{E1325E1D-45EE-4E31-A670-2CBCAF9208EF}" srcOrd="0" destOrd="0" parTransId="{D356B012-D635-44C3-A9B0-0B7A8E510038}" sibTransId="{2A83E5E0-A306-4668-94C2-36BD062A4F40}"/>
    <dgm:cxn modelId="{ED8C67C2-0041-47EF-A2C9-9A09E7BB167A}" type="presOf" srcId="{FDCE8C9E-95DF-48E9-B01A-82D750007C1D}" destId="{72B48157-7882-4329-A909-12840B0DD230}" srcOrd="0" destOrd="0" presId="urn:microsoft.com/office/officeart/2005/8/layout/chevron2"/>
    <dgm:cxn modelId="{D104917F-6EB9-48E8-AADE-99AC49E0391B}" srcId="{70E49D7E-2828-41D3-B440-8F154EA5B2FB}" destId="{D1382C1E-7CE2-4A3E-8032-FD66A4D8B981}" srcOrd="3" destOrd="0" parTransId="{CF0B9F69-CB02-4255-866C-BC48A049DA6F}" sibTransId="{FB77CE33-2C96-4AF0-A7F5-BCE7B3A9D610}"/>
    <dgm:cxn modelId="{9EB9901B-1D47-4DD8-9D48-A6D4854576A3}" type="presOf" srcId="{3B3AFA60-532C-4912-AB26-45F6610A7FEE}" destId="{5F535E58-F049-4BF0-852A-6D9F4B3CBCD9}" srcOrd="0" destOrd="0" presId="urn:microsoft.com/office/officeart/2005/8/layout/chevron2"/>
    <dgm:cxn modelId="{F85FAA2B-B736-4E28-AB66-F693D71062C5}" type="presOf" srcId="{FEC60033-A4FC-4347-8992-C43B78877B0B}" destId="{BE3B786A-9DC5-48EB-981F-4049662D5AB1}" srcOrd="0" destOrd="0" presId="urn:microsoft.com/office/officeart/2005/8/layout/chevron2"/>
    <dgm:cxn modelId="{6A3AE172-0EB0-406E-9D04-FBC55E478153}" type="presOf" srcId="{84E14896-A75D-424B-A8F9-902938868F01}" destId="{9C5A7282-CBEA-456B-985E-EFD120D9B5FC}" srcOrd="0" destOrd="0" presId="urn:microsoft.com/office/officeart/2005/8/layout/chevron2"/>
    <dgm:cxn modelId="{1221CFF8-8A47-4EAE-92F5-526ECB75A98D}" type="presOf" srcId="{5DB40843-21B5-4469-8BE4-AF6DE353CAF4}" destId="{5C6D54DC-8618-48D8-B1E0-14DAD5D42AFA}" srcOrd="0" destOrd="0" presId="urn:microsoft.com/office/officeart/2005/8/layout/chevron2"/>
    <dgm:cxn modelId="{878648F6-9339-4417-B93A-B280B0FB753A}" type="presParOf" srcId="{76522F77-7B0E-4353-94AE-08C985AC3E77}" destId="{52C2E834-AA1F-450F-8297-9FE1C74D7221}" srcOrd="0" destOrd="0" presId="urn:microsoft.com/office/officeart/2005/8/layout/chevron2"/>
    <dgm:cxn modelId="{604A9399-F2CD-4E58-B724-28CB5D217337}" type="presParOf" srcId="{52C2E834-AA1F-450F-8297-9FE1C74D7221}" destId="{96D45D9C-0AEA-4275-A345-763059036AB0}" srcOrd="0" destOrd="0" presId="urn:microsoft.com/office/officeart/2005/8/layout/chevron2"/>
    <dgm:cxn modelId="{F4123184-95CF-4EF9-AF17-B1B41DB230EB}" type="presParOf" srcId="{52C2E834-AA1F-450F-8297-9FE1C74D7221}" destId="{72B48157-7882-4329-A909-12840B0DD230}" srcOrd="1" destOrd="0" presId="urn:microsoft.com/office/officeart/2005/8/layout/chevron2"/>
    <dgm:cxn modelId="{B66F398A-ADF7-4736-AFF1-A98879AE9AFF}" type="presParOf" srcId="{76522F77-7B0E-4353-94AE-08C985AC3E77}" destId="{08236988-1A5F-4ADA-9AB3-7957FBDADEFF}" srcOrd="1" destOrd="0" presId="urn:microsoft.com/office/officeart/2005/8/layout/chevron2"/>
    <dgm:cxn modelId="{6A02075B-83B7-41C5-9B87-0B178014EE02}" type="presParOf" srcId="{76522F77-7B0E-4353-94AE-08C985AC3E77}" destId="{B1B3242E-DA83-47C8-9EA4-CB89B5E7020A}" srcOrd="2" destOrd="0" presId="urn:microsoft.com/office/officeart/2005/8/layout/chevron2"/>
    <dgm:cxn modelId="{BFD963AB-6380-4FDA-A897-E99B2232B824}" type="presParOf" srcId="{B1B3242E-DA83-47C8-9EA4-CB89B5E7020A}" destId="{8DBD585F-54B6-421E-A416-FD1E09A42CF6}" srcOrd="0" destOrd="0" presId="urn:microsoft.com/office/officeart/2005/8/layout/chevron2"/>
    <dgm:cxn modelId="{813A21A9-F25E-4A7A-83A6-8DDB8F65EE4B}" type="presParOf" srcId="{B1B3242E-DA83-47C8-9EA4-CB89B5E7020A}" destId="{7CCB250D-6C8F-43CC-AA4E-B4BE11A28113}" srcOrd="1" destOrd="0" presId="urn:microsoft.com/office/officeart/2005/8/layout/chevron2"/>
    <dgm:cxn modelId="{53F30270-3402-43A3-9B6E-7E206B2E0088}" type="presParOf" srcId="{76522F77-7B0E-4353-94AE-08C985AC3E77}" destId="{6BF862B4-DE69-4584-A52A-BFF40EC9C9EC}" srcOrd="3" destOrd="0" presId="urn:microsoft.com/office/officeart/2005/8/layout/chevron2"/>
    <dgm:cxn modelId="{004FCADD-11BD-40A1-BE24-F44352660DED}" type="presParOf" srcId="{76522F77-7B0E-4353-94AE-08C985AC3E77}" destId="{6C65A9E1-9801-4C67-84A6-0878F104788F}" srcOrd="4" destOrd="0" presId="urn:microsoft.com/office/officeart/2005/8/layout/chevron2"/>
    <dgm:cxn modelId="{2AADFA82-7558-4687-BC78-1AB94479FF3B}" type="presParOf" srcId="{6C65A9E1-9801-4C67-84A6-0878F104788F}" destId="{BE3B786A-9DC5-48EB-981F-4049662D5AB1}" srcOrd="0" destOrd="0" presId="urn:microsoft.com/office/officeart/2005/8/layout/chevron2"/>
    <dgm:cxn modelId="{9E917AEF-1902-4193-8DA1-6976CCA1B6E9}" type="presParOf" srcId="{6C65A9E1-9801-4C67-84A6-0878F104788F}" destId="{5C6D54DC-8618-48D8-B1E0-14DAD5D42AFA}" srcOrd="1" destOrd="0" presId="urn:microsoft.com/office/officeart/2005/8/layout/chevron2"/>
    <dgm:cxn modelId="{09D407C7-9C7B-4D28-9DDC-0A24DEEF54C2}" type="presParOf" srcId="{76522F77-7B0E-4353-94AE-08C985AC3E77}" destId="{79F81350-5ACA-49D5-9F0D-B3BA6B2FB2C7}" srcOrd="5" destOrd="0" presId="urn:microsoft.com/office/officeart/2005/8/layout/chevron2"/>
    <dgm:cxn modelId="{90A49B72-FE04-4920-A4EA-1413EFA1ECAF}" type="presParOf" srcId="{76522F77-7B0E-4353-94AE-08C985AC3E77}" destId="{A34335AC-7E89-443B-A2D3-A092CBCB0A59}" srcOrd="6" destOrd="0" presId="urn:microsoft.com/office/officeart/2005/8/layout/chevron2"/>
    <dgm:cxn modelId="{1A09D97A-7FD2-45FD-8669-A0B1548CF6A9}" type="presParOf" srcId="{A34335AC-7E89-443B-A2D3-A092CBCB0A59}" destId="{AC5DDBB2-BFD7-4CFC-9101-6D9D63A2D9FC}" srcOrd="0" destOrd="0" presId="urn:microsoft.com/office/officeart/2005/8/layout/chevron2"/>
    <dgm:cxn modelId="{4302B317-942D-412E-90B7-3D848D66019A}" type="presParOf" srcId="{A34335AC-7E89-443B-A2D3-A092CBCB0A59}" destId="{8D46BB9C-9290-436B-838F-D268AFB5125E}" srcOrd="1" destOrd="0" presId="urn:microsoft.com/office/officeart/2005/8/layout/chevron2"/>
    <dgm:cxn modelId="{2BF0092E-1044-4063-8AA8-6646A3F61749}" type="presParOf" srcId="{76522F77-7B0E-4353-94AE-08C985AC3E77}" destId="{1E12BF5E-1AC6-42BF-8CAF-E9E0891A8EAA}" srcOrd="7" destOrd="0" presId="urn:microsoft.com/office/officeart/2005/8/layout/chevron2"/>
    <dgm:cxn modelId="{A2374A22-D18B-4F38-95D2-F07D0ACD626A}" type="presParOf" srcId="{76522F77-7B0E-4353-94AE-08C985AC3E77}" destId="{3685D844-7DD4-4060-892B-5D3C50EBD37C}" srcOrd="8" destOrd="0" presId="urn:microsoft.com/office/officeart/2005/8/layout/chevron2"/>
    <dgm:cxn modelId="{FCA67BDC-6264-4E96-8779-66E31671EB2E}" type="presParOf" srcId="{3685D844-7DD4-4060-892B-5D3C50EBD37C}" destId="{9C5A7282-CBEA-456B-985E-EFD120D9B5FC}" srcOrd="0" destOrd="0" presId="urn:microsoft.com/office/officeart/2005/8/layout/chevron2"/>
    <dgm:cxn modelId="{26E7ABC5-D7E8-45FC-A495-0F210D426CE3}" type="presParOf" srcId="{3685D844-7DD4-4060-892B-5D3C50EBD37C}" destId="{5F535E58-F049-4BF0-852A-6D9F4B3CBCD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45D9C-0AEA-4275-A345-763059036AB0}">
      <dsp:nvSpPr>
        <dsp:cNvPr id="0" name=""/>
        <dsp:cNvSpPr/>
      </dsp:nvSpPr>
      <dsp:spPr>
        <a:xfrm rot="16200000" flipV="1">
          <a:off x="-162520" y="162520"/>
          <a:ext cx="1083468" cy="758428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 </a:t>
          </a:r>
          <a:endParaRPr lang="en-US" sz="2200" kern="1200" dirty="0"/>
        </a:p>
      </dsp:txBody>
      <dsp:txXfrm rot="-5400000">
        <a:off x="0" y="379214"/>
        <a:ext cx="758428" cy="325040"/>
      </dsp:txXfrm>
    </dsp:sp>
    <dsp:sp modelId="{72B48157-7882-4329-A909-12840B0DD230}">
      <dsp:nvSpPr>
        <dsp:cNvPr id="0" name=""/>
        <dsp:cNvSpPr/>
      </dsp:nvSpPr>
      <dsp:spPr>
        <a:xfrm rot="5400000">
          <a:off x="4063857" y="-2927012"/>
          <a:ext cx="704254" cy="7318771"/>
        </a:xfrm>
        <a:prstGeom prst="round2SameRect">
          <a:avLst/>
        </a:prstGeom>
        <a:solidFill>
          <a:schemeClr val="tx1">
            <a:lumMod val="20000"/>
            <a:lumOff val="80000"/>
          </a:schemeClr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Detect and investigate outbreaks to stop the spread and learn how to prevent the next one</a:t>
          </a:r>
          <a:endParaRPr lang="en-US" sz="1900" kern="1200" dirty="0"/>
        </a:p>
      </dsp:txBody>
      <dsp:txXfrm rot="-5400000">
        <a:off x="756599" y="414625"/>
        <a:ext cx="7284392" cy="635496"/>
      </dsp:txXfrm>
    </dsp:sp>
    <dsp:sp modelId="{8DBD585F-54B6-421E-A416-FD1E09A42CF6}">
      <dsp:nvSpPr>
        <dsp:cNvPr id="0" name=""/>
        <dsp:cNvSpPr/>
      </dsp:nvSpPr>
      <dsp:spPr>
        <a:xfrm rot="16200000" flipV="1">
          <a:off x="-162520" y="1130997"/>
          <a:ext cx="1083468" cy="758428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 </a:t>
          </a:r>
          <a:endParaRPr lang="en-US" sz="2200" kern="1200" dirty="0"/>
        </a:p>
      </dsp:txBody>
      <dsp:txXfrm rot="-5400000">
        <a:off x="0" y="1347691"/>
        <a:ext cx="758428" cy="325040"/>
      </dsp:txXfrm>
    </dsp:sp>
    <dsp:sp modelId="{7CCB250D-6C8F-43CC-AA4E-B4BE11A28113}">
      <dsp:nvSpPr>
        <dsp:cNvPr id="0" name=""/>
        <dsp:cNvSpPr/>
      </dsp:nvSpPr>
      <dsp:spPr>
        <a:xfrm rot="5400000">
          <a:off x="4065686" y="-2001718"/>
          <a:ext cx="704254" cy="7318771"/>
        </a:xfrm>
        <a:prstGeom prst="round2SameRect">
          <a:avLst/>
        </a:prstGeom>
        <a:solidFill>
          <a:schemeClr val="tx1">
            <a:lumMod val="20000"/>
            <a:lumOff val="80000"/>
          </a:schemeClr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Build investigative public health capacity at the state and local level by applying best practices</a:t>
          </a:r>
          <a:endParaRPr lang="en-US" sz="1900" kern="1200" dirty="0"/>
        </a:p>
      </dsp:txBody>
      <dsp:txXfrm rot="-5400000">
        <a:off x="758428" y="1339919"/>
        <a:ext cx="7284392" cy="635496"/>
      </dsp:txXfrm>
    </dsp:sp>
    <dsp:sp modelId="{BE3B786A-9DC5-48EB-981F-4049662D5AB1}">
      <dsp:nvSpPr>
        <dsp:cNvPr id="0" name=""/>
        <dsp:cNvSpPr/>
      </dsp:nvSpPr>
      <dsp:spPr>
        <a:xfrm rot="5400000" flipH="1" flipV="1">
          <a:off x="-162520" y="2045561"/>
          <a:ext cx="1083468" cy="758428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 </a:t>
          </a:r>
          <a:endParaRPr lang="en-US" sz="2200" kern="1200" dirty="0"/>
        </a:p>
      </dsp:txBody>
      <dsp:txXfrm rot="-5400000">
        <a:off x="0" y="2262255"/>
        <a:ext cx="758428" cy="325040"/>
      </dsp:txXfrm>
    </dsp:sp>
    <dsp:sp modelId="{5C6D54DC-8618-48D8-B1E0-14DAD5D42AFA}">
      <dsp:nvSpPr>
        <dsp:cNvPr id="0" name=""/>
        <dsp:cNvSpPr/>
      </dsp:nvSpPr>
      <dsp:spPr>
        <a:xfrm rot="5400000">
          <a:off x="4063857" y="-1045648"/>
          <a:ext cx="704254" cy="7318771"/>
        </a:xfrm>
        <a:prstGeom prst="round2SameRect">
          <a:avLst/>
        </a:prstGeom>
        <a:solidFill>
          <a:schemeClr val="accent6">
            <a:lumMod val="10000"/>
            <a:lumOff val="9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Drive policy and prevention with data and analyses</a:t>
          </a:r>
          <a:endParaRPr lang="en-US" sz="1900" kern="1200" dirty="0"/>
        </a:p>
      </dsp:txBody>
      <dsp:txXfrm rot="-5400000">
        <a:off x="756599" y="2295989"/>
        <a:ext cx="7284392" cy="635496"/>
      </dsp:txXfrm>
    </dsp:sp>
    <dsp:sp modelId="{AC5DDBB2-BFD7-4CFC-9101-6D9D63A2D9FC}">
      <dsp:nvSpPr>
        <dsp:cNvPr id="0" name=""/>
        <dsp:cNvSpPr/>
      </dsp:nvSpPr>
      <dsp:spPr>
        <a:xfrm rot="16200000" flipV="1">
          <a:off x="-162520" y="3063574"/>
          <a:ext cx="1083468" cy="758428"/>
        </a:xfrm>
        <a:prstGeom prst="chevron">
          <a:avLst/>
        </a:prstGeom>
        <a:solidFill>
          <a:schemeClr val="bg1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 rot="-5400000">
        <a:off x="0" y="3280268"/>
        <a:ext cx="758428" cy="325040"/>
      </dsp:txXfrm>
    </dsp:sp>
    <dsp:sp modelId="{8D46BB9C-9290-436B-838F-D268AFB5125E}">
      <dsp:nvSpPr>
        <dsp:cNvPr id="0" name=""/>
        <dsp:cNvSpPr/>
      </dsp:nvSpPr>
      <dsp:spPr>
        <a:xfrm rot="5400000">
          <a:off x="4065686" y="-57422"/>
          <a:ext cx="704254" cy="7318771"/>
        </a:xfrm>
        <a:prstGeom prst="round2SameRect">
          <a:avLst/>
        </a:prstGeom>
        <a:solidFill>
          <a:schemeClr val="tx1">
            <a:lumMod val="20000"/>
            <a:lumOff val="80000"/>
          </a:schemeClr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Work with partners (public health, industry, consumer groups, etc.) to share food safety data and information to improve practices</a:t>
          </a:r>
          <a:endParaRPr lang="en-US" sz="1900" kern="1200" dirty="0"/>
        </a:p>
      </dsp:txBody>
      <dsp:txXfrm rot="-5400000">
        <a:off x="758428" y="3284215"/>
        <a:ext cx="7284392" cy="635496"/>
      </dsp:txXfrm>
    </dsp:sp>
    <dsp:sp modelId="{9C5A7282-CBEA-456B-985E-EFD120D9B5FC}">
      <dsp:nvSpPr>
        <dsp:cNvPr id="0" name=""/>
        <dsp:cNvSpPr/>
      </dsp:nvSpPr>
      <dsp:spPr>
        <a:xfrm rot="16200000" flipV="1">
          <a:off x="-162520" y="3973837"/>
          <a:ext cx="1083468" cy="758428"/>
        </a:xfrm>
        <a:prstGeom prst="chevron">
          <a:avLst/>
        </a:prstGeom>
        <a:solidFill>
          <a:schemeClr val="bg1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 </a:t>
          </a:r>
          <a:endParaRPr lang="en-US" sz="2200" kern="1200" dirty="0"/>
        </a:p>
      </dsp:txBody>
      <dsp:txXfrm rot="-5400000">
        <a:off x="0" y="4190531"/>
        <a:ext cx="758428" cy="325040"/>
      </dsp:txXfrm>
    </dsp:sp>
    <dsp:sp modelId="{5F535E58-F049-4BF0-852A-6D9F4B3CBCD9}">
      <dsp:nvSpPr>
        <dsp:cNvPr id="0" name=""/>
        <dsp:cNvSpPr/>
      </dsp:nvSpPr>
      <dsp:spPr>
        <a:xfrm rot="5400000">
          <a:off x="4065686" y="860463"/>
          <a:ext cx="704254" cy="7318771"/>
        </a:xfrm>
        <a:prstGeom prst="round2SameRect">
          <a:avLst/>
        </a:prstGeom>
        <a:solidFill>
          <a:schemeClr val="tx1">
            <a:lumMod val="20000"/>
            <a:lumOff val="80000"/>
          </a:schemeClr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Stop the spread of antibiotic resistant bacteria</a:t>
          </a:r>
          <a:endParaRPr lang="en-US" sz="1900" kern="1200" dirty="0"/>
        </a:p>
      </dsp:txBody>
      <dsp:txXfrm rot="-5400000">
        <a:off x="758428" y="4202101"/>
        <a:ext cx="7284392" cy="635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2400" y="0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B0B7D-9395-439D-A4E5-D8512749EB11}" type="datetimeFigureOut">
              <a:rPr lang="en-US" smtClean="0"/>
              <a:pPr/>
              <a:t>7/24/2015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08488"/>
            <a:ext cx="5594350" cy="417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5388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2400" y="8815388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CA89E-DBC0-4875-BABA-CB0326BAB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83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CA89E-DBC0-4875-BABA-CB0326BAB7D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55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CDC</a:t>
            </a:r>
            <a:r>
              <a:rPr lang="en-US" baseline="0" dirty="0" smtClean="0"/>
              <a:t> developed and launched two tools t</a:t>
            </a:r>
            <a:r>
              <a:rPr lang="en-US" dirty="0" smtClean="0"/>
              <a:t>o address the gap in capturing environmental factor</a:t>
            </a:r>
            <a:r>
              <a:rPr lang="en-US" baseline="0" dirty="0" smtClean="0"/>
              <a:t> data and help state and local food programs identify and address gaps so they can better prevent future outbreaks: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</a:t>
            </a:r>
            <a:r>
              <a:rPr lang="en-US" dirty="0" smtClean="0"/>
              <a:t>he National Voluntary Environmental Assessment Information System and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An </a:t>
            </a:r>
            <a:r>
              <a:rPr lang="en-US" baseline="0" dirty="0" smtClean="0"/>
              <a:t>innovative e-Learning course.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CA89E-DBC0-4875-BABA-CB0326BAB7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10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CDC’s second environmental health</a:t>
            </a:r>
            <a:r>
              <a:rPr lang="en-US" sz="1200" baseline="0" dirty="0" smtClean="0"/>
              <a:t> food safety priority is to strengthen policies and practices in three areas:</a:t>
            </a:r>
            <a:endParaRPr lang="en-US" alt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[read slide bullets]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CA89E-DBC0-4875-BABA-CB0326BAB7D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09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CDC is taking action to address this environmental health food safety priority by</a:t>
            </a:r>
            <a:r>
              <a:rPr lang="en-US" baseline="0" dirty="0" smtClean="0"/>
              <a:t> [read slide]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CA89E-DBC0-4875-BABA-CB0326BAB7D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01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CDC is measuring progress in to addressing this environmental health food safety priority by</a:t>
            </a:r>
            <a:r>
              <a:rPr lang="en-US" baseline="0" dirty="0" smtClean="0"/>
              <a:t> [read slide]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CA89E-DBC0-4875-BABA-CB0326BAB7D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10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Percentage Change in 2012 compared to 2006-2008</a:t>
            </a:r>
            <a:r>
              <a:rPr lang="en-US" dirty="0"/>
              <a:t>: </a:t>
            </a:r>
            <a:r>
              <a:rPr lang="en-US" i="1" dirty="0"/>
              <a:t>Campylobacter-</a:t>
            </a:r>
            <a:r>
              <a:rPr lang="en-US" dirty="0"/>
              <a:t>13% increase, </a:t>
            </a:r>
            <a:r>
              <a:rPr lang="en-US" i="1" dirty="0"/>
              <a:t>E. coli </a:t>
            </a:r>
            <a:r>
              <a:rPr lang="en-US" dirty="0"/>
              <a:t>O157-no change, </a:t>
            </a:r>
            <a:r>
              <a:rPr lang="en-US" i="1" dirty="0"/>
              <a:t>Listeria</a:t>
            </a:r>
            <a:r>
              <a:rPr lang="en-US" dirty="0"/>
              <a:t>-no change, </a:t>
            </a:r>
            <a:r>
              <a:rPr lang="en-US" i="1" dirty="0"/>
              <a:t>Salmonella</a:t>
            </a:r>
            <a:r>
              <a:rPr lang="en-US" dirty="0"/>
              <a:t>-no change, </a:t>
            </a:r>
            <a:r>
              <a:rPr lang="en-US" i="1" dirty="0"/>
              <a:t>Vibrio</a:t>
            </a:r>
            <a:r>
              <a:rPr lang="en-US" dirty="0"/>
              <a:t>-75% increase, </a:t>
            </a:r>
            <a:r>
              <a:rPr lang="en-US" i="1" dirty="0"/>
              <a:t>Yersinia</a:t>
            </a:r>
            <a:r>
              <a:rPr lang="en-US" dirty="0"/>
              <a:t>-no change</a:t>
            </a:r>
          </a:p>
          <a:p>
            <a:r>
              <a:rPr lang="en-US" b="1" dirty="0"/>
              <a:t>2013 rate per 100,000 Population</a:t>
            </a:r>
            <a:r>
              <a:rPr lang="en-US" dirty="0"/>
              <a:t>: </a:t>
            </a:r>
            <a:r>
              <a:rPr lang="en-US" i="1" dirty="0"/>
              <a:t>Campylobacter-</a:t>
            </a:r>
            <a:r>
              <a:rPr lang="en-US" dirty="0"/>
              <a:t>13.82, </a:t>
            </a:r>
            <a:r>
              <a:rPr lang="en-US" i="1" dirty="0"/>
              <a:t>E. coli </a:t>
            </a:r>
            <a:r>
              <a:rPr lang="en-US" dirty="0"/>
              <a:t>O157-1.15, </a:t>
            </a:r>
            <a:r>
              <a:rPr lang="en-US" i="1" dirty="0"/>
              <a:t>Listeria</a:t>
            </a:r>
            <a:r>
              <a:rPr lang="en-US" dirty="0"/>
              <a:t>-0.26, </a:t>
            </a:r>
            <a:r>
              <a:rPr lang="en-US" i="1" dirty="0"/>
              <a:t>Salmonella</a:t>
            </a:r>
            <a:r>
              <a:rPr lang="en-US" dirty="0"/>
              <a:t>-15.19, </a:t>
            </a:r>
            <a:r>
              <a:rPr lang="en-US" i="1" dirty="0"/>
              <a:t>Vibrio</a:t>
            </a:r>
            <a:r>
              <a:rPr lang="en-US" dirty="0"/>
              <a:t>-0.51, </a:t>
            </a:r>
            <a:r>
              <a:rPr lang="en-US" i="1" dirty="0"/>
              <a:t>Yersinia</a:t>
            </a:r>
            <a:r>
              <a:rPr lang="en-US" dirty="0"/>
              <a:t>-0.36</a:t>
            </a:r>
          </a:p>
          <a:p>
            <a:r>
              <a:rPr lang="en-US" b="1" dirty="0"/>
              <a:t>2020 target rate per 100,000 Population</a:t>
            </a:r>
            <a:r>
              <a:rPr lang="en-US" dirty="0"/>
              <a:t>: </a:t>
            </a:r>
            <a:r>
              <a:rPr lang="en-US" i="1" dirty="0"/>
              <a:t>Campylobacter-</a:t>
            </a:r>
            <a:r>
              <a:rPr lang="en-US" dirty="0"/>
              <a:t>8.5, </a:t>
            </a:r>
            <a:r>
              <a:rPr lang="en-US" i="1" dirty="0"/>
              <a:t>E. coli </a:t>
            </a:r>
            <a:r>
              <a:rPr lang="en-US" dirty="0"/>
              <a:t>O157-0.6, </a:t>
            </a:r>
            <a:r>
              <a:rPr lang="en-US" i="1" dirty="0"/>
              <a:t>Listeria</a:t>
            </a:r>
            <a:r>
              <a:rPr lang="en-US" dirty="0"/>
              <a:t>-0.2, </a:t>
            </a:r>
            <a:r>
              <a:rPr lang="en-US" i="1" dirty="0"/>
              <a:t>Salmonella</a:t>
            </a:r>
            <a:r>
              <a:rPr lang="en-US" dirty="0"/>
              <a:t>-11.4, </a:t>
            </a:r>
            <a:r>
              <a:rPr lang="en-US" i="1" dirty="0"/>
              <a:t>Vibrio</a:t>
            </a:r>
            <a:r>
              <a:rPr lang="en-US" dirty="0"/>
              <a:t>-0.2, </a:t>
            </a:r>
            <a:r>
              <a:rPr lang="en-US" i="1" dirty="0"/>
              <a:t>Yersinia</a:t>
            </a:r>
            <a:r>
              <a:rPr lang="en-US" dirty="0"/>
              <a:t>-0.3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CA89E-DBC0-4875-BABA-CB0326BAB7D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15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CA89E-DBC0-4875-BABA-CB0326BAB7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02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Shows the breakdown of causes of illness by type with the largest number caused by fruits-nuts, poultry, vine (tomatoes, cucumbers) beef, eggs, leafy greens, pork, grains-beans, fish, mollusk, sprout and 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E949D-CFEB-4995-B8D1-0EE25D92D54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150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5276B-54BC-4359-B58E-A771B837574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5276B-54BC-4359-B58E-A771B837574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Lots of players involved in keeping America’s food supply safe. Each participant in the food safety system—farmers, industry, regulators,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CA89E-DBC0-4875-BABA-CB0326BAB7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97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5276B-54BC-4359-B58E-A771B837574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BF82F2-F989-43E5-A2DD-F1BE6CF3C9F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3962933" y="8816186"/>
            <a:ext cx="3031594" cy="46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62" tIns="45981" rIns="91962" bIns="45981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B0875D5-9097-45A7-8364-BA6588A86DBD}" type="slidenum">
              <a:rPr lang="en-US" sz="12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90563"/>
            <a:ext cx="4643437" cy="3481387"/>
          </a:xfrm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060" y="4567366"/>
            <a:ext cx="5594354" cy="4175920"/>
          </a:xfrm>
          <a:noFill/>
          <a:ln/>
        </p:spPr>
        <p:txBody>
          <a:bodyPr/>
          <a:lstStyle/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2497">
              <a:defRPr/>
            </a:pPr>
            <a:r>
              <a:rPr lang="en-US" dirty="0" smtClean="0"/>
              <a:t>This slide’s title, “Take action” seems vague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5276B-54BC-4359-B58E-A771B837574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828800" y="6263640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Office of the Director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8288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Office Title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191000"/>
          </a:xfrm>
          <a:prstGeom prst="rect">
            <a:avLst/>
          </a:prstGeom>
        </p:spPr>
        <p:txBody>
          <a:bodyPr/>
          <a:lstStyle>
            <a:lvl1pPr marL="231775" indent="-231775">
              <a:buClr>
                <a:schemeClr val="tx1"/>
              </a:buClr>
              <a:buSzPct val="70000"/>
              <a:buFont typeface="Wingdings" pitchFamily="2" charset="2"/>
              <a:buChar char="q"/>
              <a:defRPr sz="2000" b="1" baseline="0">
                <a:solidFill>
                  <a:schemeClr val="bg2"/>
                </a:solidFill>
              </a:defRPr>
            </a:lvl1pPr>
            <a:lvl2pPr marL="573088" indent="-231775">
              <a:buClr>
                <a:schemeClr val="tx1"/>
              </a:buClr>
              <a:buSzPct val="100000"/>
              <a:buFont typeface="Wingdings" pitchFamily="2" charset="2"/>
              <a:buChar char="§"/>
              <a:defRPr sz="18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23427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40499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11029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01373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18066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287218172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51303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Arial" pitchFamily="34" charset="0"/>
              <a:buChar char="•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293030611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55165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457200"/>
            <a:ext cx="7620000" cy="1143000"/>
          </a:xfrm>
          <a:prstGeom prst="rect">
            <a:avLst/>
          </a:prstGeom>
        </p:spPr>
        <p:txBody>
          <a:bodyPr lIns="91333" tIns="45667" rIns="91333" bIns="45667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2133600"/>
            <a:ext cx="7620000" cy="4114800"/>
          </a:xfrm>
          <a:prstGeom prst="rect">
            <a:avLst/>
          </a:prstGeom>
        </p:spPr>
        <p:txBody>
          <a:bodyPr lIns="91333" tIns="45667" rIns="91333" bIns="45667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7155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905000" y="5791200"/>
            <a:ext cx="6781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371600" y="4343400"/>
            <a:ext cx="6400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300" b="1" dirty="0" smtClean="0">
                <a:solidFill>
                  <a:schemeClr val="tx2"/>
                </a:solidFill>
              </a:rPr>
              <a:t>For more information please contact Centers for Disease Control and Prevention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371600" y="4706034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 smtClean="0">
                <a:solidFill>
                  <a:schemeClr val="tx2"/>
                </a:solidFill>
              </a:rPr>
              <a:t>1600 Clifton Road NE, Atlanta, GA 30333</a:t>
            </a:r>
          </a:p>
          <a:p>
            <a:pPr lvl="0"/>
            <a:r>
              <a:rPr lang="en-US" sz="1200" dirty="0" smtClean="0">
                <a:solidFill>
                  <a:schemeClr val="tx2"/>
                </a:solidFill>
              </a:rPr>
              <a:t>Telephone, 1-800-CDC-INFO (232-4636)/TTY: 1-888-232-6348</a:t>
            </a:r>
          </a:p>
          <a:p>
            <a:pPr lvl="0"/>
            <a:r>
              <a:rPr lang="en-US" sz="1200" dirty="0" smtClean="0">
                <a:solidFill>
                  <a:schemeClr val="tx2"/>
                </a:solidFill>
              </a:rPr>
              <a:t>www.cdc.gov/info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6263640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Office of the Director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Office Title Here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371600" y="5421868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900" dirty="0" smtClean="0">
                <a:solidFill>
                  <a:schemeClr val="tx2"/>
                </a:solidFill>
              </a:rPr>
              <a:t>The findings</a:t>
            </a:r>
            <a:r>
              <a:rPr lang="en-US" sz="900" baseline="0" dirty="0" smtClean="0">
                <a:solidFill>
                  <a:schemeClr val="tx2"/>
                </a:solidFill>
              </a:rPr>
              <a:t> and conclusions in this report are those of the authors and do not necessarily represent the official position of the Centers for Disease Control and Prevention.</a:t>
            </a:r>
            <a:endParaRPr lang="en-US" sz="9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97" r:id="rId3"/>
    <p:sldLayoutId id="2147483693" r:id="rId4"/>
    <p:sldLayoutId id="2147483694" r:id="rId5"/>
    <p:sldLayoutId id="2147483686" r:id="rId6"/>
    <p:sldLayoutId id="2147483688" r:id="rId7"/>
    <p:sldLayoutId id="2147483689" r:id="rId8"/>
    <p:sldLayoutId id="2147483690" r:id="rId9"/>
    <p:sldLayoutId id="2147483698" r:id="rId10"/>
    <p:sldLayoutId id="2147483699" r:id="rId11"/>
    <p:sldLayoutId id="2147483700" r:id="rId12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607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nceh/ehs/NVEAIS/index.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hyperlink" Target="http://www.cdc.gov/nceh/ehs/elearn/ea_fio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dc.gov/nceh/ehs/ehsnet/foodborne_illness_outbreaks.htm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nceh/ehs/ehsnet/foodsafety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Man and looking at fresh produ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6" t="-4921" r="9928" b="4921"/>
          <a:stretch/>
        </p:blipFill>
        <p:spPr bwMode="auto">
          <a:xfrm>
            <a:off x="1" y="0"/>
            <a:ext cx="8855241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24200" y="838200"/>
            <a:ext cx="5410200" cy="1676400"/>
          </a:xfrm>
          <a:solidFill>
            <a:schemeClr val="tx2">
              <a:alpha val="63000"/>
            </a:schemeClr>
          </a:solidFill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0F56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Food Safety:</a:t>
            </a:r>
            <a:br>
              <a:rPr lang="en-US" sz="6000" dirty="0">
                <a:solidFill>
                  <a:srgbClr val="0F56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en-US" sz="4800" dirty="0">
                <a:solidFill>
                  <a:srgbClr val="0F56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 Winnable Battle</a:t>
            </a:r>
            <a:br>
              <a:rPr lang="en-US" sz="4800" dirty="0">
                <a:solidFill>
                  <a:srgbClr val="0F56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U.S. Department of Health and Human Services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Centers for Disease Control and Prevention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096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219200"/>
            <a:ext cx="8153400" cy="5105400"/>
          </a:xfrm>
          <a:prstGeom prst="rect">
            <a:avLst/>
          </a:prstGeom>
          <a:solidFill>
            <a:schemeClr val="tx1">
              <a:alpha val="3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4" name="Title 3"/>
          <p:cNvSpPr>
            <a:spLocks noGrp="1"/>
          </p:cNvSpPr>
          <p:nvPr>
            <p:ph type="title"/>
          </p:nvPr>
        </p:nvSpPr>
        <p:spPr bwMode="auto">
          <a:xfrm>
            <a:off x="228600" y="457200"/>
            <a:ext cx="8610600" cy="596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CDC Food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afety priorities</a:t>
            </a: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 bwMode="auto">
          <a:xfrm>
            <a:off x="533400" y="1336469"/>
            <a:ext cx="5181600" cy="48708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en-US" sz="2200" b="0" dirty="0"/>
              <a:t>Monitor foodborne disease </a:t>
            </a:r>
            <a:r>
              <a:rPr lang="en-US" sz="2200" b="0" dirty="0" smtClean="0"/>
              <a:t>trends through </a:t>
            </a:r>
            <a:r>
              <a:rPr lang="en-US" sz="2200" b="0" dirty="0"/>
              <a:t>robust surveillance systems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en-US" sz="2200" b="0" dirty="0"/>
              <a:t>Determine attribution of illness to specific foods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en-US" sz="2200" b="0" dirty="0" smtClean="0"/>
              <a:t>Apply innovative technologies (Advanced Molecular Detection) and address challenges of Culture Independent Diagnostic Testing (CIDT)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en-US" sz="2200" b="0" dirty="0" smtClean="0"/>
              <a:t>Report environmental factors related to foodborne illness outbreaks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en-US" sz="2200" b="0" dirty="0" smtClean="0"/>
              <a:t>Strengthen federal, state, local, and industry policies and practices for food preparation and handling</a:t>
            </a:r>
          </a:p>
          <a:p>
            <a:pPr eaLnBrk="1" hangingPunct="1">
              <a:buNone/>
            </a:pPr>
            <a:endParaRPr lang="en-US" sz="1800" i="1" dirty="0" smtClean="0"/>
          </a:p>
          <a:p>
            <a:pPr eaLnBrk="1" hangingPunct="1">
              <a:buNone/>
            </a:pPr>
            <a:endParaRPr lang="en-US" sz="1800" dirty="0" smtClean="0">
              <a:solidFill>
                <a:srgbClr val="FFC000"/>
              </a:solidFill>
            </a:endParaRPr>
          </a:p>
          <a:p>
            <a:pPr eaLnBrk="1" hangingPunct="1">
              <a:buNone/>
            </a:pPr>
            <a:endParaRPr lang="en-US" sz="2000" dirty="0" smtClean="0"/>
          </a:p>
          <a:p>
            <a:pPr eaLnBrk="1" hangingPunct="1">
              <a:buNone/>
            </a:pPr>
            <a:endParaRPr lang="en-US" sz="2000" dirty="0" smtClean="0"/>
          </a:p>
          <a:p>
            <a:pPr eaLnBrk="1" hangingPunct="1">
              <a:buNone/>
            </a:pPr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endParaRPr lang="en-US" sz="1400" dirty="0" smtClean="0"/>
          </a:p>
          <a:p>
            <a:endParaRPr lang="en-US" i="1" dirty="0"/>
          </a:p>
        </p:txBody>
      </p:sp>
      <p:pic>
        <p:nvPicPr>
          <p:cNvPr id="5" name="Picture 4" descr="Basket of fruit - grapes, oranges, lemons, apples, kiwi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2209800"/>
            <a:ext cx="3124200" cy="31242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20000"/>
                <a:lumOff val="80000"/>
              </a:schemeClr>
            </a:solidFill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1246373"/>
            <a:ext cx="3276600" cy="4697227"/>
          </a:xfrm>
          <a:prstGeom prst="rect">
            <a:avLst/>
          </a:prstGeom>
          <a:solidFill>
            <a:schemeClr val="tx1">
              <a:alpha val="3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Safety Progress:  Discovery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9778"/>
            <a:ext cx="3200400" cy="4487622"/>
          </a:xfrm>
        </p:spPr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en-US" sz="2200" b="0" dirty="0">
                <a:solidFill>
                  <a:schemeClr val="tx2"/>
                </a:solidFill>
              </a:rPr>
              <a:t>Multistate outbreaks are detected more frequently</a:t>
            </a:r>
          </a:p>
          <a:p>
            <a:pPr>
              <a:defRPr/>
            </a:pPr>
            <a:endParaRPr lang="en-US" sz="1200" b="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2200" b="0" dirty="0" smtClean="0">
                <a:solidFill>
                  <a:schemeClr val="tx2"/>
                </a:solidFill>
              </a:rPr>
              <a:t>Each </a:t>
            </a:r>
            <a:r>
              <a:rPr lang="en-US" sz="2200" b="0" dirty="0">
                <a:solidFill>
                  <a:schemeClr val="tx2"/>
                </a:solidFill>
              </a:rPr>
              <a:t>year, &gt;150 national or multistate and &gt;1,000 state and local investigations</a:t>
            </a:r>
          </a:p>
          <a:p>
            <a:pPr>
              <a:buFont typeface="Wingdings" pitchFamily="2" charset="2"/>
              <a:buChar char="q"/>
              <a:defRPr/>
            </a:pPr>
            <a:endParaRPr lang="en-US" sz="1200" b="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2200" b="0" dirty="0" smtClean="0">
                <a:solidFill>
                  <a:schemeClr val="tx2"/>
                </a:solidFill>
              </a:rPr>
              <a:t>Since </a:t>
            </a:r>
            <a:r>
              <a:rPr lang="en-US" sz="2200" b="0" dirty="0">
                <a:solidFill>
                  <a:schemeClr val="tx2"/>
                </a:solidFill>
              </a:rPr>
              <a:t>2006</a:t>
            </a:r>
            <a:r>
              <a:rPr lang="en-US" sz="2200" b="0" dirty="0" smtClean="0">
                <a:solidFill>
                  <a:schemeClr val="tx2"/>
                </a:solidFill>
              </a:rPr>
              <a:t>,  </a:t>
            </a:r>
            <a:r>
              <a:rPr lang="en-US" sz="2200" b="0" dirty="0">
                <a:solidFill>
                  <a:schemeClr val="tx2"/>
                </a:solidFill>
              </a:rPr>
              <a:t>22 newly recognized food vehicles that can transmit pathogens</a:t>
            </a:r>
            <a:endParaRPr lang="en-US" sz="2200" b="0" dirty="0"/>
          </a:p>
          <a:p>
            <a:pPr>
              <a:buClr>
                <a:schemeClr val="tx1"/>
              </a:buClr>
              <a:defRPr/>
            </a:pPr>
            <a:endParaRPr lang="en-US" sz="2200" b="0" dirty="0">
              <a:solidFill>
                <a:schemeClr val="tx2"/>
              </a:solidFill>
            </a:endParaRPr>
          </a:p>
          <a:p>
            <a:pPr marL="4000500" lvl="8" indent="-342900">
              <a:buClr>
                <a:schemeClr val="tx1"/>
              </a:buClr>
              <a:buSzPct val="70000"/>
              <a:buFont typeface="Wingdings" pitchFamily="2" charset="2"/>
              <a:buChar char="q"/>
              <a:defRPr/>
            </a:pPr>
            <a:endParaRPr lang="en-US" sz="2200" dirty="0"/>
          </a:p>
          <a:p>
            <a:endParaRPr lang="en-US" sz="22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6096000"/>
            <a:ext cx="8229600" cy="304800"/>
          </a:xfrm>
        </p:spPr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from CDC’s </a:t>
            </a:r>
            <a:r>
              <a:rPr lang="en-US" dirty="0"/>
              <a:t>Foodborne Disease Outbreak Surveillance </a:t>
            </a:r>
            <a:r>
              <a:rPr lang="en-US" dirty="0" smtClean="0"/>
              <a:t>System</a:t>
            </a:r>
            <a:endParaRPr lang="en-US" dirty="0"/>
          </a:p>
        </p:txBody>
      </p:sp>
      <p:grpSp>
        <p:nvGrpSpPr>
          <p:cNvPr id="5" name="Group 4" descr="Bar graph depicting the number of outbreaks from 1993-1997 (28), 1998-2002 (45), 2003-2007 (71), and 2008-2012 (103)." title="Increasing number of multistate foodborne disease outbreaks, 1993-2012"/>
          <p:cNvGrpSpPr/>
          <p:nvPr/>
        </p:nvGrpSpPr>
        <p:grpSpPr>
          <a:xfrm>
            <a:off x="3657600" y="1124598"/>
            <a:ext cx="5109411" cy="5276202"/>
            <a:chOff x="3733800" y="1124598"/>
            <a:chExt cx="5109411" cy="5276202"/>
          </a:xfrm>
        </p:grpSpPr>
        <p:graphicFrame>
          <p:nvGraphicFramePr>
            <p:cNvPr id="6" name="Char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93453318"/>
                </p:ext>
              </p:extLst>
            </p:nvPr>
          </p:nvGraphicFramePr>
          <p:xfrm>
            <a:off x="3733800" y="1752600"/>
            <a:ext cx="4953000" cy="4648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Title 1"/>
            <p:cNvSpPr txBox="1">
              <a:spLocks/>
            </p:cNvSpPr>
            <p:nvPr/>
          </p:nvSpPr>
          <p:spPr>
            <a:xfrm>
              <a:off x="4330567" y="1124598"/>
              <a:ext cx="4512644" cy="704294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b="1" dirty="0" smtClean="0">
                  <a:solidFill>
                    <a:schemeClr val="bg1"/>
                  </a:solidFill>
                </a:rPr>
                <a:t>Increasing number of multistate foodborne disease outbreaks, 1993–2012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07089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46275" y="1676400"/>
            <a:ext cx="3733800" cy="480059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chemeClr val="bg1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chemeClr val="tx2"/>
                </a:solidFill>
              </a:rPr>
              <a:t>Bagged spinach</a:t>
            </a:r>
          </a:p>
          <a:p>
            <a:pPr>
              <a:lnSpc>
                <a:spcPct val="90000"/>
              </a:lnSpc>
              <a:buClr>
                <a:schemeClr val="bg1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chemeClr val="tx2"/>
                </a:solidFill>
              </a:rPr>
              <a:t>Carrot juice</a:t>
            </a:r>
          </a:p>
          <a:p>
            <a:pPr>
              <a:lnSpc>
                <a:spcPct val="90000"/>
              </a:lnSpc>
              <a:buClr>
                <a:schemeClr val="bg1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chemeClr val="tx2"/>
                </a:solidFill>
              </a:rPr>
              <a:t>Peanut butter</a:t>
            </a:r>
          </a:p>
          <a:p>
            <a:pPr>
              <a:lnSpc>
                <a:spcPct val="90000"/>
              </a:lnSpc>
              <a:buClr>
                <a:schemeClr val="bg1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chemeClr val="tx2"/>
                </a:solidFill>
              </a:rPr>
              <a:t>Broccoli powder on </a:t>
            </a:r>
            <a:r>
              <a:rPr lang="en-US" sz="2000" dirty="0" smtClean="0">
                <a:solidFill>
                  <a:schemeClr val="tx2"/>
                </a:solidFill>
              </a:rPr>
              <a:t/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a </a:t>
            </a:r>
            <a:r>
              <a:rPr lang="en-US" sz="2000" dirty="0">
                <a:solidFill>
                  <a:schemeClr val="tx2"/>
                </a:solidFill>
              </a:rPr>
              <a:t>snack food</a:t>
            </a:r>
          </a:p>
          <a:p>
            <a:pPr>
              <a:lnSpc>
                <a:spcPct val="90000"/>
              </a:lnSpc>
              <a:buClr>
                <a:schemeClr val="bg1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chemeClr val="tx2"/>
                </a:solidFill>
              </a:rPr>
              <a:t>Dog food</a:t>
            </a:r>
          </a:p>
          <a:p>
            <a:pPr>
              <a:lnSpc>
                <a:spcPct val="90000"/>
              </a:lnSpc>
              <a:buClr>
                <a:schemeClr val="bg1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chemeClr val="tx2"/>
                </a:solidFill>
              </a:rPr>
              <a:t>Pot pies/frozen meals</a:t>
            </a:r>
          </a:p>
          <a:p>
            <a:pPr>
              <a:lnSpc>
                <a:spcPct val="90000"/>
              </a:lnSpc>
              <a:buClr>
                <a:schemeClr val="bg1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chemeClr val="tx2"/>
                </a:solidFill>
              </a:rPr>
              <a:t>Canned hot dog chili sauce</a:t>
            </a:r>
          </a:p>
          <a:p>
            <a:pPr>
              <a:lnSpc>
                <a:spcPct val="90000"/>
              </a:lnSpc>
              <a:buClr>
                <a:schemeClr val="bg1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chemeClr val="tx2"/>
                </a:solidFill>
              </a:rPr>
              <a:t>Fresh hot chili peppers</a:t>
            </a:r>
          </a:p>
          <a:p>
            <a:pPr>
              <a:lnSpc>
                <a:spcPct val="90000"/>
              </a:lnSpc>
              <a:buClr>
                <a:schemeClr val="bg1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chemeClr val="tx2"/>
                </a:solidFill>
              </a:rPr>
              <a:t>Black pepper</a:t>
            </a:r>
          </a:p>
          <a:p>
            <a:pPr>
              <a:lnSpc>
                <a:spcPct val="90000"/>
              </a:lnSpc>
              <a:buClr>
                <a:schemeClr val="bg1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chemeClr val="tx2"/>
                </a:solidFill>
              </a:rPr>
              <a:t>Tahini sesame paste</a:t>
            </a:r>
          </a:p>
          <a:p>
            <a:pPr>
              <a:lnSpc>
                <a:spcPct val="90000"/>
              </a:lnSpc>
              <a:buClr>
                <a:schemeClr val="bg1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chemeClr val="tx2"/>
                </a:solidFill>
              </a:rPr>
              <a:t>Raw cookie dough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8448" y="429491"/>
            <a:ext cx="8503255" cy="5715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Safety Progress:  Discovery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43153" y="1676400"/>
            <a:ext cx="3505200" cy="4328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lnSpc>
                <a:spcPct val="90000"/>
              </a:lnSpc>
              <a:spcBef>
                <a:spcPct val="20000"/>
              </a:spcBef>
              <a:buClr>
                <a:srgbClr val="EEB500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2"/>
                </a:solidFill>
              </a:rPr>
              <a:t>Par-cooked, broiled </a:t>
            </a:r>
            <a:r>
              <a:rPr lang="en-US" sz="2000" dirty="0" smtClean="0">
                <a:solidFill>
                  <a:schemeClr val="tx2"/>
                </a:solidFill>
              </a:rPr>
              <a:t/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chicken </a:t>
            </a:r>
            <a:r>
              <a:rPr lang="en-US" sz="2000" dirty="0">
                <a:solidFill>
                  <a:schemeClr val="tx2"/>
                </a:solidFill>
              </a:rPr>
              <a:t>livers</a:t>
            </a: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buClr>
                <a:srgbClr val="EEB500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2"/>
                </a:solidFill>
              </a:rPr>
              <a:t>Scraped tuna</a:t>
            </a: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buClr>
                <a:srgbClr val="EEB500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2"/>
                </a:solidFill>
              </a:rPr>
              <a:t>Cashew cheese</a:t>
            </a: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buClr>
                <a:srgbClr val="EEB500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2"/>
                </a:solidFill>
              </a:rPr>
              <a:t>Cucumbers</a:t>
            </a: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buClr>
                <a:srgbClr val="EEB500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2"/>
                </a:solidFill>
              </a:rPr>
              <a:t>Sugar cane juice</a:t>
            </a: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buClr>
                <a:srgbClr val="EEB500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2"/>
                </a:solidFill>
              </a:rPr>
              <a:t>Chia powder</a:t>
            </a: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buClr>
                <a:srgbClr val="EEB500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2"/>
                </a:solidFill>
              </a:rPr>
              <a:t>Fresh papaya</a:t>
            </a: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buClr>
                <a:srgbClr val="EEB500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2"/>
                </a:solidFill>
              </a:rPr>
              <a:t>Frozen </a:t>
            </a:r>
            <a:r>
              <a:rPr lang="en-US" sz="2000" dirty="0" err="1">
                <a:solidFill>
                  <a:schemeClr val="tx2"/>
                </a:solidFill>
              </a:rPr>
              <a:t>mamay</a:t>
            </a:r>
            <a:r>
              <a:rPr lang="en-US" sz="2000" dirty="0">
                <a:solidFill>
                  <a:schemeClr val="tx2"/>
                </a:solidFill>
              </a:rPr>
              <a:t> fruit pulp</a:t>
            </a: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buClr>
                <a:srgbClr val="EEB500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2"/>
                </a:solidFill>
              </a:rPr>
              <a:t>Bologna</a:t>
            </a: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buClr>
                <a:srgbClr val="EEB500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2"/>
                </a:solidFill>
              </a:rPr>
              <a:t>In-shell hazelnuts</a:t>
            </a: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buClr>
                <a:srgbClr val="EEB500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2"/>
                </a:solidFill>
              </a:rPr>
              <a:t>Pine nuts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EEB500"/>
              </a:buClr>
              <a:buFont typeface="Wingdings" panose="05000000000000000000" pitchFamily="2" charset="2"/>
              <a:buChar char="q"/>
            </a:pPr>
            <a:endParaRPr lang="en-US" sz="175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6019800"/>
            <a:ext cx="5562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Data </a:t>
            </a:r>
            <a:r>
              <a:rPr lang="en-US" sz="1100" dirty="0" smtClean="0">
                <a:solidFill>
                  <a:schemeClr val="bg2"/>
                </a:solidFill>
              </a:rPr>
              <a:t>from: </a:t>
            </a:r>
            <a:r>
              <a:rPr lang="en-US" sz="1100" dirty="0" err="1">
                <a:solidFill>
                  <a:schemeClr val="bg2"/>
                </a:solidFill>
              </a:rPr>
              <a:t>PulseNet</a:t>
            </a:r>
            <a:r>
              <a:rPr lang="en-US" sz="1100" dirty="0">
                <a:solidFill>
                  <a:schemeClr val="bg2"/>
                </a:solidFill>
              </a:rPr>
              <a:t>, </a:t>
            </a:r>
            <a:r>
              <a:rPr lang="en-US" sz="1100" dirty="0" err="1" smtClean="0">
                <a:solidFill>
                  <a:schemeClr val="bg2"/>
                </a:solidFill>
              </a:rPr>
              <a:t>OutbreakNet</a:t>
            </a:r>
            <a:r>
              <a:rPr lang="en-US" sz="1100" dirty="0" smtClean="0">
                <a:solidFill>
                  <a:schemeClr val="bg2"/>
                </a:solidFill>
              </a:rPr>
              <a:t>, and Foodborne </a:t>
            </a:r>
            <a:r>
              <a:rPr lang="en-US" sz="1100" dirty="0">
                <a:solidFill>
                  <a:schemeClr val="bg2"/>
                </a:solidFill>
              </a:rPr>
              <a:t>Disease Outbreak Surveillance System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9469" y="1104900"/>
            <a:ext cx="8503255" cy="5715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new foods identified in U.S. multistate outbreaks since 2006</a:t>
            </a:r>
          </a:p>
        </p:txBody>
      </p:sp>
    </p:spTree>
    <p:extLst>
      <p:ext uri="{BB962C8B-B14F-4D97-AF65-F5344CB8AC3E}">
        <p14:creationId xmlns:p14="http://schemas.microsoft.com/office/powerpoint/2010/main" val="870950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1524000"/>
            <a:ext cx="7924800" cy="4479421"/>
          </a:xfrm>
          <a:prstGeom prst="rect">
            <a:avLst/>
          </a:prstGeom>
          <a:solidFill>
            <a:schemeClr val="tx1">
              <a:alpha val="3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99900" y="228600"/>
            <a:ext cx="8239300" cy="7620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ts val="3800"/>
              </a:lnSpc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Safety Progress:  Innovation</a:t>
            </a:r>
            <a:endParaRPr lang="en-US" sz="32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03" name="TextBox 8"/>
          <p:cNvSpPr txBox="1">
            <a:spLocks noChangeArrowheads="1"/>
          </p:cNvSpPr>
          <p:nvPr/>
        </p:nvSpPr>
        <p:spPr bwMode="auto">
          <a:xfrm>
            <a:off x="632000" y="1616579"/>
            <a:ext cx="5016500" cy="438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344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US" sz="2200" b="1" dirty="0" smtClean="0">
                <a:solidFill>
                  <a:schemeClr val="bg1"/>
                </a:solidFill>
              </a:rPr>
              <a:t>Faster processing and reporting </a:t>
            </a:r>
            <a:r>
              <a:rPr lang="en-US" sz="2200" dirty="0" smtClean="0">
                <a:solidFill>
                  <a:schemeClr val="bg2"/>
                </a:solidFill>
              </a:rPr>
              <a:t>of multiple sources of information during an outbreak by state and local partners</a:t>
            </a:r>
            <a:endParaRPr lang="en-US" sz="2200" b="1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344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US" sz="2200" b="1" dirty="0" smtClean="0">
                <a:solidFill>
                  <a:schemeClr val="bg1"/>
                </a:solidFill>
              </a:rPr>
              <a:t>Quicker methods </a:t>
            </a:r>
            <a:r>
              <a:rPr lang="en-US" sz="2200" dirty="0">
                <a:solidFill>
                  <a:schemeClr val="tx2"/>
                </a:solidFill>
              </a:rPr>
              <a:t>to identify, characterize, and fingerprint </a:t>
            </a:r>
            <a:r>
              <a:rPr lang="en-US" sz="2200" i="1" dirty="0">
                <a:solidFill>
                  <a:schemeClr val="tx2"/>
                </a:solidFill>
              </a:rPr>
              <a:t>Salmonella</a:t>
            </a:r>
            <a:r>
              <a:rPr lang="en-US" sz="2200" dirty="0">
                <a:solidFill>
                  <a:schemeClr val="tx2"/>
                </a:solidFill>
              </a:rPr>
              <a:t> and other food-related </a:t>
            </a:r>
            <a:r>
              <a:rPr lang="en-US" sz="2200" dirty="0" smtClean="0">
                <a:solidFill>
                  <a:schemeClr val="tx2"/>
                </a:solidFill>
              </a:rPr>
              <a:t>pathogens </a:t>
            </a:r>
            <a:r>
              <a:rPr lang="en-US" sz="2200" dirty="0">
                <a:solidFill>
                  <a:schemeClr val="tx2"/>
                </a:solidFill>
              </a:rPr>
              <a:t>in public health </a:t>
            </a:r>
            <a:r>
              <a:rPr lang="en-US" sz="2200" dirty="0" smtClean="0">
                <a:solidFill>
                  <a:schemeClr val="tx2"/>
                </a:solidFill>
              </a:rPr>
              <a:t>laboratories</a:t>
            </a:r>
            <a:endParaRPr lang="en-US" sz="2200" dirty="0">
              <a:solidFill>
                <a:schemeClr val="tx2"/>
              </a:solidFill>
            </a:endParaRPr>
          </a:p>
          <a:p>
            <a:pPr marL="457200" lvl="0" indent="-457200">
              <a:lnSpc>
                <a:spcPct val="90000"/>
              </a:lnSpc>
              <a:spcBef>
                <a:spcPts val="1344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US" sz="2200" b="1" dirty="0">
                <a:solidFill>
                  <a:schemeClr val="bg1"/>
                </a:solidFill>
              </a:rPr>
              <a:t>Integration of foodborne illness surveillance systems and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expanded data sharing </a:t>
            </a:r>
            <a:r>
              <a:rPr lang="en-US" sz="2200" dirty="0">
                <a:solidFill>
                  <a:schemeClr val="bg2"/>
                </a:solidFill>
              </a:rPr>
              <a:t>as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dirty="0">
                <a:solidFill>
                  <a:schemeClr val="tx2"/>
                </a:solidFill>
              </a:rPr>
              <a:t>called for in the Food Safety Modernization </a:t>
            </a:r>
            <a:r>
              <a:rPr lang="en-US" sz="2200" dirty="0" smtClean="0">
                <a:solidFill>
                  <a:schemeClr val="tx2"/>
                </a:solidFill>
              </a:rPr>
              <a:t>Act</a:t>
            </a:r>
            <a:endParaRPr lang="en-US" sz="2200" dirty="0">
              <a:solidFill>
                <a:schemeClr val="tx2"/>
              </a:solidFill>
            </a:endParaRPr>
          </a:p>
        </p:txBody>
      </p:sp>
      <p:pic>
        <p:nvPicPr>
          <p:cNvPr id="7" name="Picture 6" descr="Scientist working with a petri dish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8500" y="1524000"/>
            <a:ext cx="2920094" cy="44196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20000"/>
                <a:lumOff val="80000"/>
              </a:schemeClr>
            </a:solidFill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99900" y="685800"/>
            <a:ext cx="8239300" cy="762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800"/>
              </a:lnSpc>
              <a:defRPr/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Applying Technologies</a:t>
            </a:r>
            <a:endParaRPr lang="en-US" sz="22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99900" y="228600"/>
            <a:ext cx="8239300" cy="762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800"/>
              </a:lnSpc>
              <a:defRPr/>
            </a:pPr>
            <a:r>
              <a:rPr lang="en-US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Safety Progress:  Innovation</a:t>
            </a:r>
            <a:endParaRPr lang="en-US" sz="32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99900" y="685800"/>
            <a:ext cx="8239300" cy="762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800"/>
              </a:lnSpc>
              <a:defRPr/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Improving Processes</a:t>
            </a:r>
            <a:endParaRPr lang="en-US" sz="22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447800"/>
            <a:ext cx="6400800" cy="4860320"/>
          </a:xfrm>
          <a:prstGeom prst="rect">
            <a:avLst/>
          </a:prstGeom>
          <a:solidFill>
            <a:schemeClr val="tx1">
              <a:alpha val="3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632000" y="1532189"/>
            <a:ext cx="5235400" cy="469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344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US" sz="2200" b="1" dirty="0" err="1" smtClean="0">
                <a:solidFill>
                  <a:schemeClr val="bg1"/>
                </a:solidFill>
              </a:rPr>
              <a:t>FoodCORE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tx2"/>
                </a:solidFill>
              </a:rPr>
              <a:t>sites use student teams in state and local health departments to interview patients rapidly and solve outbreaks faster</a:t>
            </a:r>
          </a:p>
          <a:p>
            <a:pPr marL="457200" indent="-457200">
              <a:lnSpc>
                <a:spcPct val="90000"/>
              </a:lnSpc>
              <a:spcBef>
                <a:spcPts val="1344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US" sz="2200" b="1" dirty="0" smtClean="0">
                <a:solidFill>
                  <a:schemeClr val="bg1"/>
                </a:solidFill>
              </a:rPr>
              <a:t>Interagency Food Safety Analytics Collaboration (IFSAC)</a:t>
            </a:r>
            <a:r>
              <a:rPr lang="en-US" sz="2200" dirty="0" smtClean="0">
                <a:solidFill>
                  <a:schemeClr val="tx2"/>
                </a:solidFill>
              </a:rPr>
              <a:t> is an initiative across three federal agencies to attribute foodborne illnesses to specific food categories using surveillance data</a:t>
            </a:r>
          </a:p>
          <a:p>
            <a:pPr marL="457200" indent="-457200">
              <a:lnSpc>
                <a:spcPct val="90000"/>
              </a:lnSpc>
              <a:spcBef>
                <a:spcPts val="1344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US" sz="2200" b="1" dirty="0">
                <a:solidFill>
                  <a:schemeClr val="bg1"/>
                </a:solidFill>
              </a:rPr>
              <a:t>Integrated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Food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Safety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Centers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of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</a:rPr>
              <a:t>Excellence</a:t>
            </a:r>
            <a:r>
              <a:rPr lang="en-US" sz="2200" dirty="0" smtClean="0">
                <a:solidFill>
                  <a:schemeClr val="tx2"/>
                </a:solidFill>
              </a:rPr>
              <a:t> make new trainings in outbreak investigations available to all states.</a:t>
            </a:r>
            <a:endParaRPr lang="en-US" sz="2200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b="13792"/>
          <a:stretch/>
        </p:blipFill>
        <p:spPr>
          <a:xfrm>
            <a:off x="6099048" y="5105400"/>
            <a:ext cx="2514600" cy="105058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124200"/>
            <a:ext cx="1606296" cy="18754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9" r="1299"/>
          <a:stretch/>
        </p:blipFill>
        <p:spPr bwMode="auto">
          <a:xfrm>
            <a:off x="5943600" y="1295400"/>
            <a:ext cx="2602525" cy="164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6184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1295400"/>
            <a:ext cx="6486700" cy="4876800"/>
          </a:xfrm>
          <a:prstGeom prst="rect">
            <a:avLst/>
          </a:prstGeom>
          <a:solidFill>
            <a:schemeClr val="tx1">
              <a:alpha val="3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792162"/>
          </a:xfrm>
        </p:spPr>
        <p:txBody>
          <a:bodyPr/>
          <a:lstStyle/>
          <a:p>
            <a:r>
              <a:rPr lang="en-US" sz="3200" dirty="0" smtClean="0"/>
              <a:t>Food Safety Progress:  Implementation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3363"/>
            <a:ext cx="6096000" cy="44195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bg1"/>
                </a:solidFill>
              </a:rPr>
              <a:t>National Voluntary Environmental Assessment Information System (NVEAIS)</a:t>
            </a:r>
          </a:p>
          <a:p>
            <a:pPr lvl="1">
              <a:buSzPct val="75000"/>
              <a:buFont typeface="Wingdings" panose="05000000000000000000" pitchFamily="2" charset="2"/>
              <a:buChar char="q"/>
            </a:pPr>
            <a:r>
              <a:rPr lang="en-US" dirty="0" smtClean="0"/>
              <a:t>Facilitates discovery of environmental </a:t>
            </a:r>
            <a:r>
              <a:rPr lang="en-US" dirty="0"/>
              <a:t>factors that cause foodborne outbreaks to prevent next one </a:t>
            </a:r>
            <a:endParaRPr lang="en-US" dirty="0" smtClean="0"/>
          </a:p>
          <a:p>
            <a:pPr marL="457200" lvl="1" indent="0">
              <a:buSzPct val="75000"/>
              <a:buNone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sz="2200" dirty="0">
                <a:solidFill>
                  <a:schemeClr val="bg1"/>
                </a:solidFill>
              </a:rPr>
              <a:t>e-Learning on Environmental Assessment of Foodborne Illness Outbreaks</a:t>
            </a:r>
          </a:p>
          <a:p>
            <a:pPr lvl="1">
              <a:buSzPct val="75000"/>
              <a:buFont typeface="Wingdings" panose="05000000000000000000" pitchFamily="2" charset="2"/>
              <a:buChar char="q"/>
            </a:pPr>
            <a:r>
              <a:rPr lang="en-US" dirty="0" smtClean="0"/>
              <a:t>Improves competency in collecting environmental factor data during foodborne outbreak investigations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6172200"/>
            <a:ext cx="8229600" cy="3048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hlinkClick r:id="rId3" tooltip="NVEAIS website"/>
              </a:rPr>
              <a:t>http://www.cdc.gov/nceh/ehs/NVEAIS/index.htm</a:t>
            </a:r>
            <a:r>
              <a:rPr lang="en-US" dirty="0" smtClean="0">
                <a:solidFill>
                  <a:schemeClr val="bg2"/>
                </a:solidFill>
              </a:rPr>
              <a:t>; </a:t>
            </a:r>
            <a:r>
              <a:rPr lang="en-US" dirty="0" smtClean="0">
                <a:solidFill>
                  <a:schemeClr val="bg2"/>
                </a:solidFill>
                <a:hlinkClick r:id="rId4" tooltip="e-Learning website"/>
              </a:rPr>
              <a:t>http://www.cdc.gov/nceh/ehs/elearn/ea_fio/</a:t>
            </a:r>
            <a:r>
              <a:rPr lang="en-US" dirty="0" smtClean="0">
                <a:solidFill>
                  <a:schemeClr val="bg2"/>
                </a:solidFill>
              </a:rPr>
              <a:t>  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6" name="Picture 5" descr="web button for the e-Learning course" title="e-Learning web butto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322" y="4114800"/>
            <a:ext cx="2237678" cy="2133600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cover of the NVEAIS manual" title="NVEAIS manu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707" y="1143234"/>
            <a:ext cx="2101491" cy="2719929"/>
          </a:xfrm>
          <a:prstGeom prst="round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4187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57400" y="1066800"/>
            <a:ext cx="6467300" cy="5257800"/>
          </a:xfrm>
          <a:prstGeom prst="rect">
            <a:avLst/>
          </a:prstGeom>
          <a:solidFill>
            <a:schemeClr val="tx1">
              <a:alpha val="3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066800"/>
            <a:ext cx="6096000" cy="5181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200" b="0" dirty="0"/>
              <a:t>Strengthen </a:t>
            </a:r>
            <a:r>
              <a:rPr lang="en-US" altLang="en-US" sz="2200" b="0" dirty="0" smtClean="0"/>
              <a:t>policies </a:t>
            </a:r>
            <a:r>
              <a:rPr lang="en-US" altLang="en-US" sz="2200" b="0" dirty="0"/>
              <a:t>and </a:t>
            </a:r>
            <a:r>
              <a:rPr lang="en-US" altLang="en-US" sz="2200" b="0" dirty="0" smtClean="0"/>
              <a:t>practices in three areas:</a:t>
            </a:r>
            <a:endParaRPr lang="en-US" sz="2200" b="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200" dirty="0" smtClean="0">
                <a:solidFill>
                  <a:schemeClr val="bg1"/>
                </a:solidFill>
              </a:rPr>
              <a:t>Preventing </a:t>
            </a:r>
            <a:r>
              <a:rPr lang="en-US" altLang="en-US" sz="2200" dirty="0">
                <a:solidFill>
                  <a:schemeClr val="bg1"/>
                </a:solidFill>
              </a:rPr>
              <a:t>restaurant workers from working when sick</a:t>
            </a:r>
          </a:p>
          <a:p>
            <a:pPr marL="742950" lvl="3" indent="-285750">
              <a:buFont typeface="Wingdings" panose="05000000000000000000" pitchFamily="2" charset="2"/>
              <a:buChar char="q"/>
            </a:pPr>
            <a:r>
              <a:rPr lang="en-US" dirty="0"/>
              <a:t>Food handling by </a:t>
            </a:r>
            <a:r>
              <a:rPr lang="en-US" dirty="0" smtClean="0"/>
              <a:t>a sick worker </a:t>
            </a:r>
            <a:r>
              <a:rPr lang="en-US" dirty="0"/>
              <a:t>is a contributing factor in 46% of restaurant-related outbreaks</a:t>
            </a:r>
            <a:r>
              <a:rPr lang="en-US" dirty="0" smtClean="0"/>
              <a:t>.</a:t>
            </a:r>
            <a:endParaRPr lang="en-US" altLang="en-US" dirty="0"/>
          </a:p>
          <a:p>
            <a:pPr>
              <a:buFont typeface="Wingdings" panose="05000000000000000000" pitchFamily="2" charset="2"/>
              <a:buChar char="q"/>
            </a:pPr>
            <a:endParaRPr lang="en-US" altLang="en-US" sz="500" b="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200" dirty="0" smtClean="0">
                <a:solidFill>
                  <a:schemeClr val="bg1"/>
                </a:solidFill>
              </a:rPr>
              <a:t>Improving </a:t>
            </a:r>
            <a:r>
              <a:rPr lang="en-US" altLang="en-US" sz="2200" dirty="0" err="1">
                <a:solidFill>
                  <a:schemeClr val="bg1"/>
                </a:solidFill>
              </a:rPr>
              <a:t>handwashing</a:t>
            </a:r>
            <a:r>
              <a:rPr lang="en-US" altLang="en-US" sz="2200" dirty="0">
                <a:solidFill>
                  <a:schemeClr val="bg1"/>
                </a:solidFill>
              </a:rPr>
              <a:t> practices and minimize bare-hand contact with </a:t>
            </a:r>
            <a:r>
              <a:rPr lang="en-US" altLang="en-US" sz="2200" dirty="0" smtClean="0">
                <a:solidFill>
                  <a:schemeClr val="bg1"/>
                </a:solidFill>
              </a:rPr>
              <a:t>food</a:t>
            </a:r>
          </a:p>
          <a:p>
            <a:pPr lvl="1">
              <a:buSzPct val="75000"/>
              <a:buFont typeface="Wingdings" panose="05000000000000000000" pitchFamily="2" charset="2"/>
              <a:buChar char="q"/>
            </a:pPr>
            <a:r>
              <a:rPr lang="en-US" sz="1800" dirty="0"/>
              <a:t>Bare-hand contact by a food worker is a contributing factor in 29% of restaurant-related outbreaks</a:t>
            </a:r>
            <a:endParaRPr lang="en-US" altLang="en-US" sz="1800" dirty="0"/>
          </a:p>
          <a:p>
            <a:pPr>
              <a:buFont typeface="Wingdings" panose="05000000000000000000" pitchFamily="2" charset="2"/>
              <a:buChar char="q"/>
            </a:pPr>
            <a:endParaRPr lang="en-US" altLang="en-US" sz="500" b="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200" dirty="0" smtClean="0">
                <a:solidFill>
                  <a:schemeClr val="bg1"/>
                </a:solidFill>
              </a:rPr>
              <a:t>Requiring </a:t>
            </a:r>
            <a:r>
              <a:rPr lang="en-US" altLang="en-US" sz="2200" dirty="0">
                <a:solidFill>
                  <a:schemeClr val="bg1"/>
                </a:solidFill>
              </a:rPr>
              <a:t>trained, certified kitchen managers to be present during all hours of operation</a:t>
            </a:r>
          </a:p>
          <a:p>
            <a:pPr marL="742950" lvl="3" indent="-285750">
              <a:buFont typeface="Wingdings" panose="05000000000000000000" pitchFamily="2" charset="2"/>
              <a:buChar char="q"/>
            </a:pPr>
            <a:r>
              <a:rPr lang="en-US" dirty="0"/>
              <a:t>Restaurants with </a:t>
            </a:r>
            <a:r>
              <a:rPr lang="en-US" dirty="0" smtClean="0"/>
              <a:t>certified managers are </a:t>
            </a:r>
            <a:r>
              <a:rPr lang="en-US" dirty="0"/>
              <a:t>less likely to be linked with outbreaks.</a:t>
            </a:r>
          </a:p>
          <a:p>
            <a:pPr marL="0" indent="0">
              <a:buNone/>
            </a:pPr>
            <a:endParaRPr lang="en-US" altLang="en-US" b="0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Picture 2" descr="Photo of a cook preparing a plate of food." title="cook at gri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524000"/>
            <a:ext cx="1905001" cy="1266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hoto of person washing hands" title="hand wash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3124200"/>
            <a:ext cx="1905001" cy="1266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hoto of kitchen manager and worker" title="kitchen manager and work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60"/>
          <a:stretch/>
        </p:blipFill>
        <p:spPr bwMode="auto">
          <a:xfrm>
            <a:off x="528919" y="4800600"/>
            <a:ext cx="1909481" cy="1271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sz="3200" dirty="0" smtClean="0"/>
              <a:t>Food Safety Progress:  Implementation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304800" y="6443990"/>
            <a:ext cx="8610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6" tooltip="Certified kitchen manager study"/>
              </a:rPr>
              <a:t>http://www.cdc.gov/nceh/ehs/ehsnet/foodborne_illness_outbreaks.htm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57167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99900" y="1219200"/>
            <a:ext cx="7924800" cy="4876800"/>
          </a:xfrm>
          <a:prstGeom prst="rect">
            <a:avLst/>
          </a:prstGeom>
          <a:solidFill>
            <a:schemeClr val="tx1">
              <a:alpha val="3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056" y="381000"/>
            <a:ext cx="8229600" cy="655638"/>
          </a:xfrm>
        </p:spPr>
        <p:txBody>
          <a:bodyPr/>
          <a:lstStyle/>
          <a:p>
            <a:pPr lvl="0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Safety Progress:  Implementation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696200" cy="48768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200" b="0" dirty="0" smtClean="0">
                <a:solidFill>
                  <a:schemeClr val="tx2"/>
                </a:solidFill>
              </a:rPr>
              <a:t>Expanding </a:t>
            </a:r>
            <a:r>
              <a:rPr lang="en-US" sz="2200" b="0" dirty="0">
                <a:solidFill>
                  <a:schemeClr val="tx2"/>
                </a:solidFill>
              </a:rPr>
              <a:t>and </a:t>
            </a:r>
            <a:r>
              <a:rPr lang="en-US" sz="2200" b="0" dirty="0" smtClean="0">
                <a:solidFill>
                  <a:schemeClr val="tx2"/>
                </a:solidFill>
              </a:rPr>
              <a:t>improving </a:t>
            </a:r>
            <a:r>
              <a:rPr lang="en-US" sz="2200" b="0" dirty="0">
                <a:solidFill>
                  <a:schemeClr val="tx2"/>
                </a:solidFill>
              </a:rPr>
              <a:t>national surveillance for foodborne illness with state and federal partners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1200" b="0" dirty="0" smtClean="0">
              <a:solidFill>
                <a:schemeClr val="tx2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200" b="0" dirty="0" smtClean="0">
                <a:solidFill>
                  <a:schemeClr val="tx2"/>
                </a:solidFill>
              </a:rPr>
              <a:t>Developing new approaches for sharing data using electronic networks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1200" b="0" dirty="0" smtClean="0">
              <a:solidFill>
                <a:schemeClr val="tx2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200" b="0" dirty="0" smtClean="0">
                <a:solidFill>
                  <a:schemeClr val="tx2"/>
                </a:solidFill>
              </a:rPr>
              <a:t>Supporting </a:t>
            </a:r>
            <a:r>
              <a:rPr lang="en-US" sz="2200" b="0" dirty="0">
                <a:solidFill>
                  <a:schemeClr val="tx2"/>
                </a:solidFill>
              </a:rPr>
              <a:t>and </a:t>
            </a:r>
            <a:r>
              <a:rPr lang="en-US" sz="2200" b="0" dirty="0" smtClean="0">
                <a:solidFill>
                  <a:schemeClr val="tx2"/>
                </a:solidFill>
              </a:rPr>
              <a:t>enhancing </a:t>
            </a:r>
            <a:r>
              <a:rPr lang="en-US" sz="2200" b="0" dirty="0">
                <a:solidFill>
                  <a:schemeClr val="tx2"/>
                </a:solidFill>
              </a:rPr>
              <a:t>PulseNet capacity at state and national levels 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1200" b="0" dirty="0" smtClean="0">
              <a:solidFill>
                <a:schemeClr val="tx2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200" b="0" dirty="0" smtClean="0">
                <a:solidFill>
                  <a:schemeClr val="tx2"/>
                </a:solidFill>
              </a:rPr>
              <a:t>Defining and disseminating</a:t>
            </a:r>
            <a:r>
              <a:rPr lang="en-US" sz="2200" b="0" dirty="0">
                <a:solidFill>
                  <a:schemeClr val="tx2"/>
                </a:solidFill>
              </a:rPr>
              <a:t> </a:t>
            </a:r>
            <a:r>
              <a:rPr lang="en-US" sz="2200" b="0" dirty="0" smtClean="0">
                <a:solidFill>
                  <a:schemeClr val="tx2"/>
                </a:solidFill>
              </a:rPr>
              <a:t>best </a:t>
            </a:r>
            <a:br>
              <a:rPr lang="en-US" sz="2200" b="0" dirty="0" smtClean="0">
                <a:solidFill>
                  <a:schemeClr val="tx2"/>
                </a:solidFill>
              </a:rPr>
            </a:br>
            <a:r>
              <a:rPr lang="en-US" sz="2200" b="0" dirty="0" smtClean="0">
                <a:solidFill>
                  <a:schemeClr val="tx2"/>
                </a:solidFill>
              </a:rPr>
              <a:t>public health practices to promote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b="0" dirty="0" smtClean="0">
                <a:solidFill>
                  <a:schemeClr val="tx2"/>
                </a:solidFill>
              </a:rPr>
              <a:t>        adoption in all 50 states</a:t>
            </a:r>
            <a:endParaRPr lang="en-US" sz="2200" b="0" dirty="0">
              <a:solidFill>
                <a:schemeClr val="tx2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1200" b="0" dirty="0" smtClean="0">
              <a:solidFill>
                <a:schemeClr val="tx2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200" b="0" dirty="0" smtClean="0">
                <a:solidFill>
                  <a:schemeClr val="tx2"/>
                </a:solidFill>
              </a:rPr>
              <a:t>Updating and improving national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b="0" dirty="0">
                <a:solidFill>
                  <a:schemeClr val="tx2"/>
                </a:solidFill>
              </a:rPr>
              <a:t> </a:t>
            </a:r>
            <a:r>
              <a:rPr lang="en-US" sz="2200" b="0" dirty="0" smtClean="0">
                <a:solidFill>
                  <a:schemeClr val="tx2"/>
                </a:solidFill>
              </a:rPr>
              <a:t>       guidelines for foodborne outbreak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b="0" dirty="0">
                <a:solidFill>
                  <a:schemeClr val="tx2"/>
                </a:solidFill>
              </a:rPr>
              <a:t> </a:t>
            </a:r>
            <a:r>
              <a:rPr lang="en-US" sz="2200" b="0" dirty="0" smtClean="0">
                <a:solidFill>
                  <a:schemeClr val="tx2"/>
                </a:solidFill>
              </a:rPr>
              <a:t>       response (CIFOR)</a:t>
            </a:r>
          </a:p>
        </p:txBody>
      </p:sp>
      <p:pic>
        <p:nvPicPr>
          <p:cNvPr id="5" name="Picture 4" descr="group of people sitting around a table"/>
          <p:cNvPicPr>
            <a:picLocks noChangeAspect="1"/>
          </p:cNvPicPr>
          <p:nvPr/>
        </p:nvPicPr>
        <p:blipFill>
          <a:blip r:embed="rId2" cstate="print"/>
          <a:srcRect l="5107" r="9885"/>
          <a:stretch>
            <a:fillRect/>
          </a:stretch>
        </p:blipFill>
        <p:spPr>
          <a:xfrm>
            <a:off x="5791200" y="3755064"/>
            <a:ext cx="2894471" cy="2493335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30279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94805" y="1447800"/>
            <a:ext cx="7924800" cy="4343400"/>
          </a:xfrm>
          <a:prstGeom prst="rect">
            <a:avLst/>
          </a:prstGeom>
          <a:solidFill>
            <a:schemeClr val="tx1">
              <a:alpha val="3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494" y="381000"/>
            <a:ext cx="8229600" cy="838200"/>
          </a:xfrm>
        </p:spPr>
        <p:txBody>
          <a:bodyPr/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Progress: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Collaborating with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805" y="1584366"/>
            <a:ext cx="5143995" cy="4191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200" b="0" dirty="0">
                <a:solidFill>
                  <a:schemeClr val="tx2"/>
                </a:solidFill>
              </a:rPr>
              <a:t>Disseminating data from CDC restaurant </a:t>
            </a:r>
            <a:r>
              <a:rPr lang="en-US" sz="2200" b="0" dirty="0" smtClean="0">
                <a:solidFill>
                  <a:schemeClr val="tx2"/>
                </a:solidFill>
              </a:rPr>
              <a:t> food </a:t>
            </a:r>
            <a:r>
              <a:rPr lang="en-US" sz="2200" b="0" dirty="0">
                <a:solidFill>
                  <a:schemeClr val="tx2"/>
                </a:solidFill>
              </a:rPr>
              <a:t>safety studies</a:t>
            </a:r>
          </a:p>
          <a:p>
            <a:pPr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200" b="0" dirty="0">
                <a:solidFill>
                  <a:schemeClr val="tx2"/>
                </a:solidFill>
              </a:rPr>
              <a:t>Influencing federal, state, and local </a:t>
            </a:r>
            <a:br>
              <a:rPr lang="en-US" sz="2200" b="0" dirty="0">
                <a:solidFill>
                  <a:schemeClr val="tx2"/>
                </a:solidFill>
              </a:rPr>
            </a:br>
            <a:r>
              <a:rPr lang="en-US" sz="2200" b="0" dirty="0">
                <a:solidFill>
                  <a:schemeClr val="tx2"/>
                </a:solidFill>
              </a:rPr>
              <a:t>policy changes through participation </a:t>
            </a:r>
            <a:br>
              <a:rPr lang="en-US" sz="2200" b="0" dirty="0">
                <a:solidFill>
                  <a:schemeClr val="tx2"/>
                </a:solidFill>
              </a:rPr>
            </a:br>
            <a:r>
              <a:rPr lang="en-US" sz="2200" b="0" dirty="0">
                <a:solidFill>
                  <a:schemeClr val="tx2"/>
                </a:solidFill>
              </a:rPr>
              <a:t>in federal and partner work groups</a:t>
            </a:r>
          </a:p>
          <a:p>
            <a:pPr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200" b="0" dirty="0">
                <a:solidFill>
                  <a:schemeClr val="tx2"/>
                </a:solidFill>
              </a:rPr>
              <a:t>Influencing industry changes by </a:t>
            </a:r>
            <a:br>
              <a:rPr lang="en-US" sz="2200" b="0" dirty="0">
                <a:solidFill>
                  <a:schemeClr val="tx2"/>
                </a:solidFill>
              </a:rPr>
            </a:br>
            <a:r>
              <a:rPr lang="en-US" sz="2200" b="0" dirty="0">
                <a:solidFill>
                  <a:schemeClr val="tx2"/>
                </a:solidFill>
              </a:rPr>
              <a:t>sharing study findings with industry </a:t>
            </a:r>
            <a:br>
              <a:rPr lang="en-US" sz="2200" b="0" dirty="0">
                <a:solidFill>
                  <a:schemeClr val="tx2"/>
                </a:solidFill>
              </a:rPr>
            </a:br>
            <a:r>
              <a:rPr lang="en-US" sz="2200" b="0" dirty="0">
                <a:solidFill>
                  <a:schemeClr val="tx2"/>
                </a:solidFill>
              </a:rPr>
              <a:t>associations and food service industry leaders</a:t>
            </a:r>
          </a:p>
          <a:p>
            <a:pPr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200" b="0" dirty="0">
                <a:solidFill>
                  <a:schemeClr val="tx2"/>
                </a:solidFill>
              </a:rPr>
              <a:t>Focusing state and local funding </a:t>
            </a:r>
            <a:r>
              <a:rPr lang="en-US" sz="2200" b="0" dirty="0" smtClean="0">
                <a:solidFill>
                  <a:schemeClr val="tx2"/>
                </a:solidFill>
              </a:rPr>
              <a:t>on food safety</a:t>
            </a:r>
            <a:endParaRPr lang="en-US" sz="2200" b="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3" tooltip="EHS food safety studies"/>
              </a:rPr>
              <a:t>http://</a:t>
            </a:r>
            <a:r>
              <a:rPr lang="en-US" dirty="0" smtClean="0">
                <a:hlinkClick r:id="rId3" tooltip="EHS food safety studies"/>
              </a:rPr>
              <a:t>www.cdc.gov/nceh/ehs/ehsnet/foodsafety.htm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 descr="photo of group of people" title="group of peopl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00" y="2121166"/>
            <a:ext cx="2971800" cy="2996668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6447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447800"/>
            <a:ext cx="7924800" cy="4343400"/>
          </a:xfrm>
          <a:prstGeom prst="rect">
            <a:avLst/>
          </a:prstGeom>
          <a:solidFill>
            <a:schemeClr val="tx1">
              <a:alpha val="3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562600" cy="4191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Tracking </a:t>
            </a:r>
            <a:r>
              <a:rPr lang="en-US" dirty="0"/>
              <a:t>number of states with policies that </a:t>
            </a:r>
            <a:r>
              <a:rPr lang="en-US" dirty="0" smtClean="0"/>
              <a:t>promote:</a:t>
            </a:r>
            <a:endParaRPr lang="en-US" dirty="0"/>
          </a:p>
          <a:p>
            <a:pPr lvl="1"/>
            <a:r>
              <a:rPr lang="en-US" dirty="0"/>
              <a:t>Improved ill worker policies, </a:t>
            </a:r>
          </a:p>
          <a:p>
            <a:pPr lvl="1"/>
            <a:r>
              <a:rPr lang="en-US" dirty="0"/>
              <a:t>Improved hand hygiene policies, and </a:t>
            </a:r>
          </a:p>
          <a:p>
            <a:pPr lvl="1"/>
            <a:r>
              <a:rPr lang="en-US" dirty="0"/>
              <a:t>Certified kitchen managers.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Using </a:t>
            </a:r>
            <a:r>
              <a:rPr lang="en-US" dirty="0"/>
              <a:t>NVEAIS to track number of outbreaks caused by problems with ill workers, hand hygiene, and lack of certified kitchen </a:t>
            </a:r>
            <a:r>
              <a:rPr lang="en-US" dirty="0" smtClean="0"/>
              <a:t>managers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photo of woman working on data" title="woman working on dat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776421"/>
            <a:ext cx="2438400" cy="3686155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Progress: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Collaborating with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433329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pPr lvl="0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Foodborne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illness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U.S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3733799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ts val="1344"/>
              </a:spcBef>
              <a:buFont typeface="Wingdings" panose="05000000000000000000" pitchFamily="2" charset="2"/>
              <a:buChar char="q"/>
            </a:pPr>
            <a:r>
              <a:rPr lang="en-US" b="0" dirty="0"/>
              <a:t>Each year, </a:t>
            </a:r>
            <a:r>
              <a:rPr lang="en-US" b="0" dirty="0" smtClean="0"/>
              <a:t> an estimated 1 </a:t>
            </a:r>
            <a:r>
              <a:rPr lang="en-US" b="0" dirty="0"/>
              <a:t>in 6 </a:t>
            </a:r>
            <a:br>
              <a:rPr lang="en-US" b="0" dirty="0"/>
            </a:br>
            <a:r>
              <a:rPr lang="en-US" b="0" dirty="0"/>
              <a:t>Americans </a:t>
            </a:r>
            <a:r>
              <a:rPr lang="en-US" b="0" dirty="0" smtClean="0"/>
              <a:t>gets </a:t>
            </a:r>
            <a:r>
              <a:rPr lang="en-US" b="0" dirty="0"/>
              <a:t>sick and </a:t>
            </a:r>
            <a:br>
              <a:rPr lang="en-US" b="0" dirty="0"/>
            </a:br>
            <a:r>
              <a:rPr lang="en-US" b="0" dirty="0"/>
              <a:t>3,000 die of foodborne</a:t>
            </a:r>
            <a:br>
              <a:rPr lang="en-US" b="0" dirty="0"/>
            </a:br>
            <a:r>
              <a:rPr lang="en-US" b="0" dirty="0"/>
              <a:t>illness</a:t>
            </a:r>
          </a:p>
          <a:p>
            <a:pPr marL="457200" indent="-457200">
              <a:lnSpc>
                <a:spcPct val="90000"/>
              </a:lnSpc>
              <a:spcBef>
                <a:spcPts val="1344"/>
              </a:spcBef>
              <a:buFont typeface="Wingdings" panose="05000000000000000000" pitchFamily="2" charset="2"/>
              <a:buChar char="q"/>
            </a:pPr>
            <a:r>
              <a:rPr lang="en-US" b="0" dirty="0">
                <a:solidFill>
                  <a:schemeClr val="tx2"/>
                </a:solidFill>
              </a:rPr>
              <a:t>Reducing foodborne </a:t>
            </a:r>
            <a:br>
              <a:rPr lang="en-US" b="0" dirty="0">
                <a:solidFill>
                  <a:schemeClr val="tx2"/>
                </a:solidFill>
              </a:rPr>
            </a:br>
            <a:r>
              <a:rPr lang="en-US" b="0" dirty="0">
                <a:solidFill>
                  <a:schemeClr val="tx2"/>
                </a:solidFill>
              </a:rPr>
              <a:t>illness by just ten percent would keep 5 million people from getting sick each year</a:t>
            </a:r>
          </a:p>
          <a:p>
            <a:pPr marL="457200" indent="-457200">
              <a:lnSpc>
                <a:spcPct val="90000"/>
              </a:lnSpc>
              <a:spcBef>
                <a:spcPts val="1344"/>
              </a:spcBef>
              <a:buFont typeface="Wingdings" panose="05000000000000000000" pitchFamily="2" charset="2"/>
              <a:buChar char="q"/>
            </a:pPr>
            <a:r>
              <a:rPr lang="en-US" b="0" i="1" dirty="0" smtClean="0">
                <a:solidFill>
                  <a:schemeClr val="tx2"/>
                </a:solidFill>
              </a:rPr>
              <a:t>Salmonella</a:t>
            </a:r>
            <a:r>
              <a:rPr lang="en-US" b="0" dirty="0" smtClean="0">
                <a:solidFill>
                  <a:schemeClr val="tx2"/>
                </a:solidFill>
              </a:rPr>
              <a:t> infections result in more hospitalizations and deaths than any other bacteria found in food and incurs $365 million in direct medical costs annually</a:t>
            </a:r>
            <a:endParaRPr lang="en-US" b="0" dirty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33399" y="4876800"/>
            <a:ext cx="8077201" cy="143795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-114300" algn="ctr">
              <a:lnSpc>
                <a:spcPct val="90000"/>
              </a:lnSpc>
            </a:pPr>
            <a:r>
              <a:rPr lang="en-US" sz="2050" b="1" i="1" dirty="0" smtClean="0"/>
              <a:t>“Food </a:t>
            </a:r>
            <a:r>
              <a:rPr lang="en-US" sz="2050" b="1" i="1" dirty="0"/>
              <a:t>poisoning is always a miserable experience, </a:t>
            </a:r>
            <a:r>
              <a:rPr lang="en-US" sz="2050" b="1" i="1" dirty="0" smtClean="0"/>
              <a:t/>
            </a:r>
            <a:br>
              <a:rPr lang="en-US" sz="2050" b="1" i="1" dirty="0" smtClean="0"/>
            </a:br>
            <a:r>
              <a:rPr lang="en-US" sz="2050" b="1" i="1" dirty="0" smtClean="0"/>
              <a:t>but </a:t>
            </a:r>
            <a:r>
              <a:rPr lang="en-US" sz="2050" b="1" i="1" dirty="0"/>
              <a:t>for the most vulnerable people, food safety </a:t>
            </a:r>
            <a:r>
              <a:rPr lang="en-US" sz="2050" b="1" i="1" dirty="0" smtClean="0"/>
              <a:t/>
            </a:r>
            <a:br>
              <a:rPr lang="en-US" sz="2050" b="1" i="1" dirty="0" smtClean="0"/>
            </a:br>
            <a:r>
              <a:rPr lang="en-US" sz="2050" b="1" i="1" dirty="0" smtClean="0"/>
              <a:t>can </a:t>
            </a:r>
            <a:r>
              <a:rPr lang="en-US" sz="2050" b="1" i="1" dirty="0"/>
              <a:t>literally be a matter of life and death</a:t>
            </a:r>
            <a:r>
              <a:rPr lang="en-US" b="1" i="1" dirty="0" smtClean="0"/>
              <a:t>.” </a:t>
            </a:r>
            <a:br>
              <a:rPr lang="en-US" b="1" i="1" dirty="0" smtClean="0"/>
            </a:br>
            <a:r>
              <a:rPr lang="en-US" sz="1600" i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~</a:t>
            </a:r>
            <a:r>
              <a:rPr lang="en-US" sz="1600" i="1" dirty="0" smtClean="0">
                <a:solidFill>
                  <a:schemeClr val="bg2"/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Barbara Mahon, MD, MPH </a:t>
            </a:r>
            <a:r>
              <a:rPr lang="en-US" sz="16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Deputy Chief, </a:t>
            </a:r>
            <a:r>
              <a:rPr lang="en-US" sz="16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Enteric Diseases Epidemiology </a:t>
            </a:r>
            <a:r>
              <a:rPr lang="en-US" sz="16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Branch,  CDC</a:t>
            </a:r>
            <a:endParaRPr lang="en-US" sz="1600" i="1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 descr="microscopic image of salmonella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60628" y="1286256"/>
            <a:ext cx="3473772" cy="152846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40000"/>
                <a:lumOff val="60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2323087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work needs to be done.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73" y="1090692"/>
            <a:ext cx="6739453" cy="4471908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5562600"/>
            <a:ext cx="8229600" cy="715962"/>
          </a:xfrm>
          <a:prstGeom prst="rect">
            <a:avLst/>
          </a:prstGeom>
        </p:spPr>
        <p:txBody>
          <a:bodyPr anchor="b" anchorCtr="0"/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together will lead to success.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672219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1066800"/>
            <a:ext cx="7010400" cy="2362200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subTitle" idx="1"/>
          </p:nvPr>
        </p:nvSpPr>
        <p:spPr>
          <a:xfrm>
            <a:off x="1371600" y="1524000"/>
            <a:ext cx="6400800" cy="914400"/>
          </a:xfrm>
        </p:spPr>
        <p:txBody>
          <a:bodyPr/>
          <a:lstStyle/>
          <a:p>
            <a:r>
              <a:rPr lang="en-US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U.S. Department of Health and Human Services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Centers for Disease Control and Prevention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 bwMode="auto">
          <a:xfrm>
            <a:off x="521881" y="762000"/>
            <a:ext cx="3886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/>
          <a:lstStyle>
            <a:lvl1pPr eaLnBrk="0" hangingPunct="0">
              <a:defRPr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0"/>
              </a:spcBef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Any type of food </a:t>
            </a:r>
            <a:b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can spread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illness!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Chart 1" descr="Pie chart that shows the breakdown of causes of illness by type with the largest number caused by fruits-nuts (17%), poultry (15%), vine (tomatoes, cucumbers) (11%), beef (10%), eggs (10%), leafy greens (8%), pork (8%), grains-beans (4%), fish (4%), mollusk (3%), sprout (3%) and other (2%).&#10;&#10;“Other” includes Crustacean , Fungus, Game, Oil-sugar, and Root vegetable"/>
          <p:cNvGraphicFramePr/>
          <p:nvPr>
            <p:extLst>
              <p:ext uri="{D42A27DB-BD31-4B8C-83A1-F6EECF244321}">
                <p14:modId xmlns:p14="http://schemas.microsoft.com/office/powerpoint/2010/main" val="1864557103"/>
              </p:ext>
            </p:extLst>
          </p:nvPr>
        </p:nvGraphicFramePr>
        <p:xfrm>
          <a:off x="2743200" y="293306"/>
          <a:ext cx="7288358" cy="5802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95800" y="557278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“Other” includes C</a:t>
            </a:r>
            <a:r>
              <a:rPr lang="en-US" sz="1400" dirty="0" smtClean="0">
                <a:solidFill>
                  <a:srgbClr val="FFFFFF"/>
                </a:solidFill>
              </a:rPr>
              <a:t>rustacean , Fungus, Game, Oil-Sugar, and Root Vegetable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1881" y="2590800"/>
            <a:ext cx="2983319" cy="2209800"/>
          </a:xfrm>
          <a:prstGeom prst="rect">
            <a:avLst/>
          </a:prstGeom>
          <a:solidFill>
            <a:schemeClr val="bg1">
              <a:alpha val="3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1881" y="2667000"/>
            <a:ext cx="2983319" cy="1752600"/>
          </a:xfrm>
        </p:spPr>
        <p:txBody>
          <a:bodyPr/>
          <a:lstStyle/>
          <a:p>
            <a:pPr marL="0" lvl="0" indent="0" algn="ctr">
              <a:buClr>
                <a:schemeClr val="tx1"/>
              </a:buClr>
              <a:buSzPct val="70000"/>
              <a:buNone/>
            </a:pPr>
            <a:r>
              <a:rPr lang="en-US" sz="2200" dirty="0">
                <a:solidFill>
                  <a:schemeClr val="bg2"/>
                </a:solidFill>
              </a:rPr>
              <a:t>Graph shows </a:t>
            </a:r>
            <a:r>
              <a:rPr lang="en-US" sz="2200" dirty="0" smtClean="0">
                <a:solidFill>
                  <a:schemeClr val="bg2"/>
                </a:solidFill>
              </a:rPr>
              <a:t> the percentage of illnesses associated with </a:t>
            </a:r>
            <a:r>
              <a:rPr lang="en-US" sz="2200" b="1" dirty="0" smtClean="0">
                <a:solidFill>
                  <a:schemeClr val="bg2"/>
                </a:solidFill>
              </a:rPr>
              <a:t>915</a:t>
            </a:r>
            <a:r>
              <a:rPr lang="en-US" sz="2200" dirty="0" smtClean="0">
                <a:solidFill>
                  <a:schemeClr val="bg2"/>
                </a:solidFill>
              </a:rPr>
              <a:t> </a:t>
            </a:r>
            <a:r>
              <a:rPr lang="en-US" sz="2200" dirty="0">
                <a:solidFill>
                  <a:schemeClr val="bg2"/>
                </a:solidFill>
              </a:rPr>
              <a:t>outbreaks of single food commodities </a:t>
            </a:r>
            <a:r>
              <a:rPr lang="en-US" sz="2200" dirty="0" smtClean="0">
                <a:solidFill>
                  <a:schemeClr val="bg2"/>
                </a:solidFill>
              </a:rPr>
              <a:t>from 2008-2012</a:t>
            </a:r>
            <a:r>
              <a:rPr lang="en-US" sz="22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4419600" y="6111834"/>
            <a:ext cx="4267200" cy="304800"/>
          </a:xfrm>
          <a:prstGeom prst="rect">
            <a:avLst/>
          </a:prstGeom>
        </p:spPr>
        <p:txBody>
          <a:bodyPr anchor="b" anchorCtr="0"/>
          <a:lstStyle>
            <a:lvl1pPr marL="342900" indent="-342900" algn="l" defTabSz="914400" rtl="0" eaLnBrk="1" latinLnBrk="0" hangingPunct="1">
              <a:lnSpc>
                <a:spcPts val="1100"/>
              </a:lnSpc>
              <a:spcBef>
                <a:spcPct val="20000"/>
              </a:spcBef>
              <a:buFont typeface="Arial" pitchFamily="34" charset="0"/>
              <a:buNone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ts val="11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Data from CDC’s National Outbreak Reporting</a:t>
            </a:r>
            <a:r>
              <a:rPr kumimoji="0" lang="en-US" sz="11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System, 2008-2012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64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891" y="76200"/>
            <a:ext cx="8229600" cy="1295400"/>
          </a:xfrm>
        </p:spPr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show progress but more work is needed to decrease foodborne infections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7"/>
          <a:stretch/>
        </p:blipFill>
        <p:spPr>
          <a:xfrm>
            <a:off x="533400" y="1981200"/>
            <a:ext cx="8066583" cy="27095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1" y="4953000"/>
            <a:ext cx="8066582" cy="155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srgbClr val="FFC000"/>
              </a:buClr>
              <a:buSzPct val="75000"/>
            </a:pPr>
            <a:r>
              <a:rPr lang="en-US" sz="2400" dirty="0" smtClean="0">
                <a:solidFill>
                  <a:srgbClr val="FFFFFF"/>
                </a:solidFill>
              </a:rPr>
              <a:t>Healthy People 2020 targets reduction in illnesses caused by foodborne bacteria including Listeria, E. coli </a:t>
            </a:r>
          </a:p>
          <a:p>
            <a:pPr lvl="0" algn="ctr">
              <a:spcBef>
                <a:spcPct val="20000"/>
              </a:spcBef>
              <a:buClr>
                <a:srgbClr val="FFC000"/>
              </a:buClr>
              <a:buSzPct val="75000"/>
            </a:pPr>
            <a:r>
              <a:rPr lang="en-US" sz="2400" dirty="0" smtClean="0">
                <a:solidFill>
                  <a:srgbClr val="FFFFFF"/>
                </a:solidFill>
              </a:rPr>
              <a:t>and Campylobacter</a:t>
            </a:r>
            <a:endParaRPr lang="en-US" sz="2000" dirty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8082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1" y="381000"/>
            <a:ext cx="8534400" cy="981950"/>
          </a:xfrm>
        </p:spPr>
        <p:txBody>
          <a:bodyPr/>
          <a:lstStyle/>
          <a:p>
            <a:pPr marL="177800" indent="-177800">
              <a:lnSpc>
                <a:spcPct val="90000"/>
              </a:lnSpc>
            </a:pPr>
            <a:r>
              <a:rPr lang="en-US" sz="2100" i="1" dirty="0"/>
              <a:t>“There are certain things only a government can do … </a:t>
            </a:r>
            <a:r>
              <a:rPr lang="en-US" sz="2100" i="1" dirty="0" smtClean="0"/>
              <a:t>one </a:t>
            </a:r>
            <a:r>
              <a:rPr lang="en-US" sz="2100" i="1" dirty="0"/>
              <a:t>is ensuring that the foods we eat are safe  </a:t>
            </a:r>
            <a:r>
              <a:rPr lang="en-US" sz="2100" i="1" dirty="0" smtClean="0"/>
              <a:t>and </a:t>
            </a:r>
            <a:r>
              <a:rPr lang="en-US" sz="2100" i="1" dirty="0"/>
              <a:t>do not cause us harm. “          </a:t>
            </a:r>
            <a:r>
              <a:rPr lang="en-US" sz="2100" i="1" dirty="0" smtClean="0"/>
              <a:t>  </a:t>
            </a:r>
            <a:br>
              <a:rPr lang="en-US" sz="2100" i="1" dirty="0" smtClean="0"/>
            </a:br>
            <a:r>
              <a:rPr lang="en-US" sz="1800" b="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~ </a:t>
            </a:r>
            <a:r>
              <a:rPr lang="en-US" sz="1800" b="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President Barack Obama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1739771"/>
            <a:ext cx="3962400" cy="4432429"/>
          </a:xfrm>
          <a:prstGeom prst="rect">
            <a:avLst/>
          </a:prstGeom>
          <a:solidFill>
            <a:schemeClr val="accent1">
              <a:alpha val="3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24401" y="1733145"/>
            <a:ext cx="3886199" cy="4432429"/>
          </a:xfrm>
          <a:prstGeom prst="rect">
            <a:avLst/>
          </a:prstGeom>
          <a:solidFill>
            <a:schemeClr val="accent1">
              <a:alpha val="3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3" name="Content Placeholder 4"/>
          <p:cNvSpPr txBox="1">
            <a:spLocks/>
          </p:cNvSpPr>
          <p:nvPr/>
        </p:nvSpPr>
        <p:spPr bwMode="auto">
          <a:xfrm>
            <a:off x="4876800" y="2057400"/>
            <a:ext cx="3581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ts val="768"/>
              </a:spcBef>
              <a:buClr>
                <a:schemeClr val="tx1"/>
              </a:buClr>
              <a:buSzPct val="70000"/>
            </a:pPr>
            <a:r>
              <a:rPr lang="en-U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/>
              </a:rPr>
              <a:t>FDA </a:t>
            </a:r>
            <a:r>
              <a:rPr lang="en-US" sz="2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/>
              </a:rPr>
              <a:t>and</a:t>
            </a:r>
            <a:r>
              <a:rPr lang="en-US" sz="2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/>
              </a:rPr>
              <a:t> </a:t>
            </a:r>
            <a:r>
              <a:rPr lang="en-U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/>
              </a:rPr>
              <a:t>USDA</a:t>
            </a:r>
          </a:p>
          <a:p>
            <a:pPr marL="342900" indent="-342900">
              <a:lnSpc>
                <a:spcPct val="90000"/>
              </a:lnSpc>
              <a:spcBef>
                <a:spcPts val="768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2"/>
                </a:solidFill>
                <a:latin typeface="Myriad Web Pro"/>
              </a:rPr>
              <a:t>Inspection </a:t>
            </a:r>
            <a:endParaRPr lang="en-US" sz="2000" dirty="0" smtClean="0">
              <a:solidFill>
                <a:schemeClr val="bg2"/>
              </a:solidFill>
              <a:latin typeface="Myriad Web Pro"/>
            </a:endParaRPr>
          </a:p>
          <a:p>
            <a:pPr marL="342900" indent="-342900">
              <a:lnSpc>
                <a:spcPct val="90000"/>
              </a:lnSpc>
              <a:spcBef>
                <a:spcPts val="768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2"/>
                </a:solidFill>
                <a:latin typeface="Myriad Web Pro"/>
              </a:rPr>
              <a:t>Enforcement</a:t>
            </a:r>
            <a:endParaRPr lang="en-US" sz="2000" dirty="0">
              <a:solidFill>
                <a:schemeClr val="bg2"/>
              </a:solidFill>
              <a:latin typeface="Myriad Web Pro"/>
            </a:endParaRPr>
          </a:p>
          <a:p>
            <a:pPr marL="342900" indent="-342900">
              <a:lnSpc>
                <a:spcPct val="90000"/>
              </a:lnSpc>
              <a:spcBef>
                <a:spcPts val="768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2"/>
                </a:solidFill>
                <a:latin typeface="Myriad Web Pro"/>
              </a:rPr>
              <a:t>Outbreak investigation</a:t>
            </a:r>
          </a:p>
          <a:p>
            <a:pPr marL="342900" indent="-342900">
              <a:lnSpc>
                <a:spcPct val="90000"/>
              </a:lnSpc>
              <a:spcBef>
                <a:spcPts val="768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2"/>
                </a:solidFill>
                <a:latin typeface="Myriad Web Pro"/>
              </a:rPr>
              <a:t>Product </a:t>
            </a:r>
            <a:r>
              <a:rPr lang="en-US" sz="2000" dirty="0">
                <a:solidFill>
                  <a:schemeClr val="bg2"/>
                </a:solidFill>
                <a:latin typeface="Myriad Web Pro"/>
              </a:rPr>
              <a:t>recall </a:t>
            </a:r>
            <a:endParaRPr lang="en-US" sz="2000" dirty="0" smtClean="0">
              <a:solidFill>
                <a:schemeClr val="bg2"/>
              </a:solidFill>
              <a:latin typeface="Myriad Web Pro"/>
            </a:endParaRPr>
          </a:p>
          <a:p>
            <a:pPr marL="342900" indent="-342900">
              <a:lnSpc>
                <a:spcPct val="90000"/>
              </a:lnSpc>
              <a:spcBef>
                <a:spcPts val="768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2"/>
                </a:solidFill>
                <a:latin typeface="Myriad Web Pro"/>
              </a:rPr>
              <a:t>Product </a:t>
            </a:r>
            <a:r>
              <a:rPr lang="en-US" sz="2000" dirty="0" err="1" smtClean="0">
                <a:solidFill>
                  <a:schemeClr val="bg2"/>
                </a:solidFill>
                <a:latin typeface="Myriad Web Pro"/>
              </a:rPr>
              <a:t>traceback</a:t>
            </a:r>
            <a:endParaRPr lang="en-US" sz="2000" dirty="0">
              <a:solidFill>
                <a:schemeClr val="bg2"/>
              </a:solidFill>
              <a:latin typeface="Myriad Web Pro"/>
            </a:endParaRPr>
          </a:p>
          <a:p>
            <a:pPr marL="342900" indent="-342900">
              <a:lnSpc>
                <a:spcPct val="90000"/>
              </a:lnSpc>
              <a:spcBef>
                <a:spcPts val="768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2"/>
                </a:solidFill>
                <a:latin typeface="Myriad Web Pro"/>
              </a:rPr>
              <a:t>Education and training</a:t>
            </a:r>
          </a:p>
          <a:p>
            <a:pPr marL="342900" indent="-342900">
              <a:lnSpc>
                <a:spcPct val="90000"/>
              </a:lnSpc>
              <a:spcBef>
                <a:spcPts val="768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FFFFFF"/>
                </a:solidFill>
                <a:latin typeface="Myriad Web Pro"/>
              </a:rPr>
              <a:t>Risk assessment </a:t>
            </a:r>
            <a:r>
              <a:rPr lang="en-US" sz="2000" dirty="0" smtClean="0">
                <a:solidFill>
                  <a:schemeClr val="bg2"/>
                </a:solidFill>
                <a:latin typeface="Myriad Web Pro"/>
              </a:rPr>
              <a:t>and</a:t>
            </a:r>
            <a:r>
              <a:rPr lang="en-US" sz="2000" dirty="0" smtClean="0">
                <a:solidFill>
                  <a:srgbClr val="FFFFFF"/>
                </a:solidFill>
                <a:latin typeface="Myriad Web Pro"/>
              </a:rPr>
              <a:t> management</a:t>
            </a:r>
          </a:p>
          <a:p>
            <a:pPr marL="342900" indent="-342900">
              <a:lnSpc>
                <a:spcPct val="90000"/>
              </a:lnSpc>
              <a:spcBef>
                <a:spcPts val="768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FFFFFF"/>
                </a:solidFill>
                <a:latin typeface="Myriad Web Pro"/>
              </a:rPr>
              <a:t>Source assessment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</a:pPr>
            <a:endParaRPr lang="en-US" dirty="0" smtClean="0">
              <a:solidFill>
                <a:srgbClr val="FFFFFF"/>
              </a:solidFill>
              <a:latin typeface="Myriad Web Pro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</a:pPr>
            <a:endParaRPr lang="en-US" dirty="0">
              <a:solidFill>
                <a:schemeClr val="bg2"/>
              </a:solidFill>
              <a:latin typeface="Myriad Web Pro"/>
            </a:endParaRPr>
          </a:p>
        </p:txBody>
      </p:sp>
      <p:sp>
        <p:nvSpPr>
          <p:cNvPr id="10242" name="Content Placeholder 4"/>
          <p:cNvSpPr>
            <a:spLocks noGrp="1"/>
          </p:cNvSpPr>
          <p:nvPr>
            <p:ph idx="1"/>
          </p:nvPr>
        </p:nvSpPr>
        <p:spPr>
          <a:xfrm>
            <a:off x="609600" y="2057400"/>
            <a:ext cx="3810000" cy="401927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CDC</a:t>
            </a:r>
          </a:p>
          <a:p>
            <a:pPr>
              <a:lnSpc>
                <a:spcPct val="90000"/>
              </a:lnSpc>
              <a:spcBef>
                <a:spcPts val="768"/>
              </a:spcBef>
              <a:buFont typeface="Wingdings" panose="05000000000000000000" pitchFamily="2" charset="2"/>
              <a:buChar char="q"/>
            </a:pPr>
            <a:r>
              <a:rPr lang="en-US" sz="2000" b="0" dirty="0" smtClean="0">
                <a:latin typeface="Myriad Web Pro"/>
              </a:rPr>
              <a:t>Surveillance</a:t>
            </a:r>
            <a:endParaRPr lang="en-US" sz="2000" b="0" dirty="0">
              <a:latin typeface="Myriad Web Pro"/>
            </a:endParaRPr>
          </a:p>
          <a:p>
            <a:pPr>
              <a:lnSpc>
                <a:spcPct val="90000"/>
              </a:lnSpc>
              <a:spcBef>
                <a:spcPts val="768"/>
              </a:spcBef>
              <a:buFont typeface="Wingdings" panose="05000000000000000000" pitchFamily="2" charset="2"/>
              <a:buChar char="q"/>
            </a:pPr>
            <a:r>
              <a:rPr lang="en-US" sz="2000" b="0" dirty="0">
                <a:latin typeface="Myriad Web Pro"/>
              </a:rPr>
              <a:t>Outbreak detection and investigation</a:t>
            </a:r>
          </a:p>
          <a:p>
            <a:pPr>
              <a:lnSpc>
                <a:spcPct val="90000"/>
              </a:lnSpc>
              <a:spcBef>
                <a:spcPts val="768"/>
              </a:spcBef>
              <a:buFont typeface="Wingdings" panose="05000000000000000000" pitchFamily="2" charset="2"/>
              <a:buChar char="q"/>
            </a:pPr>
            <a:r>
              <a:rPr lang="en-US" sz="2000" b="0" dirty="0" smtClean="0">
                <a:latin typeface="Myriad Web Pro"/>
              </a:rPr>
              <a:t>Analysis of </a:t>
            </a:r>
            <a:r>
              <a:rPr lang="en-US" sz="2000" b="0" dirty="0">
                <a:latin typeface="Myriad Web Pro"/>
              </a:rPr>
              <a:t>burden, trends, and effectiveness of prevention efforts and policy change</a:t>
            </a:r>
          </a:p>
          <a:p>
            <a:pPr>
              <a:lnSpc>
                <a:spcPct val="90000"/>
              </a:lnSpc>
              <a:spcBef>
                <a:spcPts val="768"/>
              </a:spcBef>
              <a:buFont typeface="Wingdings" panose="05000000000000000000" pitchFamily="2" charset="2"/>
              <a:buChar char="q"/>
            </a:pPr>
            <a:r>
              <a:rPr lang="en-US" sz="2000" b="0" dirty="0">
                <a:latin typeface="Myriad Web Pro"/>
              </a:rPr>
              <a:t>Attribution  to sources</a:t>
            </a:r>
          </a:p>
          <a:p>
            <a:pPr>
              <a:lnSpc>
                <a:spcPct val="90000"/>
              </a:lnSpc>
              <a:spcBef>
                <a:spcPts val="768"/>
              </a:spcBef>
              <a:buFont typeface="Wingdings" panose="05000000000000000000" pitchFamily="2" charset="2"/>
              <a:buChar char="q"/>
            </a:pPr>
            <a:r>
              <a:rPr lang="en-US" sz="2000" b="0" dirty="0">
                <a:latin typeface="Myriad Web Pro"/>
              </a:rPr>
              <a:t>Education and training</a:t>
            </a:r>
          </a:p>
          <a:p>
            <a:pPr>
              <a:lnSpc>
                <a:spcPct val="90000"/>
              </a:lnSpc>
              <a:spcBef>
                <a:spcPts val="768"/>
              </a:spcBef>
              <a:buFont typeface="Wingdings" panose="05000000000000000000" pitchFamily="2" charset="2"/>
              <a:buChar char="q"/>
            </a:pPr>
            <a:r>
              <a:rPr lang="en-US" sz="2000" b="0" dirty="0" smtClean="0">
                <a:latin typeface="Myriad Web Pro"/>
              </a:rPr>
              <a:t>Information </a:t>
            </a:r>
            <a:r>
              <a:rPr lang="en-US" sz="2000" b="0" dirty="0">
                <a:latin typeface="Myriad Web Pro"/>
              </a:rPr>
              <a:t>for policy</a:t>
            </a:r>
          </a:p>
          <a:p>
            <a:pPr marL="342900" lvl="1" indent="-342900">
              <a:lnSpc>
                <a:spcPct val="90000"/>
              </a:lnSpc>
              <a:spcBef>
                <a:spcPts val="768"/>
              </a:spcBef>
              <a:buSzPct val="70000"/>
              <a:buFont typeface="Wingdings" panose="05000000000000000000" pitchFamily="2" charset="2"/>
              <a:buChar char="q"/>
            </a:pPr>
            <a:endParaRPr lang="en-US" dirty="0">
              <a:latin typeface="Myriad Web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1542774"/>
            <a:ext cx="2057400" cy="41861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Nonregulatory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38801" y="1524000"/>
            <a:ext cx="2057400" cy="41861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Regulatory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7119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058" y="381000"/>
            <a:ext cx="8229600" cy="579438"/>
          </a:xfrm>
        </p:spPr>
        <p:txBody>
          <a:bodyPr/>
          <a:lstStyle/>
          <a:p>
            <a:pPr lvl="0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Providing the vital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</a:t>
            </a:r>
            <a:endParaRPr lang="en-US" sz="3200" dirty="0"/>
          </a:p>
        </p:txBody>
      </p:sp>
      <p:sp>
        <p:nvSpPr>
          <p:cNvPr id="12" name="Arc 11" descr="Arrow to connect pictures."/>
          <p:cNvSpPr/>
          <p:nvPr/>
        </p:nvSpPr>
        <p:spPr>
          <a:xfrm rot="9423322">
            <a:off x="1189633" y="457200"/>
            <a:ext cx="6056243" cy="5494043"/>
          </a:xfrm>
          <a:prstGeom prst="arc">
            <a:avLst>
              <a:gd name="adj1" fmla="val 16501064"/>
              <a:gd name="adj2" fmla="val 2577696"/>
            </a:avLst>
          </a:prstGeom>
          <a:noFill/>
          <a:ln w="57150">
            <a:solidFill>
              <a:schemeClr val="bg1"/>
            </a:solidFill>
            <a:prstDash val="sysDash"/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3903700">
            <a:off x="4942505" y="5708350"/>
            <a:ext cx="170239" cy="2286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888091" y="1193470"/>
            <a:ext cx="3477209" cy="1776420"/>
          </a:xfrm>
          <a:prstGeom prst="roundRect">
            <a:avLst/>
          </a:prstGeom>
          <a:solidFill>
            <a:schemeClr val="accent1">
              <a:alpha val="3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rgbClr val="FFFFFF"/>
                </a:solidFill>
              </a:rPr>
              <a:t>CDC provides the vital link between illness in people </a:t>
            </a:r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and </a:t>
            </a:r>
            <a:r>
              <a:rPr lang="en-US" dirty="0">
                <a:solidFill>
                  <a:srgbClr val="FFFFFF"/>
                </a:solidFill>
              </a:rPr>
              <a:t>the food safety </a:t>
            </a:r>
            <a:r>
              <a:rPr lang="en-US" dirty="0" smtClean="0">
                <a:solidFill>
                  <a:srgbClr val="FFFFFF"/>
                </a:solidFill>
              </a:rPr>
              <a:t>policies and practices of </a:t>
            </a:r>
            <a:r>
              <a:rPr lang="en-US" dirty="0">
                <a:solidFill>
                  <a:srgbClr val="FFFFFF"/>
                </a:solidFill>
              </a:rPr>
              <a:t>government </a:t>
            </a:r>
            <a:r>
              <a:rPr lang="en-US" dirty="0" smtClean="0">
                <a:solidFill>
                  <a:srgbClr val="FFFFFF"/>
                </a:solidFill>
              </a:rPr>
              <a:t>agencies, food producers, and retail food establishments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 descr="farm animal collage, including chicken, cows, pig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219200"/>
            <a:ext cx="3352800" cy="1099287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9" name="Picture 8" descr="milk processing facility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42" y="2971800"/>
            <a:ext cx="1814491" cy="1295987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10" name="Picture 9" descr="two chefs cooking with a wok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69780" y="4191000"/>
            <a:ext cx="1505350" cy="2011822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11" name="Picture 10" descr="family eating dinner at the table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67157" y="3292474"/>
            <a:ext cx="2804275" cy="2801039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4004974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304800"/>
            <a:ext cx="8572500" cy="1054100"/>
          </a:xfrm>
        </p:spPr>
        <p:txBody>
          <a:bodyPr/>
          <a:lstStyle/>
          <a:p>
            <a:pPr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CDC Winnable Battle work supports the 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Safety Modernization Act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28008"/>
            <a:ext cx="5638800" cy="3581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en-US" sz="2100" b="0" dirty="0" smtClean="0">
                <a:cs typeface="Myriad Web Pro (Body)"/>
              </a:rPr>
              <a:t>Support </a:t>
            </a:r>
            <a:r>
              <a:rPr lang="en-US" sz="2100" b="0" dirty="0">
                <a:cs typeface="Myriad Web Pro (Body)"/>
              </a:rPr>
              <a:t>strong partnerships with federal, state, </a:t>
            </a:r>
            <a:r>
              <a:rPr lang="en-US" sz="2100" b="0" dirty="0" smtClean="0">
                <a:cs typeface="Myriad Web Pro (Body)"/>
              </a:rPr>
              <a:t>and </a:t>
            </a:r>
            <a:r>
              <a:rPr lang="en-US" sz="2100" b="0" dirty="0">
                <a:cs typeface="Myriad Web Pro (Body)"/>
              </a:rPr>
              <a:t>local public health agencies</a:t>
            </a:r>
          </a:p>
          <a:p>
            <a:pPr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en-US" sz="2100" b="0" dirty="0">
                <a:cs typeface="Myriad Web Pro (Body)"/>
              </a:rPr>
              <a:t>Promote laboratory, epidemiologic,  and </a:t>
            </a:r>
            <a:br>
              <a:rPr lang="en-US" sz="2100" b="0" dirty="0">
                <a:cs typeface="Myriad Web Pro (Body)"/>
              </a:rPr>
            </a:br>
            <a:r>
              <a:rPr lang="en-US" sz="2100" b="0" dirty="0">
                <a:cs typeface="Myriad Web Pro (Body)"/>
              </a:rPr>
              <a:t>environmental health networks </a:t>
            </a:r>
          </a:p>
          <a:p>
            <a:pPr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en-US" sz="2100" b="0" dirty="0">
                <a:cs typeface="Myriad Web Pro (Body)"/>
              </a:rPr>
              <a:t>Strengthen systems and agreements for surveillance and data exchange  </a:t>
            </a:r>
          </a:p>
          <a:p>
            <a:pPr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en-US" sz="2100" b="0" dirty="0">
                <a:cs typeface="Myriad Web Pro (Body)"/>
              </a:rPr>
              <a:t>Improve communications with the public health community, industry, and </a:t>
            </a:r>
            <a:r>
              <a:rPr lang="en-US" sz="2100" b="0" dirty="0" smtClean="0">
                <a:cs typeface="Myriad Web Pro (Body)"/>
              </a:rPr>
              <a:t>consumers</a:t>
            </a:r>
          </a:p>
          <a:p>
            <a:pPr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en-US" sz="2100" b="0" dirty="0" smtClean="0">
                <a:cs typeface="Myriad Web Pro (Body)"/>
              </a:rPr>
              <a:t>Provide </a:t>
            </a:r>
            <a:r>
              <a:rPr lang="en-US" sz="2100" b="0" dirty="0">
                <a:cs typeface="Myriad Web Pro (Body)"/>
              </a:rPr>
              <a:t>international expertise in foodborne illness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2100" dirty="0"/>
          </a:p>
        </p:txBody>
      </p:sp>
      <p:sp>
        <p:nvSpPr>
          <p:cNvPr id="7" name="Rounded Rectangle 6"/>
          <p:cNvSpPr/>
          <p:nvPr/>
        </p:nvSpPr>
        <p:spPr>
          <a:xfrm>
            <a:off x="609600" y="5105400"/>
            <a:ext cx="7924800" cy="1219200"/>
          </a:xfrm>
          <a:prstGeom prst="roundRect">
            <a:avLst/>
          </a:prstGeom>
          <a:solidFill>
            <a:schemeClr val="accent1">
              <a:alpha val="3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1778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defRPr/>
            </a:pPr>
            <a:r>
              <a:rPr lang="en-US" sz="2000" b="1" i="1" dirty="0" smtClean="0"/>
              <a:t>“</a:t>
            </a:r>
            <a:r>
              <a:rPr lang="en-US" sz="2000" i="1" dirty="0" smtClean="0"/>
              <a:t>We </a:t>
            </a:r>
            <a:r>
              <a:rPr lang="en-US" sz="2000" i="1" dirty="0"/>
              <a:t>need to ensure that all Americans have access to foods </a:t>
            </a:r>
            <a:endParaRPr lang="en-US" sz="2000" i="1" dirty="0" smtClean="0"/>
          </a:p>
          <a:p>
            <a:pPr marL="177800" indent="-1778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defRPr/>
            </a:pPr>
            <a:r>
              <a:rPr lang="en-US" sz="2000" i="1" dirty="0" smtClean="0"/>
              <a:t>that </a:t>
            </a:r>
            <a:r>
              <a:rPr lang="en-US" sz="2000" i="1" dirty="0"/>
              <a:t>are both healthy and safe</a:t>
            </a:r>
            <a:r>
              <a:rPr lang="en-US" sz="2000" dirty="0" smtClean="0"/>
              <a:t>.”</a:t>
            </a: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1200" b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~ </a:t>
            </a:r>
            <a:r>
              <a:rPr lang="en-US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Thomas Frieden, MD,  MPH,  CDC Director and ATSDR Administrator</a:t>
            </a:r>
            <a:endParaRPr lang="en-US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 descr="The U.S. capitol buildi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66015" y="1447800"/>
            <a:ext cx="2168385" cy="3136111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20000"/>
                <a:lumOff val="80000"/>
              </a:schemeClr>
            </a:solidFill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1828801"/>
            <a:ext cx="7696200" cy="3886199"/>
          </a:xfrm>
          <a:prstGeom prst="rect">
            <a:avLst/>
          </a:prstGeom>
          <a:solidFill>
            <a:schemeClr val="accent1">
              <a:alpha val="3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CDC Winnable Battle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ork supports 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i="1" dirty="0" smtClean="0"/>
              <a:t>Healthy </a:t>
            </a:r>
            <a:r>
              <a:rPr lang="en-US" sz="3200" i="1" dirty="0"/>
              <a:t>People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4114800" cy="3581399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ts val="768"/>
              </a:spcBef>
              <a:buFont typeface="Wingdings" panose="05000000000000000000" pitchFamily="2" charset="2"/>
              <a:buChar char="q"/>
            </a:pPr>
            <a:r>
              <a:rPr lang="en-US" sz="2200" b="0" dirty="0">
                <a:solidFill>
                  <a:schemeClr val="tx2"/>
                </a:solidFill>
              </a:rPr>
              <a:t>Reduce infections caused </a:t>
            </a:r>
            <a:r>
              <a:rPr lang="en-US" sz="2200" b="0" dirty="0" smtClean="0">
                <a:solidFill>
                  <a:schemeClr val="tx2"/>
                </a:solidFill>
              </a:rPr>
              <a:t/>
            </a:r>
            <a:br>
              <a:rPr lang="en-US" sz="2200" b="0" dirty="0" smtClean="0">
                <a:solidFill>
                  <a:schemeClr val="tx2"/>
                </a:solidFill>
              </a:rPr>
            </a:br>
            <a:r>
              <a:rPr lang="en-US" sz="2200" b="0" dirty="0" smtClean="0">
                <a:solidFill>
                  <a:schemeClr val="tx2"/>
                </a:solidFill>
              </a:rPr>
              <a:t>by key </a:t>
            </a:r>
            <a:r>
              <a:rPr lang="en-US" sz="2200" b="0" dirty="0">
                <a:solidFill>
                  <a:schemeClr val="tx2"/>
                </a:solidFill>
              </a:rPr>
              <a:t>foodborne germs</a:t>
            </a:r>
          </a:p>
          <a:p>
            <a:pPr marL="457200" indent="-457200">
              <a:lnSpc>
                <a:spcPct val="90000"/>
              </a:lnSpc>
              <a:spcBef>
                <a:spcPts val="768"/>
              </a:spcBef>
              <a:buFont typeface="Wingdings" panose="05000000000000000000" pitchFamily="2" charset="2"/>
              <a:buChar char="q"/>
            </a:pPr>
            <a:r>
              <a:rPr lang="en-US" sz="2200" b="0" dirty="0">
                <a:solidFill>
                  <a:schemeClr val="tx2"/>
                </a:solidFill>
              </a:rPr>
              <a:t>Reduce outbreak-associated </a:t>
            </a:r>
            <a:r>
              <a:rPr lang="en-US" sz="2200" b="0" dirty="0" smtClean="0">
                <a:solidFill>
                  <a:schemeClr val="tx2"/>
                </a:solidFill>
              </a:rPr>
              <a:t>infections </a:t>
            </a:r>
            <a:r>
              <a:rPr lang="en-US" sz="2200" b="0" dirty="0">
                <a:solidFill>
                  <a:schemeClr val="tx2"/>
                </a:solidFill>
              </a:rPr>
              <a:t>associated with food </a:t>
            </a:r>
            <a:r>
              <a:rPr lang="en-US" sz="2200" b="0" dirty="0" smtClean="0">
                <a:solidFill>
                  <a:schemeClr val="tx2"/>
                </a:solidFill>
              </a:rPr>
              <a:t>categories</a:t>
            </a:r>
          </a:p>
          <a:p>
            <a:pPr marL="457200" indent="-457200">
              <a:lnSpc>
                <a:spcPct val="90000"/>
              </a:lnSpc>
              <a:spcBef>
                <a:spcPts val="768"/>
              </a:spcBef>
              <a:buFont typeface="Wingdings" panose="05000000000000000000" pitchFamily="2" charset="2"/>
              <a:buChar char="q"/>
            </a:pPr>
            <a:r>
              <a:rPr lang="en-US" sz="2200" b="0" dirty="0">
                <a:solidFill>
                  <a:schemeClr val="tx2"/>
                </a:solidFill>
              </a:rPr>
              <a:t>Prevent increases in antimicrobial </a:t>
            </a:r>
            <a:r>
              <a:rPr lang="en-US" sz="2200" b="0" dirty="0" smtClean="0">
                <a:solidFill>
                  <a:schemeClr val="tx2"/>
                </a:solidFill>
              </a:rPr>
              <a:t>resistance </a:t>
            </a:r>
            <a:endParaRPr lang="en-US" sz="2200" b="0" dirty="0">
              <a:solidFill>
                <a:schemeClr val="tx2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768"/>
              </a:spcBef>
              <a:buFont typeface="Wingdings" panose="05000000000000000000" pitchFamily="2" charset="2"/>
              <a:buChar char="q"/>
            </a:pPr>
            <a:r>
              <a:rPr lang="en-US" sz="2200" b="0" dirty="0">
                <a:solidFill>
                  <a:schemeClr val="tx2"/>
                </a:solidFill>
              </a:rPr>
              <a:t>Increase the number of consumers who follow key food safety practices </a:t>
            </a:r>
          </a:p>
          <a:p>
            <a:endParaRPr lang="en-US" dirty="0"/>
          </a:p>
        </p:txBody>
      </p:sp>
      <p:pic>
        <p:nvPicPr>
          <p:cNvPr id="5" name="Picture 4" descr="Young daughter and mother cutting up vegetables"/>
          <p:cNvPicPr>
            <a:picLocks noChangeAspect="1"/>
          </p:cNvPicPr>
          <p:nvPr/>
        </p:nvPicPr>
        <p:blipFill>
          <a:blip r:embed="rId2" cstate="print"/>
          <a:srcRect l="8746" t="11103" r="25248"/>
          <a:stretch>
            <a:fillRect/>
          </a:stretch>
        </p:blipFill>
        <p:spPr>
          <a:xfrm flipH="1">
            <a:off x="4876800" y="2104195"/>
            <a:ext cx="3714856" cy="333541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20000"/>
                <a:lumOff val="80000"/>
              </a:schemeClr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4613704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CDC uses multiple strategies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food safety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0587629"/>
              </p:ext>
            </p:extLst>
          </p:nvPr>
        </p:nvGraphicFramePr>
        <p:xfrm>
          <a:off x="533400" y="1295400"/>
          <a:ext cx="8077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29816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C OD Frame Dark">
  <a:themeElements>
    <a:clrScheme name="CDC OD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CEZID_PPT_dark[1]">
  <a:themeElements>
    <a:clrScheme name="NCEZID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BD3632"/>
      </a:accent1>
      <a:accent2>
        <a:srgbClr val="782327"/>
      </a:accent2>
      <a:accent3>
        <a:srgbClr val="7D7A00"/>
      </a:accent3>
      <a:accent4>
        <a:srgbClr val="156570"/>
      </a:accent4>
      <a:accent5>
        <a:srgbClr val="6E267B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CEZID Dark PPT Colors">
    <a:dk1>
      <a:srgbClr val="FFC000"/>
    </a:dk1>
    <a:lt1>
      <a:srgbClr val="0F56DC"/>
    </a:lt1>
    <a:dk2>
      <a:srgbClr val="FFFFFF"/>
    </a:dk2>
    <a:lt2>
      <a:srgbClr val="FFFFFF"/>
    </a:lt2>
    <a:accent1>
      <a:srgbClr val="BD3632"/>
    </a:accent1>
    <a:accent2>
      <a:srgbClr val="782327"/>
    </a:accent2>
    <a:accent3>
      <a:srgbClr val="7D7A00"/>
    </a:accent3>
    <a:accent4>
      <a:srgbClr val="156570"/>
    </a:accent4>
    <a:accent5>
      <a:srgbClr val="6E267B"/>
    </a:accent5>
    <a:accent6>
      <a:srgbClr val="002060"/>
    </a:accent6>
    <a:hlink>
      <a:srgbClr val="FFC000"/>
    </a:hlink>
    <a:folHlink>
      <a:srgbClr val="3077FF"/>
    </a:folHlink>
  </a:clrScheme>
  <a:fontScheme name="CDC Myriad Web Pro">
    <a:majorFont>
      <a:latin typeface="Myriad Web Pro"/>
      <a:ea typeface=""/>
      <a:cs typeface=""/>
    </a:majorFont>
    <a:minorFont>
      <a:latin typeface="Myriad Web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3591</TotalTime>
  <Words>1203</Words>
  <Application>Microsoft Office PowerPoint</Application>
  <PresentationFormat>On-screen Show (4:3)</PresentationFormat>
  <Paragraphs>205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Myriad Web Pro</vt:lpstr>
      <vt:lpstr>Courier New</vt:lpstr>
      <vt:lpstr>Wingdings</vt:lpstr>
      <vt:lpstr>Calibri</vt:lpstr>
      <vt:lpstr>Myriad Web Pro (Body)</vt:lpstr>
      <vt:lpstr>CDC OD Frame Dark</vt:lpstr>
      <vt:lpstr>NCEZID_PPT_dark[1]</vt:lpstr>
      <vt:lpstr>Food Safety: A Winnable Battle </vt:lpstr>
      <vt:lpstr>Foodborne illness in the U.S.</vt:lpstr>
      <vt:lpstr>PowerPoint Presentation</vt:lpstr>
      <vt:lpstr>Data show progress but more work is needed to decrease foodborne infections</vt:lpstr>
      <vt:lpstr>“There are certain things only a government can do … one is ensuring that the foods we eat are safe  and do not cause us harm. “             ~ President Barack Obama</vt:lpstr>
      <vt:lpstr>Providing the vital link</vt:lpstr>
      <vt:lpstr>CDC Winnable Battle work supports the  Food Safety Modernization Act </vt:lpstr>
      <vt:lpstr>CDC Winnable Battle work supports  Healthy People 2020</vt:lpstr>
      <vt:lpstr>CDC uses multiple strategies  to increase food safety</vt:lpstr>
      <vt:lpstr>CDC Food Safety priorities</vt:lpstr>
      <vt:lpstr>Food Safety Progress:  Discovery</vt:lpstr>
      <vt:lpstr>PowerPoint Presentation</vt:lpstr>
      <vt:lpstr>Food Safety Progress:  Innovation</vt:lpstr>
      <vt:lpstr>PowerPoint Presentation</vt:lpstr>
      <vt:lpstr>Food Safety Progress:  Implementation</vt:lpstr>
      <vt:lpstr>Food Safety Progress:  Implementation</vt:lpstr>
      <vt:lpstr> Food Safety Progress:  Implementation</vt:lpstr>
      <vt:lpstr>Food Safety Progress:   Collaborating with partners</vt:lpstr>
      <vt:lpstr>Food Safety Progress:   Collaborating with partners</vt:lpstr>
      <vt:lpstr>More work needs to be done.</vt:lpstr>
      <vt:lpstr>PowerPoint Presentation</vt:lpstr>
    </vt:vector>
  </TitlesOfParts>
  <Company>CDC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Myriad Pro, Bold, Shadow, 28pt</dc:title>
  <dc:creator>isr5</dc:creator>
  <cp:lastModifiedBy>Gayle</cp:lastModifiedBy>
  <cp:revision>223</cp:revision>
  <dcterms:created xsi:type="dcterms:W3CDTF">2010-02-24T18:41:10Z</dcterms:created>
  <dcterms:modified xsi:type="dcterms:W3CDTF">2015-07-24T16:17:21Z</dcterms:modified>
</cp:coreProperties>
</file>