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74"/>
  </p:notesMasterIdLst>
  <p:handoutMasterIdLst>
    <p:handoutMasterId r:id="rId75"/>
  </p:handoutMasterIdLst>
  <p:sldIdLst>
    <p:sldId id="256" r:id="rId5"/>
    <p:sldId id="258" r:id="rId6"/>
    <p:sldId id="260" r:id="rId7"/>
    <p:sldId id="269" r:id="rId8"/>
    <p:sldId id="261" r:id="rId9"/>
    <p:sldId id="267" r:id="rId10"/>
    <p:sldId id="336" r:id="rId11"/>
    <p:sldId id="341" r:id="rId12"/>
    <p:sldId id="331" r:id="rId13"/>
    <p:sldId id="319" r:id="rId14"/>
    <p:sldId id="268" r:id="rId15"/>
    <p:sldId id="266" r:id="rId16"/>
    <p:sldId id="337" r:id="rId17"/>
    <p:sldId id="327" r:id="rId18"/>
    <p:sldId id="322" r:id="rId19"/>
    <p:sldId id="323" r:id="rId20"/>
    <p:sldId id="339" r:id="rId21"/>
    <p:sldId id="274" r:id="rId22"/>
    <p:sldId id="275" r:id="rId23"/>
    <p:sldId id="324" r:id="rId24"/>
    <p:sldId id="340" r:id="rId25"/>
    <p:sldId id="277" r:id="rId26"/>
    <p:sldId id="278" r:id="rId27"/>
    <p:sldId id="325" r:id="rId28"/>
    <p:sldId id="329" r:id="rId29"/>
    <p:sldId id="280" r:id="rId30"/>
    <p:sldId id="326" r:id="rId31"/>
    <p:sldId id="328" r:id="rId32"/>
    <p:sldId id="279" r:id="rId33"/>
    <p:sldId id="330" r:id="rId34"/>
    <p:sldId id="334" r:id="rId35"/>
    <p:sldId id="335" r:id="rId36"/>
    <p:sldId id="282" r:id="rId37"/>
    <p:sldId id="300" r:id="rId38"/>
    <p:sldId id="281" r:id="rId39"/>
    <p:sldId id="299" r:id="rId40"/>
    <p:sldId id="283" r:id="rId41"/>
    <p:sldId id="301" r:id="rId42"/>
    <p:sldId id="284" r:id="rId43"/>
    <p:sldId id="302" r:id="rId44"/>
    <p:sldId id="285" r:id="rId45"/>
    <p:sldId id="303" r:id="rId46"/>
    <p:sldId id="286" r:id="rId47"/>
    <p:sldId id="304" r:id="rId48"/>
    <p:sldId id="287" r:id="rId49"/>
    <p:sldId id="305" r:id="rId50"/>
    <p:sldId id="288" r:id="rId51"/>
    <p:sldId id="306" r:id="rId52"/>
    <p:sldId id="289" r:id="rId53"/>
    <p:sldId id="307" r:id="rId54"/>
    <p:sldId id="290" r:id="rId55"/>
    <p:sldId id="308" r:id="rId56"/>
    <p:sldId id="291" r:id="rId57"/>
    <p:sldId id="309" r:id="rId58"/>
    <p:sldId id="292" r:id="rId59"/>
    <p:sldId id="310" r:id="rId60"/>
    <p:sldId id="293" r:id="rId61"/>
    <p:sldId id="311" r:id="rId62"/>
    <p:sldId id="294" r:id="rId63"/>
    <p:sldId id="312" r:id="rId64"/>
    <p:sldId id="295" r:id="rId65"/>
    <p:sldId id="313" r:id="rId66"/>
    <p:sldId id="296" r:id="rId67"/>
    <p:sldId id="314" r:id="rId68"/>
    <p:sldId id="297" r:id="rId69"/>
    <p:sldId id="315" r:id="rId70"/>
    <p:sldId id="298" r:id="rId71"/>
    <p:sldId id="316" r:id="rId72"/>
    <p:sldId id="338" r:id="rId7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0" autoAdjust="0"/>
    <p:restoredTop sz="93091" autoAdjust="0"/>
  </p:normalViewPr>
  <p:slideViewPr>
    <p:cSldViewPr>
      <p:cViewPr>
        <p:scale>
          <a:sx n="72" d="100"/>
          <a:sy n="72" d="100"/>
        </p:scale>
        <p:origin x="-802" y="-23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humecfile.users.campus\Workarea\FSHS\Jared's%20Research%20Teams\DCF%20Child%20&amp;%20Family%20Well-Being\Summit%20presentation%20racial%20diversity%20pie%20charts.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Sharon\Dropbox\GRA_%20Research\Wyandotte%20County%20presentation%20annual%20trend.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Sharon\Dropbox\GRA_%20Research\Wyandotte%20County%20presentation%20annual%20trend.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humecfile.users.campus\Workarea\FSHS\Jared's%20Research%20Teams\DCF%20Child%20&amp;%20Family%20Well-Being\Summit%20presentation%20racial%20diversity%20pie%20chart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humecfile.users.campus\Workarea\FSHS\Jared's%20Research%20Teams\DCF%20Child%20&amp;%20Family%20Well-Being\Summit%20presentation%20racial%20diversity%20pie%20chart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humecfile.users.campus\Workarea\FSHS\Jared's%20Research%20Teams\DCF%20Child%20&amp;%20Family%20Well-Being\Summit%20presentation%20racial%20diversity%20pie%20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umecfile.users.campus\Workarea\FSHS\Jared's%20Research%20Teams\DCF%20Child%20&amp;%20Family%20Well-Being\2015%20presentation%20z%20scor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humecfile.users.campus\Workarea\FSHS\Jared's%20Research%20Teams\DCF%20Child%20&amp;%20Family%20Well-Being\Summit%20presentations%20annual%20tre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3390201224847E-2"/>
          <c:y val="0.10879629629629629"/>
          <c:w val="0.46666666666666667"/>
          <c:h val="0.77777777777777779"/>
        </c:manualLayout>
      </c:layout>
      <c:pieChart>
        <c:varyColors val="1"/>
        <c:ser>
          <c:idx val="0"/>
          <c:order val="0"/>
          <c:tx>
            <c:strRef>
              <c:f>Bourbon_Crawford_Labette_Montg!$B$1</c:f>
              <c:strCache>
                <c:ptCount val="1"/>
                <c:pt idx="0">
                  <c:v>Bourbon</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dLbl>
              <c:idx val="1"/>
              <c:layout>
                <c:manualLayout>
                  <c:x val="-4.8932633420822394E-2"/>
                  <c:y val="1.701808107319918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1.4158792650918635E-2"/>
                  <c:y val="-4.3683289588801397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5.5469160104986828E-2"/>
                  <c:y val="-3.2074219889180522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9.205205599300087E-2"/>
                  <c:y val="-4.100685331000292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Bourbon_Crawford_Labette_Montg!$A$2:$A$7</c:f>
              <c:strCache>
                <c:ptCount val="6"/>
                <c:pt idx="0">
                  <c:v>Non-Hispanic White</c:v>
                </c:pt>
                <c:pt idx="1">
                  <c:v>Hispanic or Latino</c:v>
                </c:pt>
                <c:pt idx="2">
                  <c:v>Black or African American</c:v>
                </c:pt>
                <c:pt idx="3">
                  <c:v>American Indian/Alaska Native</c:v>
                </c:pt>
                <c:pt idx="4">
                  <c:v>Asian/Hawaiian/Pacific Islander</c:v>
                </c:pt>
                <c:pt idx="5">
                  <c:v>Multiracial </c:v>
                </c:pt>
              </c:strCache>
            </c:strRef>
          </c:cat>
          <c:val>
            <c:numRef>
              <c:f>Bourbon_Crawford_Labette_Montg!$B$2:$B$7</c:f>
              <c:numCache>
                <c:formatCode>0.0%</c:formatCode>
                <c:ptCount val="6"/>
                <c:pt idx="0">
                  <c:v>0.91100000000000003</c:v>
                </c:pt>
                <c:pt idx="1">
                  <c:v>2.1999999999999999E-2</c:v>
                </c:pt>
                <c:pt idx="2">
                  <c:v>3.2000000000000001E-2</c:v>
                </c:pt>
                <c:pt idx="3">
                  <c:v>8.9999999999999993E-3</c:v>
                </c:pt>
                <c:pt idx="4">
                  <c:v>7.0000000000000001E-3</c:v>
                </c:pt>
                <c:pt idx="5">
                  <c:v>2.4E-2</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3006263259007869"/>
          <c:y val="7.0846456692913395E-2"/>
          <c:w val="0.45604849638601586"/>
          <c:h val="0.7749737532808399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'HS Dropout'!$V$52</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'HS Dropout'!$W$50:$AO$51</c:f>
              <c:multiLvlStrCache>
                <c:ptCount val="19"/>
                <c:lvl>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lvl>
                <c:lvl>
                  <c:pt idx="0">
                    <c:v>Years</c:v>
                  </c:pt>
                </c:lvl>
              </c:multiLvlStrCache>
            </c:multiLvlStrRef>
          </c:cat>
          <c:val>
            <c:numRef>
              <c:f>'HS Dropout'!$W$52:$AO$52</c:f>
              <c:numCache>
                <c:formatCode>General</c:formatCode>
                <c:ptCount val="19"/>
                <c:pt idx="0">
                  <c:v>3</c:v>
                </c:pt>
                <c:pt idx="1">
                  <c:v>3</c:v>
                </c:pt>
                <c:pt idx="2">
                  <c:v>2.7</c:v>
                </c:pt>
                <c:pt idx="3">
                  <c:v>2.6</c:v>
                </c:pt>
                <c:pt idx="4">
                  <c:v>2.1</c:v>
                </c:pt>
                <c:pt idx="5">
                  <c:v>2.1</c:v>
                </c:pt>
                <c:pt idx="6">
                  <c:v>2</c:v>
                </c:pt>
                <c:pt idx="7">
                  <c:v>1.6</c:v>
                </c:pt>
                <c:pt idx="8">
                  <c:v>1.5</c:v>
                </c:pt>
                <c:pt idx="9">
                  <c:v>1.4</c:v>
                </c:pt>
                <c:pt idx="10">
                  <c:v>1.7</c:v>
                </c:pt>
                <c:pt idx="11">
                  <c:v>1.8</c:v>
                </c:pt>
                <c:pt idx="12">
                  <c:v>1.6</c:v>
                </c:pt>
                <c:pt idx="13">
                  <c:v>1.4</c:v>
                </c:pt>
                <c:pt idx="14">
                  <c:v>1.3</c:v>
                </c:pt>
                <c:pt idx="15">
                  <c:v>1.4</c:v>
                </c:pt>
                <c:pt idx="16">
                  <c:v>1.4</c:v>
                </c:pt>
                <c:pt idx="17">
                  <c:v>1.5</c:v>
                </c:pt>
                <c:pt idx="18">
                  <c:v>1.5</c:v>
                </c:pt>
              </c:numCache>
            </c:numRef>
          </c:val>
          <c:smooth val="0"/>
        </c:ser>
        <c:ser>
          <c:idx val="1"/>
          <c:order val="1"/>
          <c:tx>
            <c:strRef>
              <c:f>'HS Dropout'!$V$53</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'HS Dropout'!$W$50:$AO$51</c:f>
              <c:multiLvlStrCache>
                <c:ptCount val="19"/>
                <c:lvl>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lvl>
                <c:lvl>
                  <c:pt idx="0">
                    <c:v>Years</c:v>
                  </c:pt>
                </c:lvl>
              </c:multiLvlStrCache>
            </c:multiLvlStrRef>
          </c:cat>
          <c:val>
            <c:numRef>
              <c:f>'HS Dropout'!$W$53:$AO$53</c:f>
              <c:numCache>
                <c:formatCode>General</c:formatCode>
                <c:ptCount val="19"/>
                <c:pt idx="0">
                  <c:v>2.2000000000000002</c:v>
                </c:pt>
                <c:pt idx="1">
                  <c:v>3</c:v>
                </c:pt>
                <c:pt idx="2">
                  <c:v>2.4</c:v>
                </c:pt>
                <c:pt idx="3">
                  <c:v>3.4</c:v>
                </c:pt>
                <c:pt idx="4">
                  <c:v>2.5</c:v>
                </c:pt>
                <c:pt idx="5">
                  <c:v>3.2</c:v>
                </c:pt>
                <c:pt idx="6">
                  <c:v>2.8</c:v>
                </c:pt>
                <c:pt idx="7">
                  <c:v>2.8</c:v>
                </c:pt>
                <c:pt idx="8">
                  <c:v>2.6</c:v>
                </c:pt>
                <c:pt idx="9">
                  <c:v>1.9</c:v>
                </c:pt>
                <c:pt idx="10">
                  <c:v>2.2999999999999998</c:v>
                </c:pt>
                <c:pt idx="11">
                  <c:v>4.4000000000000004</c:v>
                </c:pt>
                <c:pt idx="12">
                  <c:v>2.8</c:v>
                </c:pt>
                <c:pt idx="13">
                  <c:v>3.4</c:v>
                </c:pt>
                <c:pt idx="14">
                  <c:v>1.8</c:v>
                </c:pt>
                <c:pt idx="15">
                  <c:v>1.7</c:v>
                </c:pt>
                <c:pt idx="16">
                  <c:v>1.7</c:v>
                </c:pt>
                <c:pt idx="17">
                  <c:v>2.1</c:v>
                </c:pt>
                <c:pt idx="18">
                  <c:v>1.2</c:v>
                </c:pt>
              </c:numCache>
            </c:numRef>
          </c:val>
          <c:smooth val="0"/>
        </c:ser>
        <c:ser>
          <c:idx val="2"/>
          <c:order val="2"/>
          <c:tx>
            <c:strRef>
              <c:f>'HS Dropout'!$V$54</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'HS Dropout'!$W$50:$AO$51</c:f>
              <c:multiLvlStrCache>
                <c:ptCount val="19"/>
                <c:lvl>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lvl>
                <c:lvl>
                  <c:pt idx="0">
                    <c:v>Years</c:v>
                  </c:pt>
                </c:lvl>
              </c:multiLvlStrCache>
            </c:multiLvlStrRef>
          </c:cat>
          <c:val>
            <c:numRef>
              <c:f>'HS Dropout'!$W$54:$AO$54</c:f>
              <c:numCache>
                <c:formatCode>General</c:formatCode>
                <c:ptCount val="19"/>
                <c:pt idx="0">
                  <c:v>3</c:v>
                </c:pt>
                <c:pt idx="1">
                  <c:v>1.9</c:v>
                </c:pt>
                <c:pt idx="2">
                  <c:v>2</c:v>
                </c:pt>
                <c:pt idx="3">
                  <c:v>3.9</c:v>
                </c:pt>
                <c:pt idx="4">
                  <c:v>3.5</c:v>
                </c:pt>
                <c:pt idx="5">
                  <c:v>2.2000000000000002</c:v>
                </c:pt>
                <c:pt idx="6">
                  <c:v>1.9</c:v>
                </c:pt>
                <c:pt idx="7">
                  <c:v>1.7</c:v>
                </c:pt>
                <c:pt idx="8">
                  <c:v>1</c:v>
                </c:pt>
                <c:pt idx="9">
                  <c:v>1.3</c:v>
                </c:pt>
                <c:pt idx="10">
                  <c:v>1</c:v>
                </c:pt>
                <c:pt idx="11">
                  <c:v>1.4</c:v>
                </c:pt>
                <c:pt idx="12">
                  <c:v>0.7</c:v>
                </c:pt>
                <c:pt idx="13">
                  <c:v>1.2</c:v>
                </c:pt>
                <c:pt idx="14">
                  <c:v>1.3</c:v>
                </c:pt>
                <c:pt idx="15">
                  <c:v>0.7</c:v>
                </c:pt>
                <c:pt idx="16">
                  <c:v>0.5</c:v>
                </c:pt>
                <c:pt idx="17">
                  <c:v>0.3</c:v>
                </c:pt>
                <c:pt idx="18">
                  <c:v>1.5</c:v>
                </c:pt>
              </c:numCache>
            </c:numRef>
          </c:val>
          <c:smooth val="0"/>
        </c:ser>
        <c:ser>
          <c:idx val="3"/>
          <c:order val="3"/>
          <c:tx>
            <c:strRef>
              <c:f>'HS Dropout'!$V$55</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'HS Dropout'!$W$50:$AO$51</c:f>
              <c:multiLvlStrCache>
                <c:ptCount val="19"/>
                <c:lvl>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lvl>
                <c:lvl>
                  <c:pt idx="0">
                    <c:v>Years</c:v>
                  </c:pt>
                </c:lvl>
              </c:multiLvlStrCache>
            </c:multiLvlStrRef>
          </c:cat>
          <c:val>
            <c:numRef>
              <c:f>'HS Dropout'!$W$55:$AO$55</c:f>
              <c:numCache>
                <c:formatCode>General</c:formatCode>
                <c:ptCount val="19"/>
                <c:pt idx="0">
                  <c:v>2.4</c:v>
                </c:pt>
                <c:pt idx="1">
                  <c:v>2.9</c:v>
                </c:pt>
                <c:pt idx="2">
                  <c:v>3</c:v>
                </c:pt>
                <c:pt idx="3">
                  <c:v>3.2</c:v>
                </c:pt>
                <c:pt idx="4">
                  <c:v>1.7</c:v>
                </c:pt>
                <c:pt idx="5">
                  <c:v>0.8</c:v>
                </c:pt>
                <c:pt idx="6">
                  <c:v>1.5</c:v>
                </c:pt>
                <c:pt idx="7">
                  <c:v>1.1000000000000001</c:v>
                </c:pt>
                <c:pt idx="8">
                  <c:v>0.8</c:v>
                </c:pt>
                <c:pt idx="9">
                  <c:v>0.9</c:v>
                </c:pt>
                <c:pt idx="10">
                  <c:v>1.7</c:v>
                </c:pt>
                <c:pt idx="11">
                  <c:v>1.7</c:v>
                </c:pt>
                <c:pt idx="12">
                  <c:v>1.9</c:v>
                </c:pt>
                <c:pt idx="13">
                  <c:v>1.4</c:v>
                </c:pt>
                <c:pt idx="14">
                  <c:v>1.2</c:v>
                </c:pt>
                <c:pt idx="15">
                  <c:v>1</c:v>
                </c:pt>
                <c:pt idx="16">
                  <c:v>0.7</c:v>
                </c:pt>
                <c:pt idx="17">
                  <c:v>1.7</c:v>
                </c:pt>
                <c:pt idx="18">
                  <c:v>1</c:v>
                </c:pt>
              </c:numCache>
            </c:numRef>
          </c:val>
          <c:smooth val="0"/>
        </c:ser>
        <c:ser>
          <c:idx val="4"/>
          <c:order val="4"/>
          <c:tx>
            <c:strRef>
              <c:f>'HS Dropout'!$V$56</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'HS Dropout'!$W$50:$AO$51</c:f>
              <c:multiLvlStrCache>
                <c:ptCount val="19"/>
                <c:lvl>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lvl>
                <c:lvl>
                  <c:pt idx="0">
                    <c:v>Years</c:v>
                  </c:pt>
                </c:lvl>
              </c:multiLvlStrCache>
            </c:multiLvlStrRef>
          </c:cat>
          <c:val>
            <c:numRef>
              <c:f>'HS Dropout'!$W$56:$AO$56</c:f>
              <c:numCache>
                <c:formatCode>General</c:formatCode>
                <c:ptCount val="19"/>
                <c:pt idx="0">
                  <c:v>4.2</c:v>
                </c:pt>
                <c:pt idx="1">
                  <c:v>3.5</c:v>
                </c:pt>
                <c:pt idx="2">
                  <c:v>5.0999999999999996</c:v>
                </c:pt>
                <c:pt idx="3">
                  <c:v>3</c:v>
                </c:pt>
                <c:pt idx="4">
                  <c:v>2.7</c:v>
                </c:pt>
                <c:pt idx="5">
                  <c:v>2.2000000000000002</c:v>
                </c:pt>
                <c:pt idx="6">
                  <c:v>1.9</c:v>
                </c:pt>
                <c:pt idx="7">
                  <c:v>2</c:v>
                </c:pt>
                <c:pt idx="8">
                  <c:v>1.4</c:v>
                </c:pt>
                <c:pt idx="9">
                  <c:v>1.7</c:v>
                </c:pt>
                <c:pt idx="10">
                  <c:v>2</c:v>
                </c:pt>
                <c:pt idx="11">
                  <c:v>1.8</c:v>
                </c:pt>
                <c:pt idx="12">
                  <c:v>1.8</c:v>
                </c:pt>
                <c:pt idx="13">
                  <c:v>1.5</c:v>
                </c:pt>
                <c:pt idx="14">
                  <c:v>1.1000000000000001</c:v>
                </c:pt>
                <c:pt idx="15">
                  <c:v>1</c:v>
                </c:pt>
                <c:pt idx="16">
                  <c:v>2.4</c:v>
                </c:pt>
                <c:pt idx="17">
                  <c:v>1.4</c:v>
                </c:pt>
                <c:pt idx="18">
                  <c:v>1.2</c:v>
                </c:pt>
              </c:numCache>
            </c:numRef>
          </c:val>
          <c:smooth val="0"/>
        </c:ser>
        <c:dLbls>
          <c:showLegendKey val="0"/>
          <c:showVal val="0"/>
          <c:showCatName val="0"/>
          <c:showSerName val="0"/>
          <c:showPercent val="0"/>
          <c:showBubbleSize val="0"/>
        </c:dLbls>
        <c:marker val="1"/>
        <c:smooth val="0"/>
        <c:axId val="248927360"/>
        <c:axId val="248929280"/>
      </c:lineChart>
      <c:catAx>
        <c:axId val="24892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8929280"/>
        <c:crosses val="autoZero"/>
        <c:auto val="1"/>
        <c:lblAlgn val="ctr"/>
        <c:lblOffset val="100"/>
        <c:noMultiLvlLbl val="0"/>
      </c:catAx>
      <c:valAx>
        <c:axId val="248929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8927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'Infant Mortality'!$Z$49</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'Infant Mortality'!$AA$47:$AV$48</c:f>
              <c:multiLvlStrCache>
                <c:ptCount val="22"/>
                <c:lvl>
                  <c:pt idx="0">
                    <c:v>1970</c:v>
                  </c:pt>
                  <c:pt idx="1">
                    <c:v>1980</c:v>
                  </c:pt>
                  <c:pt idx="2">
                    <c:v>1990</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lvl>
                <c:lvl>
                  <c:pt idx="0">
                    <c:v>Years</c:v>
                  </c:pt>
                </c:lvl>
              </c:multiLvlStrCache>
            </c:multiLvlStrRef>
          </c:cat>
          <c:val>
            <c:numRef>
              <c:f>'Infant Mortality'!$AA$49:$AV$49</c:f>
              <c:numCache>
                <c:formatCode>General</c:formatCode>
                <c:ptCount val="22"/>
                <c:pt idx="0" formatCode="0.0">
                  <c:v>17.7</c:v>
                </c:pt>
                <c:pt idx="1">
                  <c:v>10.1</c:v>
                </c:pt>
                <c:pt idx="2" formatCode="0.0">
                  <c:v>8.3607738217740266</c:v>
                </c:pt>
                <c:pt idx="3" formatCode="0.0">
                  <c:v>6.9026882735190229</c:v>
                </c:pt>
                <c:pt idx="4" formatCode="0.0">
                  <c:v>8.1863979848866499</c:v>
                </c:pt>
                <c:pt idx="5" formatCode="0.0">
                  <c:v>7.3673738270011562</c:v>
                </c:pt>
                <c:pt idx="6" formatCode="0.0">
                  <c:v>6.853956009590326</c:v>
                </c:pt>
                <c:pt idx="7" formatCode="0.0">
                  <c:v>7.2519871993393208</c:v>
                </c:pt>
                <c:pt idx="8" formatCode="0.0">
                  <c:v>6.7080244111565035</c:v>
                </c:pt>
                <c:pt idx="9" formatCode="0.0">
                  <c:v>7.3393077873918413</c:v>
                </c:pt>
                <c:pt idx="10" formatCode="0.0">
                  <c:v>7.1686410086938839</c:v>
                </c:pt>
                <c:pt idx="11" formatCode="0.0">
                  <c:v>6.6576881050999921</c:v>
                </c:pt>
                <c:pt idx="12" formatCode="0.0">
                  <c:v>7.1802391727555435</c:v>
                </c:pt>
                <c:pt idx="13" formatCode="0.0">
                  <c:v>7.4809198760736502</c:v>
                </c:pt>
                <c:pt idx="14" formatCode="0.0">
                  <c:v>7.1645148669796557</c:v>
                </c:pt>
                <c:pt idx="15" formatCode="0.0">
                  <c:v>7.9378322328430784</c:v>
                </c:pt>
                <c:pt idx="16" formatCode="0.0">
                  <c:v>7.2462035154848738</c:v>
                </c:pt>
                <c:pt idx="17" formatCode="0.0">
                  <c:v>7.0068618923359427</c:v>
                </c:pt>
                <c:pt idx="18" formatCode="0.0">
                  <c:v>6.2563367046662872</c:v>
                </c:pt>
                <c:pt idx="19" formatCode="0.0">
                  <c:v>6.23</c:v>
                </c:pt>
                <c:pt idx="20" formatCode="0.0">
                  <c:v>6.3</c:v>
                </c:pt>
                <c:pt idx="21" formatCode="0.0">
                  <c:v>6.39</c:v>
                </c:pt>
              </c:numCache>
            </c:numRef>
          </c:val>
          <c:smooth val="0"/>
        </c:ser>
        <c:ser>
          <c:idx val="1"/>
          <c:order val="1"/>
          <c:tx>
            <c:strRef>
              <c:f>'Infant Mortality'!$Z$50</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'Infant Mortality'!$AA$47:$AV$48</c:f>
              <c:multiLvlStrCache>
                <c:ptCount val="22"/>
                <c:lvl>
                  <c:pt idx="0">
                    <c:v>1970</c:v>
                  </c:pt>
                  <c:pt idx="1">
                    <c:v>1980</c:v>
                  </c:pt>
                  <c:pt idx="2">
                    <c:v>1990</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lvl>
                <c:lvl>
                  <c:pt idx="0">
                    <c:v>Years</c:v>
                  </c:pt>
                </c:lvl>
              </c:multiLvlStrCache>
            </c:multiLvlStrRef>
          </c:cat>
          <c:val>
            <c:numRef>
              <c:f>'Infant Mortality'!$AA$50:$AV$50</c:f>
              <c:numCache>
                <c:formatCode>0.0</c:formatCode>
                <c:ptCount val="22"/>
                <c:pt idx="0">
                  <c:v>18.018018018018019</c:v>
                </c:pt>
                <c:pt idx="1">
                  <c:v>0</c:v>
                </c:pt>
                <c:pt idx="2">
                  <c:v>23.364485981308409</c:v>
                </c:pt>
                <c:pt idx="3">
                  <c:v>0</c:v>
                </c:pt>
                <c:pt idx="4">
                  <c:v>4.5662100456620998</c:v>
                </c:pt>
                <c:pt idx="5">
                  <c:v>5.3475935828877006</c:v>
                </c:pt>
                <c:pt idx="6">
                  <c:v>15.957446808510637</c:v>
                </c:pt>
                <c:pt idx="7">
                  <c:v>10.526315789473683</c:v>
                </c:pt>
                <c:pt idx="8">
                  <c:v>9.7087378640776691</c:v>
                </c:pt>
                <c:pt idx="9">
                  <c:v>0</c:v>
                </c:pt>
                <c:pt idx="10">
                  <c:v>9.4339622641509422</c:v>
                </c:pt>
                <c:pt idx="11">
                  <c:v>9.0909090909090899</c:v>
                </c:pt>
                <c:pt idx="12">
                  <c:v>9.1324200913241995</c:v>
                </c:pt>
                <c:pt idx="13">
                  <c:v>15.384615384615385</c:v>
                </c:pt>
                <c:pt idx="14">
                  <c:v>8.8105726872246706</c:v>
                </c:pt>
                <c:pt idx="15">
                  <c:v>4</c:v>
                </c:pt>
                <c:pt idx="16">
                  <c:v>12.552301255230125</c:v>
                </c:pt>
                <c:pt idx="17">
                  <c:v>4.6296296296296298</c:v>
                </c:pt>
                <c:pt idx="18">
                  <c:v>9.0909090909090899</c:v>
                </c:pt>
                <c:pt idx="19">
                  <c:v>4.8780487804878048</c:v>
                </c:pt>
                <c:pt idx="20">
                  <c:v>9.8522167487684733</c:v>
                </c:pt>
                <c:pt idx="21">
                  <c:v>0</c:v>
                </c:pt>
              </c:numCache>
            </c:numRef>
          </c:val>
          <c:smooth val="0"/>
        </c:ser>
        <c:ser>
          <c:idx val="2"/>
          <c:order val="2"/>
          <c:tx>
            <c:strRef>
              <c:f>'Infant Mortality'!$Z$51</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'Infant Mortality'!$AA$47:$AV$48</c:f>
              <c:multiLvlStrCache>
                <c:ptCount val="22"/>
                <c:lvl>
                  <c:pt idx="0">
                    <c:v>1970</c:v>
                  </c:pt>
                  <c:pt idx="1">
                    <c:v>1980</c:v>
                  </c:pt>
                  <c:pt idx="2">
                    <c:v>1990</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lvl>
                <c:lvl>
                  <c:pt idx="0">
                    <c:v>Years</c:v>
                  </c:pt>
                </c:lvl>
              </c:multiLvlStrCache>
            </c:multiLvlStrRef>
          </c:cat>
          <c:val>
            <c:numRef>
              <c:f>'Infant Mortality'!$AA$51:$AV$51</c:f>
              <c:numCache>
                <c:formatCode>0.0</c:formatCode>
                <c:ptCount val="22"/>
                <c:pt idx="0">
                  <c:v>32.315978456014363</c:v>
                </c:pt>
                <c:pt idx="1">
                  <c:v>3.7174721189591078</c:v>
                </c:pt>
                <c:pt idx="2">
                  <c:v>0</c:v>
                </c:pt>
                <c:pt idx="3">
                  <c:v>12.903225806451612</c:v>
                </c:pt>
                <c:pt idx="4">
                  <c:v>2.0242914979757085</c:v>
                </c:pt>
                <c:pt idx="5">
                  <c:v>4.056795131845842</c:v>
                </c:pt>
                <c:pt idx="6">
                  <c:v>5.4151624548736459</c:v>
                </c:pt>
                <c:pt idx="7">
                  <c:v>7.5329566854990579</c:v>
                </c:pt>
                <c:pt idx="8">
                  <c:v>6.8965517241379306</c:v>
                </c:pt>
                <c:pt idx="9">
                  <c:v>4.0241448692152924</c:v>
                </c:pt>
                <c:pt idx="10">
                  <c:v>5.9055118110236222</c:v>
                </c:pt>
                <c:pt idx="11">
                  <c:v>3.7453183520599249</c:v>
                </c:pt>
                <c:pt idx="12">
                  <c:v>17.142857142857142</c:v>
                </c:pt>
                <c:pt idx="13">
                  <c:v>0</c:v>
                </c:pt>
                <c:pt idx="14">
                  <c:v>13.539651837524179</c:v>
                </c:pt>
                <c:pt idx="15">
                  <c:v>12.345679012345679</c:v>
                </c:pt>
                <c:pt idx="16">
                  <c:v>5.6710775047258979</c:v>
                </c:pt>
                <c:pt idx="17">
                  <c:v>5.3285968028419184</c:v>
                </c:pt>
                <c:pt idx="18">
                  <c:v>4.1841004184100417</c:v>
                </c:pt>
                <c:pt idx="19">
                  <c:v>3.9370078740157481</c:v>
                </c:pt>
                <c:pt idx="20">
                  <c:v>6.0851926977687629</c:v>
                </c:pt>
                <c:pt idx="21">
                  <c:v>6.1349693251533743</c:v>
                </c:pt>
              </c:numCache>
            </c:numRef>
          </c:val>
          <c:smooth val="0"/>
        </c:ser>
        <c:ser>
          <c:idx val="3"/>
          <c:order val="3"/>
          <c:tx>
            <c:strRef>
              <c:f>'Infant Mortality'!$Z$52</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'Infant Mortality'!$AA$47:$AV$48</c:f>
              <c:multiLvlStrCache>
                <c:ptCount val="22"/>
                <c:lvl>
                  <c:pt idx="0">
                    <c:v>1970</c:v>
                  </c:pt>
                  <c:pt idx="1">
                    <c:v>1980</c:v>
                  </c:pt>
                  <c:pt idx="2">
                    <c:v>1990</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lvl>
                <c:lvl>
                  <c:pt idx="0">
                    <c:v>Years</c:v>
                  </c:pt>
                </c:lvl>
              </c:multiLvlStrCache>
            </c:multiLvlStrRef>
          </c:cat>
          <c:val>
            <c:numRef>
              <c:f>'Infant Mortality'!$AA$52:$AV$52</c:f>
              <c:numCache>
                <c:formatCode>0.0</c:formatCode>
                <c:ptCount val="22"/>
                <c:pt idx="0">
                  <c:v>28.277634961439588</c:v>
                </c:pt>
                <c:pt idx="1">
                  <c:v>7.0257611241217797</c:v>
                </c:pt>
                <c:pt idx="2">
                  <c:v>11.142061281337048</c:v>
                </c:pt>
                <c:pt idx="3">
                  <c:v>0</c:v>
                </c:pt>
                <c:pt idx="4">
                  <c:v>11.538461538461538</c:v>
                </c:pt>
                <c:pt idx="5">
                  <c:v>0</c:v>
                </c:pt>
                <c:pt idx="6">
                  <c:v>3.6231884057971016</c:v>
                </c:pt>
                <c:pt idx="7">
                  <c:v>7.042253521126761</c:v>
                </c:pt>
                <c:pt idx="8">
                  <c:v>15.625</c:v>
                </c:pt>
                <c:pt idx="9">
                  <c:v>0</c:v>
                </c:pt>
                <c:pt idx="10">
                  <c:v>3.4602076124567476</c:v>
                </c:pt>
                <c:pt idx="11">
                  <c:v>15.936254980079681</c:v>
                </c:pt>
                <c:pt idx="12">
                  <c:v>3.8314176245210727</c:v>
                </c:pt>
                <c:pt idx="13">
                  <c:v>6.8728522336769755</c:v>
                </c:pt>
                <c:pt idx="14">
                  <c:v>6.6225165562913908</c:v>
                </c:pt>
                <c:pt idx="15">
                  <c:v>3.0303030303030303</c:v>
                </c:pt>
                <c:pt idx="16">
                  <c:v>6.8027210884353737</c:v>
                </c:pt>
                <c:pt idx="17">
                  <c:v>10.101010101010102</c:v>
                </c:pt>
                <c:pt idx="18">
                  <c:v>14.440433212996391</c:v>
                </c:pt>
                <c:pt idx="19">
                  <c:v>12.345679012345679</c:v>
                </c:pt>
                <c:pt idx="20">
                  <c:v>6.7340067340067336</c:v>
                </c:pt>
                <c:pt idx="21">
                  <c:v>7.4074074074074074</c:v>
                </c:pt>
              </c:numCache>
            </c:numRef>
          </c:val>
          <c:smooth val="0"/>
        </c:ser>
        <c:ser>
          <c:idx val="4"/>
          <c:order val="4"/>
          <c:tx>
            <c:strRef>
              <c:f>'Infant Mortality'!$Z$53</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'Infant Mortality'!$AA$47:$AV$48</c:f>
              <c:multiLvlStrCache>
                <c:ptCount val="22"/>
                <c:lvl>
                  <c:pt idx="0">
                    <c:v>1970</c:v>
                  </c:pt>
                  <c:pt idx="1">
                    <c:v>1980</c:v>
                  </c:pt>
                  <c:pt idx="2">
                    <c:v>1990</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lvl>
                <c:lvl>
                  <c:pt idx="0">
                    <c:v>Years</c:v>
                  </c:pt>
                </c:lvl>
              </c:multiLvlStrCache>
            </c:multiLvlStrRef>
          </c:cat>
          <c:val>
            <c:numRef>
              <c:f>'Infant Mortality'!$AA$53:$AV$53</c:f>
              <c:numCache>
                <c:formatCode>0.0</c:formatCode>
                <c:ptCount val="22"/>
                <c:pt idx="0">
                  <c:v>14.802631578947368</c:v>
                </c:pt>
                <c:pt idx="1">
                  <c:v>21.337126600284492</c:v>
                </c:pt>
                <c:pt idx="2">
                  <c:v>10.928961748633879</c:v>
                </c:pt>
                <c:pt idx="3">
                  <c:v>10.683760683760683</c:v>
                </c:pt>
                <c:pt idx="4">
                  <c:v>4.8192771084337354</c:v>
                </c:pt>
                <c:pt idx="5">
                  <c:v>7.0257611241217797</c:v>
                </c:pt>
                <c:pt idx="6">
                  <c:v>10.869565217391305</c:v>
                </c:pt>
                <c:pt idx="7">
                  <c:v>10.822510822510822</c:v>
                </c:pt>
                <c:pt idx="8">
                  <c:v>2.0746887966804981</c:v>
                </c:pt>
                <c:pt idx="9">
                  <c:v>10.964912280701753</c:v>
                </c:pt>
                <c:pt idx="10">
                  <c:v>14.198782961460447</c:v>
                </c:pt>
                <c:pt idx="11">
                  <c:v>19.230769230769234</c:v>
                </c:pt>
                <c:pt idx="12">
                  <c:v>12.121212121212121</c:v>
                </c:pt>
                <c:pt idx="13">
                  <c:v>9.9403578528827037</c:v>
                </c:pt>
                <c:pt idx="14">
                  <c:v>10.266940451745379</c:v>
                </c:pt>
                <c:pt idx="15">
                  <c:v>3.8610038610038613</c:v>
                </c:pt>
                <c:pt idx="16">
                  <c:v>1.984126984126984</c:v>
                </c:pt>
                <c:pt idx="17">
                  <c:v>4.123711340206186</c:v>
                </c:pt>
                <c:pt idx="18">
                  <c:v>0</c:v>
                </c:pt>
                <c:pt idx="19">
                  <c:v>6.5645514223194743</c:v>
                </c:pt>
                <c:pt idx="20">
                  <c:v>7.9681274900398407</c:v>
                </c:pt>
                <c:pt idx="21">
                  <c:v>0</c:v>
                </c:pt>
              </c:numCache>
            </c:numRef>
          </c:val>
          <c:smooth val="0"/>
        </c:ser>
        <c:dLbls>
          <c:showLegendKey val="0"/>
          <c:showVal val="0"/>
          <c:showCatName val="0"/>
          <c:showSerName val="0"/>
          <c:showPercent val="0"/>
          <c:showBubbleSize val="0"/>
        </c:dLbls>
        <c:marker val="1"/>
        <c:smooth val="0"/>
        <c:axId val="248998144"/>
        <c:axId val="249008512"/>
      </c:lineChart>
      <c:catAx>
        <c:axId val="24899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9008512"/>
        <c:crosses val="autoZero"/>
        <c:auto val="1"/>
        <c:lblAlgn val="ctr"/>
        <c:lblOffset val="100"/>
        <c:noMultiLvlLbl val="0"/>
      </c:catAx>
      <c:valAx>
        <c:axId val="249008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248998144"/>
        <c:crosses val="autoZero"/>
        <c:crossBetween val="between"/>
      </c:valAx>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'low birthweight babies'!$Y$59</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'low birthweight babies'!$Z$57:$AS$58</c:f>
              <c:multiLvlStrCache>
                <c:ptCount val="20"/>
                <c:lvl>
                  <c:pt idx="0">
                    <c:v>1990</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lvl>
                <c:lvl>
                  <c:pt idx="0">
                    <c:v>Years</c:v>
                  </c:pt>
                </c:lvl>
              </c:multiLvlStrCache>
            </c:multiLvlStrRef>
          </c:cat>
          <c:val>
            <c:numRef>
              <c:f>'low birthweight babies'!$Z$59:$AS$59</c:f>
              <c:numCache>
                <c:formatCode>0.0</c:formatCode>
                <c:ptCount val="20"/>
                <c:pt idx="0">
                  <c:v>6.2</c:v>
                </c:pt>
                <c:pt idx="1">
                  <c:v>6.4</c:v>
                </c:pt>
                <c:pt idx="2">
                  <c:v>6.9</c:v>
                </c:pt>
                <c:pt idx="3">
                  <c:v>6.9</c:v>
                </c:pt>
                <c:pt idx="4">
                  <c:v>7</c:v>
                </c:pt>
                <c:pt idx="5">
                  <c:v>7.1</c:v>
                </c:pt>
                <c:pt idx="6">
                  <c:v>6.9</c:v>
                </c:pt>
                <c:pt idx="7">
                  <c:v>7</c:v>
                </c:pt>
                <c:pt idx="8">
                  <c:v>7</c:v>
                </c:pt>
                <c:pt idx="9">
                  <c:v>7.4</c:v>
                </c:pt>
                <c:pt idx="10">
                  <c:v>7.3</c:v>
                </c:pt>
                <c:pt idx="11">
                  <c:v>7.18</c:v>
                </c:pt>
                <c:pt idx="12">
                  <c:v>7.19</c:v>
                </c:pt>
                <c:pt idx="13">
                  <c:v>7.11</c:v>
                </c:pt>
                <c:pt idx="14">
                  <c:v>7.21</c:v>
                </c:pt>
                <c:pt idx="15">
                  <c:v>7.3</c:v>
                </c:pt>
                <c:pt idx="16">
                  <c:v>7.0896906451692683</c:v>
                </c:pt>
                <c:pt idx="17">
                  <c:v>7.2</c:v>
                </c:pt>
                <c:pt idx="18">
                  <c:v>7.17</c:v>
                </c:pt>
                <c:pt idx="19">
                  <c:v>7</c:v>
                </c:pt>
              </c:numCache>
            </c:numRef>
          </c:val>
          <c:smooth val="0"/>
        </c:ser>
        <c:ser>
          <c:idx val="1"/>
          <c:order val="1"/>
          <c:tx>
            <c:strRef>
              <c:f>'low birthweight babies'!$Y$60</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'low birthweight babies'!$Z$57:$AS$58</c:f>
              <c:multiLvlStrCache>
                <c:ptCount val="20"/>
                <c:lvl>
                  <c:pt idx="0">
                    <c:v>1990</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lvl>
                <c:lvl>
                  <c:pt idx="0">
                    <c:v>Years</c:v>
                  </c:pt>
                </c:lvl>
              </c:multiLvlStrCache>
            </c:multiLvlStrRef>
          </c:cat>
          <c:val>
            <c:numRef>
              <c:f>'low birthweight babies'!$Z$60:$AS$60</c:f>
              <c:numCache>
                <c:formatCode>General</c:formatCode>
                <c:ptCount val="20"/>
                <c:pt idx="0">
                  <c:v>5.0999999999999996</c:v>
                </c:pt>
                <c:pt idx="1">
                  <c:v>2.9</c:v>
                </c:pt>
                <c:pt idx="2">
                  <c:v>10.5</c:v>
                </c:pt>
                <c:pt idx="3">
                  <c:v>6.4</c:v>
                </c:pt>
                <c:pt idx="4">
                  <c:v>5.3</c:v>
                </c:pt>
                <c:pt idx="5">
                  <c:v>7.9</c:v>
                </c:pt>
                <c:pt idx="6">
                  <c:v>5.3</c:v>
                </c:pt>
                <c:pt idx="7">
                  <c:v>7.9</c:v>
                </c:pt>
                <c:pt idx="8">
                  <c:v>3.3</c:v>
                </c:pt>
                <c:pt idx="9">
                  <c:v>7.3</c:v>
                </c:pt>
                <c:pt idx="10">
                  <c:v>5.5</c:v>
                </c:pt>
                <c:pt idx="11">
                  <c:v>5.13</c:v>
                </c:pt>
                <c:pt idx="12">
                  <c:v>8.3699999999999992</c:v>
                </c:pt>
                <c:pt idx="13">
                  <c:v>7.2</c:v>
                </c:pt>
                <c:pt idx="14">
                  <c:v>6.28</c:v>
                </c:pt>
                <c:pt idx="15">
                  <c:v>9.7200000000000006</c:v>
                </c:pt>
                <c:pt idx="16" formatCode="0.00">
                  <c:v>11.818181818181818</c:v>
                </c:pt>
                <c:pt idx="17" formatCode="0.00">
                  <c:v>2.9268292682926833</c:v>
                </c:pt>
                <c:pt idx="18" formatCode="0.00">
                  <c:v>8.3743842364532011</c:v>
                </c:pt>
                <c:pt idx="19" formatCode="0.00">
                  <c:v>5.4587155963302756</c:v>
                </c:pt>
              </c:numCache>
            </c:numRef>
          </c:val>
          <c:smooth val="0"/>
        </c:ser>
        <c:ser>
          <c:idx val="2"/>
          <c:order val="2"/>
          <c:tx>
            <c:strRef>
              <c:f>'low birthweight babies'!$Y$61</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'low birthweight babies'!$Z$57:$AS$58</c:f>
              <c:multiLvlStrCache>
                <c:ptCount val="20"/>
                <c:lvl>
                  <c:pt idx="0">
                    <c:v>1990</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lvl>
                <c:lvl>
                  <c:pt idx="0">
                    <c:v>Years</c:v>
                  </c:pt>
                </c:lvl>
              </c:multiLvlStrCache>
            </c:multiLvlStrRef>
          </c:cat>
          <c:val>
            <c:numRef>
              <c:f>'low birthweight babies'!$Z$61:$AS$61</c:f>
              <c:numCache>
                <c:formatCode>General</c:formatCode>
                <c:ptCount val="20"/>
                <c:pt idx="0">
                  <c:v>6.3</c:v>
                </c:pt>
                <c:pt idx="1">
                  <c:v>5.6</c:v>
                </c:pt>
                <c:pt idx="2">
                  <c:v>5.3</c:v>
                </c:pt>
                <c:pt idx="3">
                  <c:v>5.3</c:v>
                </c:pt>
                <c:pt idx="4">
                  <c:v>7.6</c:v>
                </c:pt>
                <c:pt idx="5">
                  <c:v>6</c:v>
                </c:pt>
                <c:pt idx="6">
                  <c:v>9.3000000000000007</c:v>
                </c:pt>
                <c:pt idx="7">
                  <c:v>8.5</c:v>
                </c:pt>
                <c:pt idx="8">
                  <c:v>6.5</c:v>
                </c:pt>
                <c:pt idx="9">
                  <c:v>8.6</c:v>
                </c:pt>
                <c:pt idx="10">
                  <c:v>9</c:v>
                </c:pt>
                <c:pt idx="11">
                  <c:v>7.92</c:v>
                </c:pt>
                <c:pt idx="12">
                  <c:v>9.69</c:v>
                </c:pt>
                <c:pt idx="13">
                  <c:v>9.6999999999999993</c:v>
                </c:pt>
                <c:pt idx="14">
                  <c:v>6.82</c:v>
                </c:pt>
                <c:pt idx="15">
                  <c:v>8.17</c:v>
                </c:pt>
                <c:pt idx="16" formatCode="0.00">
                  <c:v>3.7656903765690379</c:v>
                </c:pt>
                <c:pt idx="17" formatCode="0.00">
                  <c:v>6.6929133858267722</c:v>
                </c:pt>
                <c:pt idx="18" formatCode="0.00">
                  <c:v>7.7079107505070992</c:v>
                </c:pt>
                <c:pt idx="19" formatCode="0.00">
                  <c:v>7.1983640081799596</c:v>
                </c:pt>
              </c:numCache>
            </c:numRef>
          </c:val>
          <c:smooth val="0"/>
        </c:ser>
        <c:ser>
          <c:idx val="3"/>
          <c:order val="3"/>
          <c:tx>
            <c:strRef>
              <c:f>'low birthweight babies'!$Y$62</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'low birthweight babies'!$Z$57:$AS$58</c:f>
              <c:multiLvlStrCache>
                <c:ptCount val="20"/>
                <c:lvl>
                  <c:pt idx="0">
                    <c:v>1990</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lvl>
                <c:lvl>
                  <c:pt idx="0">
                    <c:v>Years</c:v>
                  </c:pt>
                </c:lvl>
              </c:multiLvlStrCache>
            </c:multiLvlStrRef>
          </c:cat>
          <c:val>
            <c:numRef>
              <c:f>'low birthweight babies'!$Z$62:$AS$62</c:f>
              <c:numCache>
                <c:formatCode>General</c:formatCode>
                <c:ptCount val="20"/>
                <c:pt idx="0">
                  <c:v>7.2</c:v>
                </c:pt>
                <c:pt idx="1">
                  <c:v>5.5</c:v>
                </c:pt>
                <c:pt idx="2">
                  <c:v>10.4</c:v>
                </c:pt>
                <c:pt idx="3">
                  <c:v>2.8</c:v>
                </c:pt>
                <c:pt idx="4">
                  <c:v>7.2</c:v>
                </c:pt>
                <c:pt idx="5">
                  <c:v>11.3</c:v>
                </c:pt>
                <c:pt idx="6">
                  <c:v>9.4</c:v>
                </c:pt>
                <c:pt idx="7">
                  <c:v>5.6</c:v>
                </c:pt>
                <c:pt idx="8">
                  <c:v>10</c:v>
                </c:pt>
                <c:pt idx="9">
                  <c:v>8.8000000000000007</c:v>
                </c:pt>
                <c:pt idx="10">
                  <c:v>10.7</c:v>
                </c:pt>
                <c:pt idx="11">
                  <c:v>6.53</c:v>
                </c:pt>
                <c:pt idx="12">
                  <c:v>9.93</c:v>
                </c:pt>
                <c:pt idx="13">
                  <c:v>8.7899999999999991</c:v>
                </c:pt>
                <c:pt idx="14">
                  <c:v>7.14</c:v>
                </c:pt>
                <c:pt idx="15">
                  <c:v>6.4</c:v>
                </c:pt>
                <c:pt idx="16" formatCode="0.00">
                  <c:v>7.5812274368231041</c:v>
                </c:pt>
                <c:pt idx="17" formatCode="0.00">
                  <c:v>9.0534979423868318</c:v>
                </c:pt>
                <c:pt idx="18" formatCode="0.00">
                  <c:v>8.7542087542087543</c:v>
                </c:pt>
                <c:pt idx="19" formatCode="0.00">
                  <c:v>9.2962962962962976</c:v>
                </c:pt>
              </c:numCache>
            </c:numRef>
          </c:val>
          <c:smooth val="0"/>
        </c:ser>
        <c:ser>
          <c:idx val="4"/>
          <c:order val="4"/>
          <c:tx>
            <c:strRef>
              <c:f>'low birthweight babies'!$Y$63</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'low birthweight babies'!$Z$57:$AS$58</c:f>
              <c:multiLvlStrCache>
                <c:ptCount val="20"/>
                <c:lvl>
                  <c:pt idx="0">
                    <c:v>1990</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lvl>
                <c:lvl>
                  <c:pt idx="0">
                    <c:v>Years</c:v>
                  </c:pt>
                </c:lvl>
              </c:multiLvlStrCache>
            </c:multiLvlStrRef>
          </c:cat>
          <c:val>
            <c:numRef>
              <c:f>'low birthweight babies'!$Z$63:$AS$63</c:f>
              <c:numCache>
                <c:formatCode>General</c:formatCode>
                <c:ptCount val="20"/>
                <c:pt idx="0">
                  <c:v>6.7</c:v>
                </c:pt>
                <c:pt idx="1">
                  <c:v>6</c:v>
                </c:pt>
                <c:pt idx="2">
                  <c:v>8</c:v>
                </c:pt>
                <c:pt idx="3">
                  <c:v>6.3</c:v>
                </c:pt>
                <c:pt idx="4">
                  <c:v>7</c:v>
                </c:pt>
                <c:pt idx="5">
                  <c:v>8.1999999999999993</c:v>
                </c:pt>
                <c:pt idx="6">
                  <c:v>9.1</c:v>
                </c:pt>
                <c:pt idx="7">
                  <c:v>8.3000000000000007</c:v>
                </c:pt>
                <c:pt idx="8">
                  <c:v>5.0999999999999996</c:v>
                </c:pt>
                <c:pt idx="9">
                  <c:v>10.1</c:v>
                </c:pt>
                <c:pt idx="10">
                  <c:v>8.5</c:v>
                </c:pt>
                <c:pt idx="11">
                  <c:v>9.15</c:v>
                </c:pt>
                <c:pt idx="12">
                  <c:v>9.24</c:v>
                </c:pt>
                <c:pt idx="13">
                  <c:v>9.65</c:v>
                </c:pt>
                <c:pt idx="14">
                  <c:v>8.73</c:v>
                </c:pt>
                <c:pt idx="15">
                  <c:v>8.4499999999999993</c:v>
                </c:pt>
                <c:pt idx="16" formatCode="0.00">
                  <c:v>7.511737089201878</c:v>
                </c:pt>
                <c:pt idx="17" formatCode="0.00">
                  <c:v>9.8468271334792128</c:v>
                </c:pt>
                <c:pt idx="18" formatCode="0.00">
                  <c:v>6.9721115537848597</c:v>
                </c:pt>
                <c:pt idx="19" formatCode="0.00">
                  <c:v>6.4402810304449654</c:v>
                </c:pt>
              </c:numCache>
            </c:numRef>
          </c:val>
          <c:smooth val="0"/>
        </c:ser>
        <c:dLbls>
          <c:showLegendKey val="0"/>
          <c:showVal val="0"/>
          <c:showCatName val="0"/>
          <c:showSerName val="0"/>
          <c:showPercent val="0"/>
          <c:showBubbleSize val="0"/>
        </c:dLbls>
        <c:marker val="1"/>
        <c:smooth val="0"/>
        <c:axId val="249069952"/>
        <c:axId val="249071872"/>
      </c:lineChart>
      <c:catAx>
        <c:axId val="24906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9071872"/>
        <c:crosses val="autoZero"/>
        <c:auto val="1"/>
        <c:lblAlgn val="ctr"/>
        <c:lblOffset val="100"/>
        <c:noMultiLvlLbl val="0"/>
      </c:catAx>
      <c:valAx>
        <c:axId val="249071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249069952"/>
        <c:crosses val="autoZero"/>
        <c:crossBetween val="between"/>
      </c:valAx>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medicaid!$Q$51</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medicaid!$R$49:$AD$50</c:f>
              <c:multiLvlStrCache>
                <c:ptCount val="13"/>
                <c:lvl>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lvl>
                <c:lvl>
                  <c:pt idx="0">
                    <c:v>Years</c:v>
                  </c:pt>
                </c:lvl>
              </c:multiLvlStrCache>
            </c:multiLvlStrRef>
          </c:cat>
          <c:val>
            <c:numRef>
              <c:f>medicaid!$R$51:$AD$51</c:f>
              <c:numCache>
                <c:formatCode>0.0</c:formatCode>
                <c:ptCount val="13"/>
                <c:pt idx="0">
                  <c:v>11.123967905186628</c:v>
                </c:pt>
                <c:pt idx="1">
                  <c:v>11.691220979982944</c:v>
                </c:pt>
                <c:pt idx="2">
                  <c:v>12.45052794062949</c:v>
                </c:pt>
                <c:pt idx="3">
                  <c:v>12.961715984853969</c:v>
                </c:pt>
                <c:pt idx="4">
                  <c:v>13.380651418540621</c:v>
                </c:pt>
                <c:pt idx="5">
                  <c:v>13.286795763501352</c:v>
                </c:pt>
                <c:pt idx="6">
                  <c:v>13.144898931807203</c:v>
                </c:pt>
                <c:pt idx="7">
                  <c:v>13.249187940334044</c:v>
                </c:pt>
                <c:pt idx="8">
                  <c:v>13.948147882729453</c:v>
                </c:pt>
                <c:pt idx="9">
                  <c:v>14.562979869742506</c:v>
                </c:pt>
                <c:pt idx="10">
                  <c:v>15.167220550856461</c:v>
                </c:pt>
                <c:pt idx="11">
                  <c:v>15.53</c:v>
                </c:pt>
                <c:pt idx="12">
                  <c:v>15.7</c:v>
                </c:pt>
              </c:numCache>
            </c:numRef>
          </c:val>
          <c:smooth val="0"/>
        </c:ser>
        <c:ser>
          <c:idx val="1"/>
          <c:order val="1"/>
          <c:tx>
            <c:strRef>
              <c:f>medicaid!$Q$52</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medicaid!$R$49:$AD$50</c:f>
              <c:multiLvlStrCache>
                <c:ptCount val="13"/>
                <c:lvl>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lvl>
                <c:lvl>
                  <c:pt idx="0">
                    <c:v>Years</c:v>
                  </c:pt>
                </c:lvl>
              </c:multiLvlStrCache>
            </c:multiLvlStrRef>
          </c:cat>
          <c:val>
            <c:numRef>
              <c:f>medicaid!$R$52:$AD$52</c:f>
              <c:numCache>
                <c:formatCode>0.00</c:formatCode>
                <c:ptCount val="13"/>
                <c:pt idx="0">
                  <c:v>16.765337323531327</c:v>
                </c:pt>
                <c:pt idx="1">
                  <c:v>17.935534902115879</c:v>
                </c:pt>
                <c:pt idx="2">
                  <c:v>18.67957046268063</c:v>
                </c:pt>
                <c:pt idx="3">
                  <c:v>18.949953537767158</c:v>
                </c:pt>
                <c:pt idx="4">
                  <c:v>19.710608788424352</c:v>
                </c:pt>
                <c:pt idx="5">
                  <c:v>19.77257525083612</c:v>
                </c:pt>
                <c:pt idx="6">
                  <c:v>19.840572856853342</c:v>
                </c:pt>
                <c:pt idx="7">
                  <c:v>20.375732273920949</c:v>
                </c:pt>
                <c:pt idx="8">
                  <c:v>21.492878258532652</c:v>
                </c:pt>
                <c:pt idx="9">
                  <c:v>22.210505503196469</c:v>
                </c:pt>
                <c:pt idx="10">
                  <c:v>23.737070403737071</c:v>
                </c:pt>
                <c:pt idx="11">
                  <c:v>23.816875881049874</c:v>
                </c:pt>
                <c:pt idx="12">
                  <c:v>23.862106113654725</c:v>
                </c:pt>
              </c:numCache>
            </c:numRef>
          </c:val>
          <c:smooth val="0"/>
        </c:ser>
        <c:ser>
          <c:idx val="2"/>
          <c:order val="2"/>
          <c:tx>
            <c:strRef>
              <c:f>medicaid!$Q$53</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medicaid!$R$49:$AD$50</c:f>
              <c:multiLvlStrCache>
                <c:ptCount val="13"/>
                <c:lvl>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lvl>
                <c:lvl>
                  <c:pt idx="0">
                    <c:v>Years</c:v>
                  </c:pt>
                </c:lvl>
              </c:multiLvlStrCache>
            </c:multiLvlStrRef>
          </c:cat>
          <c:val>
            <c:numRef>
              <c:f>medicaid!$R$53:$AD$53</c:f>
              <c:numCache>
                <c:formatCode>0.00</c:formatCode>
                <c:ptCount val="13"/>
                <c:pt idx="0">
                  <c:v>17.73934136630896</c:v>
                </c:pt>
                <c:pt idx="1">
                  <c:v>18.490486702407232</c:v>
                </c:pt>
                <c:pt idx="2">
                  <c:v>19.157247773321529</c:v>
                </c:pt>
                <c:pt idx="3">
                  <c:v>20.501839201261166</c:v>
                </c:pt>
                <c:pt idx="4">
                  <c:v>20.728899586625506</c:v>
                </c:pt>
                <c:pt idx="5">
                  <c:v>20.817677816022492</c:v>
                </c:pt>
                <c:pt idx="6">
                  <c:v>20.115800308800825</c:v>
                </c:pt>
                <c:pt idx="7">
                  <c:v>20.109087166821034</c:v>
                </c:pt>
                <c:pt idx="8">
                  <c:v>20.407008155599581</c:v>
                </c:pt>
                <c:pt idx="9">
                  <c:v>21.216844687484031</c:v>
                </c:pt>
                <c:pt idx="10">
                  <c:v>22.106068332483428</c:v>
                </c:pt>
                <c:pt idx="11">
                  <c:v>21.785523741774853</c:v>
                </c:pt>
                <c:pt idx="12">
                  <c:v>21.480217933703347</c:v>
                </c:pt>
              </c:numCache>
            </c:numRef>
          </c:val>
          <c:smooth val="0"/>
        </c:ser>
        <c:ser>
          <c:idx val="3"/>
          <c:order val="3"/>
          <c:tx>
            <c:strRef>
              <c:f>medicaid!$Q$54</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medicaid!$R$49:$AD$50</c:f>
              <c:multiLvlStrCache>
                <c:ptCount val="13"/>
                <c:lvl>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lvl>
                <c:lvl>
                  <c:pt idx="0">
                    <c:v>Years</c:v>
                  </c:pt>
                </c:lvl>
              </c:multiLvlStrCache>
            </c:multiLvlStrRef>
          </c:cat>
          <c:val>
            <c:numRef>
              <c:f>medicaid!$R$54:$AD$54</c:f>
              <c:numCache>
                <c:formatCode>0.00</c:formatCode>
                <c:ptCount val="13"/>
                <c:pt idx="0">
                  <c:v>18.720811279633502</c:v>
                </c:pt>
                <c:pt idx="1">
                  <c:v>19.581706386607422</c:v>
                </c:pt>
                <c:pt idx="2">
                  <c:v>20.36928882699133</c:v>
                </c:pt>
                <c:pt idx="3">
                  <c:v>20.863083209843282</c:v>
                </c:pt>
                <c:pt idx="4">
                  <c:v>21.088005773828318</c:v>
                </c:pt>
                <c:pt idx="5">
                  <c:v>21.055713191911003</c:v>
                </c:pt>
                <c:pt idx="6">
                  <c:v>20.338597369498931</c:v>
                </c:pt>
                <c:pt idx="7">
                  <c:v>20.364866718485665</c:v>
                </c:pt>
                <c:pt idx="8">
                  <c:v>21.474522145600965</c:v>
                </c:pt>
                <c:pt idx="9">
                  <c:v>22.215022909242375</c:v>
                </c:pt>
                <c:pt idx="10">
                  <c:v>23.192785086699828</c:v>
                </c:pt>
                <c:pt idx="11">
                  <c:v>23.468333020109004</c:v>
                </c:pt>
                <c:pt idx="12">
                  <c:v>22.781602600879712</c:v>
                </c:pt>
              </c:numCache>
            </c:numRef>
          </c:val>
          <c:smooth val="0"/>
        </c:ser>
        <c:ser>
          <c:idx val="4"/>
          <c:order val="4"/>
          <c:tx>
            <c:strRef>
              <c:f>medicaid!$Q$55</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medicaid!$R$49:$AD$50</c:f>
              <c:multiLvlStrCache>
                <c:ptCount val="13"/>
                <c:lvl>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lvl>
                <c:lvl>
                  <c:pt idx="0">
                    <c:v>Years</c:v>
                  </c:pt>
                </c:lvl>
              </c:multiLvlStrCache>
            </c:multiLvlStrRef>
          </c:cat>
          <c:val>
            <c:numRef>
              <c:f>medicaid!$R$55:$AD$55</c:f>
              <c:numCache>
                <c:formatCode>0.00</c:formatCode>
                <c:ptCount val="13"/>
                <c:pt idx="0">
                  <c:v>17.90259009009009</c:v>
                </c:pt>
                <c:pt idx="1">
                  <c:v>18.653524796782509</c:v>
                </c:pt>
                <c:pt idx="2">
                  <c:v>19.866033090971548</c:v>
                </c:pt>
                <c:pt idx="3">
                  <c:v>20.311651179413868</c:v>
                </c:pt>
                <c:pt idx="4">
                  <c:v>21.226496962684408</c:v>
                </c:pt>
                <c:pt idx="5">
                  <c:v>21.151850570736769</c:v>
                </c:pt>
                <c:pt idx="6">
                  <c:v>20.309466546898093</c:v>
                </c:pt>
                <c:pt idx="7">
                  <c:v>20.95944177932839</c:v>
                </c:pt>
                <c:pt idx="8">
                  <c:v>22.13464120978572</c:v>
                </c:pt>
                <c:pt idx="9">
                  <c:v>22.156127540807987</c:v>
                </c:pt>
                <c:pt idx="10">
                  <c:v>23.528400790581767</c:v>
                </c:pt>
                <c:pt idx="11">
                  <c:v>23.944397690008415</c:v>
                </c:pt>
                <c:pt idx="12">
                  <c:v>24.072670010498076</c:v>
                </c:pt>
              </c:numCache>
            </c:numRef>
          </c:val>
          <c:smooth val="0"/>
        </c:ser>
        <c:dLbls>
          <c:showLegendKey val="0"/>
          <c:showVal val="0"/>
          <c:showCatName val="0"/>
          <c:showSerName val="0"/>
          <c:showPercent val="0"/>
          <c:showBubbleSize val="0"/>
        </c:dLbls>
        <c:marker val="1"/>
        <c:smooth val="0"/>
        <c:axId val="249134080"/>
        <c:axId val="249144448"/>
      </c:lineChart>
      <c:catAx>
        <c:axId val="24913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9144448"/>
        <c:crosses val="autoZero"/>
        <c:auto val="1"/>
        <c:lblAlgn val="ctr"/>
        <c:lblOffset val="100"/>
        <c:noMultiLvlLbl val="0"/>
      </c:catAx>
      <c:valAx>
        <c:axId val="249144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24913408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'Mothers wo HS diploma'!$W$59</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'Mothers wo HS diploma'!$X$57:$AP$58</c:f>
              <c:multiLvlStrCache>
                <c:ptCount val="19"/>
                <c:lvl>
                  <c:pt idx="0">
                    <c:v>1990</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lvl>
                <c:lvl>
                  <c:pt idx="0">
                    <c:v>Years</c:v>
                  </c:pt>
                </c:lvl>
              </c:multiLvlStrCache>
            </c:multiLvlStrRef>
          </c:cat>
          <c:val>
            <c:numRef>
              <c:f>'Mothers wo HS diploma'!$X$59:$AP$59</c:f>
              <c:numCache>
                <c:formatCode>General</c:formatCode>
                <c:ptCount val="19"/>
                <c:pt idx="0">
                  <c:v>17</c:v>
                </c:pt>
                <c:pt idx="1">
                  <c:v>17.3</c:v>
                </c:pt>
                <c:pt idx="2">
                  <c:v>20</c:v>
                </c:pt>
                <c:pt idx="3">
                  <c:v>18.100000000000001</c:v>
                </c:pt>
                <c:pt idx="4">
                  <c:v>18.100000000000001</c:v>
                </c:pt>
                <c:pt idx="5">
                  <c:v>18.7</c:v>
                </c:pt>
                <c:pt idx="6">
                  <c:v>18.600000000000001</c:v>
                </c:pt>
                <c:pt idx="7">
                  <c:v>18.8</c:v>
                </c:pt>
                <c:pt idx="8">
                  <c:v>18.600000000000001</c:v>
                </c:pt>
                <c:pt idx="9">
                  <c:v>18.5</c:v>
                </c:pt>
                <c:pt idx="10">
                  <c:v>18</c:v>
                </c:pt>
                <c:pt idx="11">
                  <c:v>18.7</c:v>
                </c:pt>
                <c:pt idx="12">
                  <c:v>18.600000000000001</c:v>
                </c:pt>
                <c:pt idx="13">
                  <c:v>18.2</c:v>
                </c:pt>
                <c:pt idx="14">
                  <c:v>18.399999999999999</c:v>
                </c:pt>
                <c:pt idx="15">
                  <c:v>17.600000000000001</c:v>
                </c:pt>
                <c:pt idx="16">
                  <c:v>16.7</c:v>
                </c:pt>
                <c:pt idx="17">
                  <c:v>15.6</c:v>
                </c:pt>
                <c:pt idx="18">
                  <c:v>14.6</c:v>
                </c:pt>
              </c:numCache>
            </c:numRef>
          </c:val>
          <c:smooth val="0"/>
        </c:ser>
        <c:ser>
          <c:idx val="1"/>
          <c:order val="1"/>
          <c:tx>
            <c:strRef>
              <c:f>'Mothers wo HS diploma'!$W$60</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'Mothers wo HS diploma'!$X$57:$AP$58</c:f>
              <c:multiLvlStrCache>
                <c:ptCount val="19"/>
                <c:lvl>
                  <c:pt idx="0">
                    <c:v>1990</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lvl>
                <c:lvl>
                  <c:pt idx="0">
                    <c:v>Years</c:v>
                  </c:pt>
                </c:lvl>
              </c:multiLvlStrCache>
            </c:multiLvlStrRef>
          </c:cat>
          <c:val>
            <c:numRef>
              <c:f>'Mothers wo HS diploma'!$X$60:$AP$60</c:f>
              <c:numCache>
                <c:formatCode>General</c:formatCode>
                <c:ptCount val="19"/>
                <c:pt idx="0">
                  <c:v>16</c:v>
                </c:pt>
                <c:pt idx="1">
                  <c:v>17.3</c:v>
                </c:pt>
                <c:pt idx="2">
                  <c:v>18.3</c:v>
                </c:pt>
                <c:pt idx="3">
                  <c:v>19.8</c:v>
                </c:pt>
                <c:pt idx="4">
                  <c:v>16</c:v>
                </c:pt>
                <c:pt idx="5">
                  <c:v>20</c:v>
                </c:pt>
                <c:pt idx="6">
                  <c:v>14.1</c:v>
                </c:pt>
                <c:pt idx="7">
                  <c:v>17.5</c:v>
                </c:pt>
                <c:pt idx="8">
                  <c:v>20.8</c:v>
                </c:pt>
                <c:pt idx="9">
                  <c:v>19.7</c:v>
                </c:pt>
                <c:pt idx="10">
                  <c:v>12.8</c:v>
                </c:pt>
                <c:pt idx="11" formatCode="0.0">
                  <c:v>16.920000000000002</c:v>
                </c:pt>
                <c:pt idx="12" formatCode="0.0">
                  <c:v>23.79</c:v>
                </c:pt>
                <c:pt idx="13" formatCode="0.0">
                  <c:v>21.2</c:v>
                </c:pt>
                <c:pt idx="14" formatCode="0.0">
                  <c:v>20.92</c:v>
                </c:pt>
                <c:pt idx="15" formatCode="0.0">
                  <c:v>16.739999999999998</c:v>
                </c:pt>
                <c:pt idx="16">
                  <c:v>19.55</c:v>
                </c:pt>
                <c:pt idx="17">
                  <c:v>16.100000000000001</c:v>
                </c:pt>
                <c:pt idx="18" formatCode="0.0">
                  <c:v>12.808</c:v>
                </c:pt>
              </c:numCache>
            </c:numRef>
          </c:val>
          <c:smooth val="0"/>
        </c:ser>
        <c:ser>
          <c:idx val="2"/>
          <c:order val="2"/>
          <c:tx>
            <c:strRef>
              <c:f>'Mothers wo HS diploma'!$W$61</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'Mothers wo HS diploma'!$X$57:$AP$58</c:f>
              <c:multiLvlStrCache>
                <c:ptCount val="19"/>
                <c:lvl>
                  <c:pt idx="0">
                    <c:v>1990</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lvl>
                <c:lvl>
                  <c:pt idx="0">
                    <c:v>Years</c:v>
                  </c:pt>
                </c:lvl>
              </c:multiLvlStrCache>
            </c:multiLvlStrRef>
          </c:cat>
          <c:val>
            <c:numRef>
              <c:f>'Mothers wo HS diploma'!$X$61:$AP$61</c:f>
              <c:numCache>
                <c:formatCode>General</c:formatCode>
                <c:ptCount val="19"/>
                <c:pt idx="0">
                  <c:v>20.5</c:v>
                </c:pt>
                <c:pt idx="1">
                  <c:v>15.1</c:v>
                </c:pt>
                <c:pt idx="2">
                  <c:v>16.2</c:v>
                </c:pt>
                <c:pt idx="3">
                  <c:v>15.4</c:v>
                </c:pt>
                <c:pt idx="4">
                  <c:v>20.3</c:v>
                </c:pt>
                <c:pt idx="5">
                  <c:v>20.100000000000001</c:v>
                </c:pt>
                <c:pt idx="6">
                  <c:v>20.399999999999999</c:v>
                </c:pt>
                <c:pt idx="7">
                  <c:v>19.8</c:v>
                </c:pt>
                <c:pt idx="8">
                  <c:v>21.3</c:v>
                </c:pt>
                <c:pt idx="9">
                  <c:v>18.8</c:v>
                </c:pt>
                <c:pt idx="10">
                  <c:v>21.7</c:v>
                </c:pt>
                <c:pt idx="11" formatCode="0.0">
                  <c:v>21.89</c:v>
                </c:pt>
                <c:pt idx="12" formatCode="0.0">
                  <c:v>15.86</c:v>
                </c:pt>
                <c:pt idx="13" formatCode="0.0">
                  <c:v>17.809999999999999</c:v>
                </c:pt>
                <c:pt idx="14" formatCode="0.0">
                  <c:v>18.53</c:v>
                </c:pt>
                <c:pt idx="15" formatCode="0.0">
                  <c:v>16.82</c:v>
                </c:pt>
                <c:pt idx="16">
                  <c:v>13.18</c:v>
                </c:pt>
                <c:pt idx="17">
                  <c:v>13.19</c:v>
                </c:pt>
                <c:pt idx="18" formatCode="0.0">
                  <c:v>11.561999999999999</c:v>
                </c:pt>
              </c:numCache>
            </c:numRef>
          </c:val>
          <c:smooth val="0"/>
        </c:ser>
        <c:ser>
          <c:idx val="3"/>
          <c:order val="3"/>
          <c:tx>
            <c:strRef>
              <c:f>'Mothers wo HS diploma'!$W$62</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'Mothers wo HS diploma'!$X$57:$AP$58</c:f>
              <c:multiLvlStrCache>
                <c:ptCount val="19"/>
                <c:lvl>
                  <c:pt idx="0">
                    <c:v>1990</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lvl>
                <c:lvl>
                  <c:pt idx="0">
                    <c:v>Years</c:v>
                  </c:pt>
                </c:lvl>
              </c:multiLvlStrCache>
            </c:multiLvlStrRef>
          </c:cat>
          <c:val>
            <c:numRef>
              <c:f>'Mothers wo HS diploma'!$X$62:$AP$62</c:f>
              <c:numCache>
                <c:formatCode>General</c:formatCode>
                <c:ptCount val="19"/>
                <c:pt idx="0">
                  <c:v>22.6</c:v>
                </c:pt>
                <c:pt idx="1">
                  <c:v>25.1</c:v>
                </c:pt>
                <c:pt idx="2">
                  <c:v>20</c:v>
                </c:pt>
                <c:pt idx="3">
                  <c:v>21.7</c:v>
                </c:pt>
                <c:pt idx="4">
                  <c:v>21.8</c:v>
                </c:pt>
                <c:pt idx="5">
                  <c:v>20.8</c:v>
                </c:pt>
                <c:pt idx="6">
                  <c:v>22</c:v>
                </c:pt>
                <c:pt idx="7">
                  <c:v>19.600000000000001</c:v>
                </c:pt>
                <c:pt idx="8">
                  <c:v>24.2</c:v>
                </c:pt>
                <c:pt idx="9">
                  <c:v>21.8</c:v>
                </c:pt>
                <c:pt idx="10">
                  <c:v>16.899999999999999</c:v>
                </c:pt>
                <c:pt idx="11" formatCode="0.0">
                  <c:v>16.489999999999998</c:v>
                </c:pt>
                <c:pt idx="12" formatCode="0.0">
                  <c:v>18.54</c:v>
                </c:pt>
                <c:pt idx="13" formatCode="0.0">
                  <c:v>19.7</c:v>
                </c:pt>
                <c:pt idx="14" formatCode="0.0">
                  <c:v>19.05</c:v>
                </c:pt>
                <c:pt idx="15" formatCode="0.0">
                  <c:v>22.45</c:v>
                </c:pt>
                <c:pt idx="16">
                  <c:v>24.55</c:v>
                </c:pt>
                <c:pt idx="17">
                  <c:v>23.87</c:v>
                </c:pt>
                <c:pt idx="18" formatCode="0.0">
                  <c:v>17.508000000000003</c:v>
                </c:pt>
              </c:numCache>
            </c:numRef>
          </c:val>
          <c:smooth val="0"/>
        </c:ser>
        <c:ser>
          <c:idx val="4"/>
          <c:order val="4"/>
          <c:tx>
            <c:strRef>
              <c:f>'Mothers wo HS diploma'!$W$63</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'Mothers wo HS diploma'!$X$57:$AP$58</c:f>
              <c:multiLvlStrCache>
                <c:ptCount val="19"/>
                <c:lvl>
                  <c:pt idx="0">
                    <c:v>1990</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lvl>
                <c:lvl>
                  <c:pt idx="0">
                    <c:v>Years</c:v>
                  </c:pt>
                </c:lvl>
              </c:multiLvlStrCache>
            </c:multiLvlStrRef>
          </c:cat>
          <c:val>
            <c:numRef>
              <c:f>'Mothers wo HS diploma'!$X$63:$AP$63</c:f>
              <c:numCache>
                <c:formatCode>General</c:formatCode>
                <c:ptCount val="19"/>
                <c:pt idx="0">
                  <c:v>25.5</c:v>
                </c:pt>
                <c:pt idx="1">
                  <c:v>23.6</c:v>
                </c:pt>
                <c:pt idx="2">
                  <c:v>24.6</c:v>
                </c:pt>
                <c:pt idx="3">
                  <c:v>23</c:v>
                </c:pt>
                <c:pt idx="4">
                  <c:v>23.7</c:v>
                </c:pt>
                <c:pt idx="5">
                  <c:v>25.5</c:v>
                </c:pt>
                <c:pt idx="6">
                  <c:v>22</c:v>
                </c:pt>
                <c:pt idx="7">
                  <c:v>21.4</c:v>
                </c:pt>
                <c:pt idx="8">
                  <c:v>23.1</c:v>
                </c:pt>
                <c:pt idx="9">
                  <c:v>20</c:v>
                </c:pt>
                <c:pt idx="10">
                  <c:v>22.9</c:v>
                </c:pt>
                <c:pt idx="11" formatCode="0.0">
                  <c:v>16.7</c:v>
                </c:pt>
                <c:pt idx="12" formatCode="0.0">
                  <c:v>22.18</c:v>
                </c:pt>
                <c:pt idx="13" formatCode="0.0">
                  <c:v>21.24</c:v>
                </c:pt>
                <c:pt idx="14" formatCode="0.0">
                  <c:v>22.42</c:v>
                </c:pt>
                <c:pt idx="15" formatCode="0.0">
                  <c:v>20.04</c:v>
                </c:pt>
                <c:pt idx="16">
                  <c:v>22.3</c:v>
                </c:pt>
                <c:pt idx="17">
                  <c:v>18.38</c:v>
                </c:pt>
                <c:pt idx="18" formatCode="0.0">
                  <c:v>16.733000000000001</c:v>
                </c:pt>
              </c:numCache>
            </c:numRef>
          </c:val>
          <c:smooth val="0"/>
        </c:ser>
        <c:dLbls>
          <c:showLegendKey val="0"/>
          <c:showVal val="0"/>
          <c:showCatName val="0"/>
          <c:showSerName val="0"/>
          <c:showPercent val="0"/>
          <c:showBubbleSize val="0"/>
        </c:dLbls>
        <c:marker val="1"/>
        <c:smooth val="0"/>
        <c:axId val="249194752"/>
        <c:axId val="249205120"/>
      </c:lineChart>
      <c:catAx>
        <c:axId val="24919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9205120"/>
        <c:crosses val="autoZero"/>
        <c:auto val="1"/>
        <c:lblAlgn val="ctr"/>
        <c:lblOffset val="100"/>
        <c:noMultiLvlLbl val="0"/>
      </c:catAx>
      <c:valAx>
        <c:axId val="249205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4919475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'nonmarital births'!$X$55</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'nonmarital births'!$Y$53:$AS$54</c:f>
              <c:multiLvlStrCache>
                <c:ptCount val="21"/>
                <c:lvl>
                  <c:pt idx="0">
                    <c:v>1980</c:v>
                  </c:pt>
                  <c:pt idx="1">
                    <c:v>1990</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lvl>
                <c:lvl>
                  <c:pt idx="0">
                    <c:v>Years</c:v>
                  </c:pt>
                </c:lvl>
              </c:multiLvlStrCache>
            </c:multiLvlStrRef>
          </c:cat>
          <c:val>
            <c:numRef>
              <c:f>'nonmarital births'!$Y$55:$AS$55</c:f>
              <c:numCache>
                <c:formatCode>0.0</c:formatCode>
                <c:ptCount val="21"/>
                <c:pt idx="0">
                  <c:v>12.237624735781349</c:v>
                </c:pt>
                <c:pt idx="1">
                  <c:v>21.447314262193867</c:v>
                </c:pt>
                <c:pt idx="2">
                  <c:v>25.868902850055274</c:v>
                </c:pt>
                <c:pt idx="3">
                  <c:v>26.82619647355164</c:v>
                </c:pt>
                <c:pt idx="4">
                  <c:v>27.587319512785353</c:v>
                </c:pt>
                <c:pt idx="5">
                  <c:v>27.772855206921715</c:v>
                </c:pt>
                <c:pt idx="6">
                  <c:v>28.56405491896356</c:v>
                </c:pt>
                <c:pt idx="7">
                  <c:v>28.978161093458414</c:v>
                </c:pt>
                <c:pt idx="8">
                  <c:v>29.851668726823238</c:v>
                </c:pt>
                <c:pt idx="9">
                  <c:v>30.812445980985309</c:v>
                </c:pt>
                <c:pt idx="10">
                  <c:v>31.369908266205883</c:v>
                </c:pt>
                <c:pt idx="11">
                  <c:v>32.606881905291637</c:v>
                </c:pt>
                <c:pt idx="12">
                  <c:v>33.984030628951409</c:v>
                </c:pt>
                <c:pt idx="13">
                  <c:v>35.152582159624416</c:v>
                </c:pt>
                <c:pt idx="14">
                  <c:v>36.356701866463254</c:v>
                </c:pt>
                <c:pt idx="15">
                  <c:v>37.675475307903859</c:v>
                </c:pt>
                <c:pt idx="16">
                  <c:v>37.624432202570794</c:v>
                </c:pt>
                <c:pt idx="17">
                  <c:v>37.688864709809842</c:v>
                </c:pt>
                <c:pt idx="18">
                  <c:v>37.200000000000003</c:v>
                </c:pt>
                <c:pt idx="19">
                  <c:v>36.700000000000003</c:v>
                </c:pt>
                <c:pt idx="20">
                  <c:v>36.21</c:v>
                </c:pt>
              </c:numCache>
            </c:numRef>
          </c:val>
          <c:smooth val="0"/>
        </c:ser>
        <c:ser>
          <c:idx val="1"/>
          <c:order val="1"/>
          <c:tx>
            <c:strRef>
              <c:f>'nonmarital births'!$X$56</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'nonmarital births'!$Y$53:$AS$54</c:f>
              <c:multiLvlStrCache>
                <c:ptCount val="21"/>
                <c:lvl>
                  <c:pt idx="0">
                    <c:v>1980</c:v>
                  </c:pt>
                  <c:pt idx="1">
                    <c:v>1990</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lvl>
                <c:lvl>
                  <c:pt idx="0">
                    <c:v>Years</c:v>
                  </c:pt>
                </c:lvl>
              </c:multiLvlStrCache>
            </c:multiLvlStrRef>
          </c:cat>
          <c:val>
            <c:numRef>
              <c:f>'nonmarital births'!$Y$56:$AS$56</c:f>
              <c:numCache>
                <c:formatCode>0.00</c:formatCode>
                <c:ptCount val="21"/>
                <c:pt idx="0">
                  <c:v>7.3359073359073363</c:v>
                </c:pt>
                <c:pt idx="1">
                  <c:v>25.233644859813083</c:v>
                </c:pt>
                <c:pt idx="2">
                  <c:v>27.167630057803464</c:v>
                </c:pt>
                <c:pt idx="3">
                  <c:v>27.853881278538811</c:v>
                </c:pt>
                <c:pt idx="4">
                  <c:v>33.689839572192511</c:v>
                </c:pt>
                <c:pt idx="5">
                  <c:v>25.531914893617021</c:v>
                </c:pt>
                <c:pt idx="6">
                  <c:v>33.684210526315788</c:v>
                </c:pt>
                <c:pt idx="7">
                  <c:v>26.21359223300971</c:v>
                </c:pt>
                <c:pt idx="8">
                  <c:v>38.095238095238095</c:v>
                </c:pt>
                <c:pt idx="9">
                  <c:v>39.622641509433961</c:v>
                </c:pt>
                <c:pt idx="10">
                  <c:v>37.272727272727273</c:v>
                </c:pt>
                <c:pt idx="11">
                  <c:v>35.159817351598171</c:v>
                </c:pt>
                <c:pt idx="12">
                  <c:v>39.487179487179489</c:v>
                </c:pt>
                <c:pt idx="13">
                  <c:v>40.08810572687225</c:v>
                </c:pt>
                <c:pt idx="14">
                  <c:v>49.2</c:v>
                </c:pt>
                <c:pt idx="15">
                  <c:v>41.004184100418414</c:v>
                </c:pt>
                <c:pt idx="16">
                  <c:v>43.055555555555557</c:v>
                </c:pt>
                <c:pt idx="17">
                  <c:v>43.18181818181818</c:v>
                </c:pt>
                <c:pt idx="18">
                  <c:v>42.439024390243901</c:v>
                </c:pt>
                <c:pt idx="19">
                  <c:v>41.871921182266007</c:v>
                </c:pt>
                <c:pt idx="20">
                  <c:v>41.743119266055047</c:v>
                </c:pt>
              </c:numCache>
            </c:numRef>
          </c:val>
          <c:smooth val="0"/>
        </c:ser>
        <c:ser>
          <c:idx val="2"/>
          <c:order val="2"/>
          <c:tx>
            <c:strRef>
              <c:f>'nonmarital births'!$X$57</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'nonmarital births'!$Y$53:$AS$54</c:f>
              <c:multiLvlStrCache>
                <c:ptCount val="21"/>
                <c:lvl>
                  <c:pt idx="0">
                    <c:v>1980</c:v>
                  </c:pt>
                  <c:pt idx="1">
                    <c:v>1990</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lvl>
                <c:lvl>
                  <c:pt idx="0">
                    <c:v>Years</c:v>
                  </c:pt>
                </c:lvl>
              </c:multiLvlStrCache>
            </c:multiLvlStrRef>
          </c:cat>
          <c:val>
            <c:numRef>
              <c:f>'nonmarital births'!$Y$57:$AS$57</c:f>
              <c:numCache>
                <c:formatCode>0.00</c:formatCode>
                <c:ptCount val="21"/>
                <c:pt idx="0">
                  <c:v>10.223048327137546</c:v>
                </c:pt>
                <c:pt idx="1">
                  <c:v>22.979797979797979</c:v>
                </c:pt>
                <c:pt idx="2">
                  <c:v>25.376344086021508</c:v>
                </c:pt>
                <c:pt idx="3">
                  <c:v>29.959514170040485</c:v>
                </c:pt>
                <c:pt idx="4">
                  <c:v>30.020283975659229</c:v>
                </c:pt>
                <c:pt idx="5">
                  <c:v>34.296028880866423</c:v>
                </c:pt>
                <c:pt idx="6">
                  <c:v>32.580037664783426</c:v>
                </c:pt>
                <c:pt idx="7">
                  <c:v>33.96551724137931</c:v>
                </c:pt>
                <c:pt idx="8">
                  <c:v>39.235412474849099</c:v>
                </c:pt>
                <c:pt idx="9">
                  <c:v>38.582677165354326</c:v>
                </c:pt>
                <c:pt idx="10">
                  <c:v>35.580524344569284</c:v>
                </c:pt>
                <c:pt idx="11">
                  <c:v>40.38095238095238</c:v>
                </c:pt>
                <c:pt idx="12">
                  <c:v>41.698113207547173</c:v>
                </c:pt>
                <c:pt idx="13">
                  <c:v>42.166344294003864</c:v>
                </c:pt>
                <c:pt idx="14">
                  <c:v>40.035273368606703</c:v>
                </c:pt>
                <c:pt idx="15">
                  <c:v>45.746691871455575</c:v>
                </c:pt>
                <c:pt idx="16">
                  <c:v>45.648312611012429</c:v>
                </c:pt>
                <c:pt idx="17">
                  <c:v>44.560669456066947</c:v>
                </c:pt>
                <c:pt idx="18">
                  <c:v>43.897637795275593</c:v>
                </c:pt>
                <c:pt idx="19">
                  <c:v>41.582150101419877</c:v>
                </c:pt>
                <c:pt idx="20">
                  <c:v>49.079754601226995</c:v>
                </c:pt>
              </c:numCache>
            </c:numRef>
          </c:val>
          <c:smooth val="0"/>
        </c:ser>
        <c:ser>
          <c:idx val="3"/>
          <c:order val="3"/>
          <c:tx>
            <c:strRef>
              <c:f>'nonmarital births'!$X$58</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'nonmarital births'!$Y$53:$AS$54</c:f>
              <c:multiLvlStrCache>
                <c:ptCount val="21"/>
                <c:lvl>
                  <c:pt idx="0">
                    <c:v>1980</c:v>
                  </c:pt>
                  <c:pt idx="1">
                    <c:v>1990</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lvl>
                <c:lvl>
                  <c:pt idx="0">
                    <c:v>Years</c:v>
                  </c:pt>
                </c:lvl>
              </c:multiLvlStrCache>
            </c:multiLvlStrRef>
          </c:cat>
          <c:val>
            <c:numRef>
              <c:f>'nonmarital births'!$Y$58:$AS$58</c:f>
              <c:numCache>
                <c:formatCode>0.00</c:formatCode>
                <c:ptCount val="21"/>
                <c:pt idx="0">
                  <c:v>11.241217798594848</c:v>
                </c:pt>
                <c:pt idx="1">
                  <c:v>28.133704735376046</c:v>
                </c:pt>
                <c:pt idx="2">
                  <c:v>37.113402061855673</c:v>
                </c:pt>
                <c:pt idx="3">
                  <c:v>32.692307692307693</c:v>
                </c:pt>
                <c:pt idx="4">
                  <c:v>43.006993006993007</c:v>
                </c:pt>
                <c:pt idx="5">
                  <c:v>31.521739130434785</c:v>
                </c:pt>
                <c:pt idx="6">
                  <c:v>38.732394366197184</c:v>
                </c:pt>
                <c:pt idx="7">
                  <c:v>35.15625</c:v>
                </c:pt>
                <c:pt idx="8">
                  <c:v>46.666666666666664</c:v>
                </c:pt>
                <c:pt idx="9">
                  <c:v>35.986159169550177</c:v>
                </c:pt>
                <c:pt idx="10">
                  <c:v>44.223107569721115</c:v>
                </c:pt>
                <c:pt idx="11">
                  <c:v>43.678160919540232</c:v>
                </c:pt>
                <c:pt idx="12">
                  <c:v>37.113402061855673</c:v>
                </c:pt>
                <c:pt idx="13">
                  <c:v>45.695364238410598</c:v>
                </c:pt>
                <c:pt idx="14">
                  <c:v>46.666666666666664</c:v>
                </c:pt>
                <c:pt idx="15">
                  <c:v>46.938775510204081</c:v>
                </c:pt>
                <c:pt idx="16">
                  <c:v>48.148148148148145</c:v>
                </c:pt>
                <c:pt idx="17">
                  <c:v>54.512635379061372</c:v>
                </c:pt>
                <c:pt idx="18">
                  <c:v>50.617283950617285</c:v>
                </c:pt>
                <c:pt idx="19">
                  <c:v>45.454545454545453</c:v>
                </c:pt>
                <c:pt idx="20">
                  <c:v>47.777777777777779</c:v>
                </c:pt>
              </c:numCache>
            </c:numRef>
          </c:val>
          <c:smooth val="0"/>
        </c:ser>
        <c:ser>
          <c:idx val="4"/>
          <c:order val="4"/>
          <c:tx>
            <c:strRef>
              <c:f>'nonmarital births'!$X$59</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'nonmarital births'!$Y$53:$AS$54</c:f>
              <c:multiLvlStrCache>
                <c:ptCount val="21"/>
                <c:lvl>
                  <c:pt idx="0">
                    <c:v>1980</c:v>
                  </c:pt>
                  <c:pt idx="1">
                    <c:v>1990</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lvl>
                <c:lvl>
                  <c:pt idx="0">
                    <c:v>Years</c:v>
                  </c:pt>
                </c:lvl>
              </c:multiLvlStrCache>
            </c:multiLvlStrRef>
          </c:cat>
          <c:val>
            <c:numRef>
              <c:f>'nonmarital births'!$Y$59:$AS$59</c:f>
              <c:numCache>
                <c:formatCode>0.00</c:formatCode>
                <c:ptCount val="21"/>
                <c:pt idx="0">
                  <c:v>12.091038406827881</c:v>
                </c:pt>
                <c:pt idx="1">
                  <c:v>28.051001821493628</c:v>
                </c:pt>
                <c:pt idx="2">
                  <c:v>30.128205128205128</c:v>
                </c:pt>
                <c:pt idx="3">
                  <c:v>34.4578313253012</c:v>
                </c:pt>
                <c:pt idx="4">
                  <c:v>34.660421545667447</c:v>
                </c:pt>
                <c:pt idx="5">
                  <c:v>37.608695652173914</c:v>
                </c:pt>
                <c:pt idx="6">
                  <c:v>35.930735930735928</c:v>
                </c:pt>
                <c:pt idx="7">
                  <c:v>36.307053941908713</c:v>
                </c:pt>
                <c:pt idx="8">
                  <c:v>41.008771929824562</c:v>
                </c:pt>
                <c:pt idx="9">
                  <c:v>43.6105476673428</c:v>
                </c:pt>
                <c:pt idx="10">
                  <c:v>43.75</c:v>
                </c:pt>
                <c:pt idx="11">
                  <c:v>43.636363636363633</c:v>
                </c:pt>
                <c:pt idx="12">
                  <c:v>42.743538767395627</c:v>
                </c:pt>
                <c:pt idx="13">
                  <c:v>43.942505133470227</c:v>
                </c:pt>
                <c:pt idx="14">
                  <c:v>49.227799227799231</c:v>
                </c:pt>
                <c:pt idx="15">
                  <c:v>47.619047619047613</c:v>
                </c:pt>
                <c:pt idx="16">
                  <c:v>47.628865979381438</c:v>
                </c:pt>
                <c:pt idx="17">
                  <c:v>49.295774647887328</c:v>
                </c:pt>
                <c:pt idx="18">
                  <c:v>50.547045951859957</c:v>
                </c:pt>
                <c:pt idx="19">
                  <c:v>49.203187250996017</c:v>
                </c:pt>
                <c:pt idx="20">
                  <c:v>50.351288056206087</c:v>
                </c:pt>
              </c:numCache>
            </c:numRef>
          </c:val>
          <c:smooth val="0"/>
        </c:ser>
        <c:dLbls>
          <c:showLegendKey val="0"/>
          <c:showVal val="0"/>
          <c:showCatName val="0"/>
          <c:showSerName val="0"/>
          <c:showPercent val="0"/>
          <c:showBubbleSize val="0"/>
        </c:dLbls>
        <c:marker val="1"/>
        <c:smooth val="0"/>
        <c:axId val="249273344"/>
        <c:axId val="249283712"/>
      </c:lineChart>
      <c:catAx>
        <c:axId val="24927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9283712"/>
        <c:crosses val="autoZero"/>
        <c:auto val="1"/>
        <c:lblAlgn val="ctr"/>
        <c:lblOffset val="100"/>
        <c:noMultiLvlLbl val="0"/>
      </c:catAx>
      <c:valAx>
        <c:axId val="249283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249273344"/>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335119192575157E-2"/>
          <c:y val="5.935185185185185E-2"/>
          <c:w val="0.92248275022323245"/>
          <c:h val="0.56026100904053655"/>
        </c:manualLayout>
      </c:layout>
      <c:lineChart>
        <c:grouping val="standard"/>
        <c:varyColors val="0"/>
        <c:ser>
          <c:idx val="0"/>
          <c:order val="0"/>
          <c:tx>
            <c:strRef>
              <c:f>'parental unemployment'!$M$3</c:f>
              <c:strCache>
                <c:ptCount val="1"/>
                <c:pt idx="0">
                  <c:v>Kansas</c:v>
                </c:pt>
              </c:strCache>
            </c:strRef>
          </c:tx>
          <c:spPr>
            <a:ln>
              <a:solidFill>
                <a:srgbClr val="FFC000"/>
              </a:solidFill>
            </a:ln>
          </c:spPr>
          <c:marker>
            <c:spPr>
              <a:solidFill>
                <a:srgbClr val="FFC000"/>
              </a:solidFill>
              <a:ln>
                <a:solidFill>
                  <a:srgbClr val="FFC000"/>
                </a:solidFill>
              </a:ln>
            </c:spPr>
          </c:marker>
          <c:cat>
            <c:multiLvlStrRef>
              <c:f>'parental unemployment'!$N$1:$S$2</c:f>
              <c:multiLvlStrCache>
                <c:ptCount val="6"/>
                <c:lvl>
                  <c:pt idx="0">
                    <c:v>2007</c:v>
                  </c:pt>
                  <c:pt idx="1">
                    <c:v>2008</c:v>
                  </c:pt>
                  <c:pt idx="2">
                    <c:v>2009</c:v>
                  </c:pt>
                  <c:pt idx="3">
                    <c:v>2010</c:v>
                  </c:pt>
                  <c:pt idx="4">
                    <c:v>2011</c:v>
                  </c:pt>
                  <c:pt idx="5">
                    <c:v>2012</c:v>
                  </c:pt>
                </c:lvl>
                <c:lvl>
                  <c:pt idx="0">
                    <c:v>Years</c:v>
                  </c:pt>
                </c:lvl>
              </c:multiLvlStrCache>
            </c:multiLvlStrRef>
          </c:cat>
          <c:val>
            <c:numRef>
              <c:f>'parental unemployment'!$N$3:$S$3</c:f>
              <c:numCache>
                <c:formatCode>General</c:formatCode>
                <c:ptCount val="6"/>
                <c:pt idx="0">
                  <c:v>3</c:v>
                </c:pt>
                <c:pt idx="1">
                  <c:v>4</c:v>
                </c:pt>
                <c:pt idx="2">
                  <c:v>6</c:v>
                </c:pt>
                <c:pt idx="3">
                  <c:v>7</c:v>
                </c:pt>
                <c:pt idx="4">
                  <c:v>6</c:v>
                </c:pt>
                <c:pt idx="5">
                  <c:v>4</c:v>
                </c:pt>
              </c:numCache>
            </c:numRef>
          </c:val>
          <c:smooth val="0"/>
        </c:ser>
        <c:ser>
          <c:idx val="1"/>
          <c:order val="1"/>
          <c:tx>
            <c:strRef>
              <c:f>'parental unemployment'!$M$4</c:f>
              <c:strCache>
                <c:ptCount val="1"/>
                <c:pt idx="0">
                  <c:v>United States</c:v>
                </c:pt>
              </c:strCache>
            </c:strRef>
          </c:tx>
          <c:cat>
            <c:multiLvlStrRef>
              <c:f>'parental unemployment'!$N$1:$S$2</c:f>
              <c:multiLvlStrCache>
                <c:ptCount val="6"/>
                <c:lvl>
                  <c:pt idx="0">
                    <c:v>2007</c:v>
                  </c:pt>
                  <c:pt idx="1">
                    <c:v>2008</c:v>
                  </c:pt>
                  <c:pt idx="2">
                    <c:v>2009</c:v>
                  </c:pt>
                  <c:pt idx="3">
                    <c:v>2010</c:v>
                  </c:pt>
                  <c:pt idx="4">
                    <c:v>2011</c:v>
                  </c:pt>
                  <c:pt idx="5">
                    <c:v>2012</c:v>
                  </c:pt>
                </c:lvl>
                <c:lvl>
                  <c:pt idx="0">
                    <c:v>Years</c:v>
                  </c:pt>
                </c:lvl>
              </c:multiLvlStrCache>
            </c:multiLvlStrRef>
          </c:cat>
          <c:val>
            <c:numRef>
              <c:f>'parental unemployment'!$N$4:$S$4</c:f>
              <c:numCache>
                <c:formatCode>General</c:formatCode>
                <c:ptCount val="6"/>
                <c:pt idx="0">
                  <c:v>4</c:v>
                </c:pt>
                <c:pt idx="1">
                  <c:v>5</c:v>
                </c:pt>
                <c:pt idx="2">
                  <c:v>8</c:v>
                </c:pt>
                <c:pt idx="3">
                  <c:v>8</c:v>
                </c:pt>
                <c:pt idx="4">
                  <c:v>8</c:v>
                </c:pt>
                <c:pt idx="5">
                  <c:v>7</c:v>
                </c:pt>
              </c:numCache>
            </c:numRef>
          </c:val>
          <c:smooth val="0"/>
        </c:ser>
        <c:dLbls>
          <c:showLegendKey val="0"/>
          <c:showVal val="0"/>
          <c:showCatName val="0"/>
          <c:showSerName val="0"/>
          <c:showPercent val="0"/>
          <c:showBubbleSize val="0"/>
        </c:dLbls>
        <c:marker val="1"/>
        <c:smooth val="0"/>
        <c:axId val="249305344"/>
        <c:axId val="249319424"/>
      </c:lineChart>
      <c:catAx>
        <c:axId val="249305344"/>
        <c:scaling>
          <c:orientation val="minMax"/>
        </c:scaling>
        <c:delete val="0"/>
        <c:axPos val="b"/>
        <c:numFmt formatCode="General" sourceLinked="0"/>
        <c:majorTickMark val="out"/>
        <c:minorTickMark val="none"/>
        <c:tickLblPos val="nextTo"/>
        <c:crossAx val="249319424"/>
        <c:crosses val="autoZero"/>
        <c:auto val="1"/>
        <c:lblAlgn val="ctr"/>
        <c:lblOffset val="100"/>
        <c:noMultiLvlLbl val="0"/>
      </c:catAx>
      <c:valAx>
        <c:axId val="249319424"/>
        <c:scaling>
          <c:orientation val="minMax"/>
        </c:scaling>
        <c:delete val="0"/>
        <c:axPos val="l"/>
        <c:majorGridlines/>
        <c:numFmt formatCode="General" sourceLinked="1"/>
        <c:majorTickMark val="out"/>
        <c:minorTickMark val="none"/>
        <c:tickLblPos val="nextTo"/>
        <c:crossAx val="249305344"/>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Parental Unemployment </a:t>
            </a:r>
            <a:r>
              <a:rPr lang="en-US" dirty="0" smtClean="0"/>
              <a:t>2010</a:t>
            </a:r>
            <a:endParaRPr lang="en-US" dirty="0"/>
          </a:p>
        </c:rich>
      </c:tx>
      <c:overlay val="0"/>
    </c:title>
    <c:autoTitleDeleted val="0"/>
    <c:plotArea>
      <c:layout/>
      <c:barChart>
        <c:barDir val="col"/>
        <c:grouping val="clustered"/>
        <c:varyColors val="0"/>
        <c:ser>
          <c:idx val="0"/>
          <c:order val="0"/>
          <c:tx>
            <c:strRef>
              <c:f>'parental unemployment'!$Q$22</c:f>
              <c:strCache>
                <c:ptCount val="1"/>
                <c:pt idx="0">
                  <c:v>Parental Unemployment 2010 (rates per 100)</c:v>
                </c:pt>
              </c:strCache>
            </c:strRef>
          </c:tx>
          <c:invertIfNegative val="0"/>
          <c:dLbls>
            <c:dLblPos val="inEnd"/>
            <c:showLegendKey val="0"/>
            <c:showVal val="1"/>
            <c:showCatName val="0"/>
            <c:showSerName val="0"/>
            <c:showPercent val="0"/>
            <c:showBubbleSize val="0"/>
            <c:showLeaderLines val="0"/>
          </c:dLbls>
          <c:cat>
            <c:strRef>
              <c:f>'parental unemployment'!$P$23:$P$27</c:f>
              <c:strCache>
                <c:ptCount val="5"/>
                <c:pt idx="0">
                  <c:v>Kansas</c:v>
                </c:pt>
                <c:pt idx="1">
                  <c:v>Bourbon</c:v>
                </c:pt>
                <c:pt idx="2">
                  <c:v>Crawford</c:v>
                </c:pt>
                <c:pt idx="3">
                  <c:v>Labette</c:v>
                </c:pt>
                <c:pt idx="4">
                  <c:v>Montgomery</c:v>
                </c:pt>
              </c:strCache>
            </c:strRef>
          </c:cat>
          <c:val>
            <c:numRef>
              <c:f>'parental unemployment'!$Q$23:$Q$27</c:f>
              <c:numCache>
                <c:formatCode>0.00</c:formatCode>
                <c:ptCount val="5"/>
                <c:pt idx="0">
                  <c:v>7</c:v>
                </c:pt>
                <c:pt idx="1">
                  <c:v>6.318082788671024</c:v>
                </c:pt>
                <c:pt idx="2">
                  <c:v>10.765080922020598</c:v>
                </c:pt>
                <c:pt idx="3">
                  <c:v>3.9687435739255603</c:v>
                </c:pt>
                <c:pt idx="4">
                  <c:v>4.5656873966679381</c:v>
                </c:pt>
              </c:numCache>
            </c:numRef>
          </c:val>
        </c:ser>
        <c:dLbls>
          <c:showLegendKey val="0"/>
          <c:showVal val="0"/>
          <c:showCatName val="0"/>
          <c:showSerName val="0"/>
          <c:showPercent val="0"/>
          <c:showBubbleSize val="0"/>
        </c:dLbls>
        <c:gapWidth val="75"/>
        <c:overlap val="40"/>
        <c:axId val="249344000"/>
        <c:axId val="249345536"/>
      </c:barChart>
      <c:catAx>
        <c:axId val="249344000"/>
        <c:scaling>
          <c:orientation val="minMax"/>
        </c:scaling>
        <c:delete val="0"/>
        <c:axPos val="b"/>
        <c:numFmt formatCode="General" sourceLinked="0"/>
        <c:majorTickMark val="none"/>
        <c:minorTickMark val="none"/>
        <c:tickLblPos val="nextTo"/>
        <c:txPr>
          <a:bodyPr/>
          <a:lstStyle/>
          <a:p>
            <a:pPr>
              <a:defRPr sz="1600"/>
            </a:pPr>
            <a:endParaRPr lang="en-US"/>
          </a:p>
        </c:txPr>
        <c:crossAx val="249345536"/>
        <c:crosses val="autoZero"/>
        <c:auto val="1"/>
        <c:lblAlgn val="ctr"/>
        <c:lblOffset val="100"/>
        <c:noMultiLvlLbl val="0"/>
      </c:catAx>
      <c:valAx>
        <c:axId val="249345536"/>
        <c:scaling>
          <c:orientation val="minMax"/>
        </c:scaling>
        <c:delete val="0"/>
        <c:axPos val="l"/>
        <c:majorGridlines/>
        <c:numFmt formatCode="0.00" sourceLinked="1"/>
        <c:majorTickMark val="none"/>
        <c:minorTickMark val="none"/>
        <c:tickLblPos val="nextTo"/>
        <c:crossAx val="249344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'single parent households'!$M$3</c:f>
              <c:strCache>
                <c:ptCount val="1"/>
                <c:pt idx="0">
                  <c:v>Kansas</c:v>
                </c:pt>
              </c:strCache>
            </c:strRef>
          </c:tx>
          <c:spPr>
            <a:ln>
              <a:solidFill>
                <a:srgbClr val="FFC000"/>
              </a:solidFill>
            </a:ln>
          </c:spPr>
          <c:marker>
            <c:spPr>
              <a:solidFill>
                <a:srgbClr val="FFC000"/>
              </a:solidFill>
              <a:ln>
                <a:solidFill>
                  <a:srgbClr val="FFC000"/>
                </a:solidFill>
              </a:ln>
            </c:spPr>
          </c:marker>
          <c:cat>
            <c:multiLvlStrRef>
              <c:f>'single parent households'!$N$1:$O$2</c:f>
              <c:multiLvlStrCache>
                <c:ptCount val="2"/>
                <c:lvl>
                  <c:pt idx="0">
                    <c:v>2000</c:v>
                  </c:pt>
                  <c:pt idx="1">
                    <c:v>2010</c:v>
                  </c:pt>
                </c:lvl>
                <c:lvl>
                  <c:pt idx="0">
                    <c:v>Years</c:v>
                  </c:pt>
                </c:lvl>
              </c:multiLvlStrCache>
            </c:multiLvlStrRef>
          </c:cat>
          <c:val>
            <c:numRef>
              <c:f>'single parent households'!$N$3:$O$3</c:f>
              <c:numCache>
                <c:formatCode>General</c:formatCode>
                <c:ptCount val="2"/>
                <c:pt idx="0">
                  <c:v>78.540000000000006</c:v>
                </c:pt>
                <c:pt idx="1">
                  <c:v>89.76</c:v>
                </c:pt>
              </c:numCache>
            </c:numRef>
          </c:val>
          <c:smooth val="0"/>
        </c:ser>
        <c:ser>
          <c:idx val="1"/>
          <c:order val="1"/>
          <c:tx>
            <c:strRef>
              <c:f>'single parent households'!$M$4</c:f>
              <c:strCache>
                <c:ptCount val="1"/>
                <c:pt idx="0">
                  <c:v>United States</c:v>
                </c:pt>
              </c:strCache>
            </c:strRef>
          </c:tx>
          <c:cat>
            <c:multiLvlStrRef>
              <c:f>'single parent households'!$N$1:$O$2</c:f>
              <c:multiLvlStrCache>
                <c:ptCount val="2"/>
                <c:lvl>
                  <c:pt idx="0">
                    <c:v>2000</c:v>
                  </c:pt>
                  <c:pt idx="1">
                    <c:v>2010</c:v>
                  </c:pt>
                </c:lvl>
                <c:lvl>
                  <c:pt idx="0">
                    <c:v>Years</c:v>
                  </c:pt>
                </c:lvl>
              </c:multiLvlStrCache>
            </c:multiLvlStrRef>
          </c:cat>
          <c:val>
            <c:numRef>
              <c:f>'single parent households'!$N$4:$O$4</c:f>
              <c:numCache>
                <c:formatCode>General</c:formatCode>
                <c:ptCount val="2"/>
                <c:pt idx="0">
                  <c:v>92.461638807114895</c:v>
                </c:pt>
                <c:pt idx="1">
                  <c:v>95.576511289443644</c:v>
                </c:pt>
              </c:numCache>
            </c:numRef>
          </c:val>
          <c:smooth val="0"/>
        </c:ser>
        <c:dLbls>
          <c:showLegendKey val="0"/>
          <c:showVal val="0"/>
          <c:showCatName val="0"/>
          <c:showSerName val="0"/>
          <c:showPercent val="0"/>
          <c:showBubbleSize val="0"/>
        </c:dLbls>
        <c:marker val="1"/>
        <c:smooth val="0"/>
        <c:axId val="249381248"/>
        <c:axId val="249382784"/>
      </c:lineChart>
      <c:catAx>
        <c:axId val="249381248"/>
        <c:scaling>
          <c:orientation val="minMax"/>
        </c:scaling>
        <c:delete val="0"/>
        <c:axPos val="b"/>
        <c:numFmt formatCode="General" sourceLinked="0"/>
        <c:majorTickMark val="none"/>
        <c:minorTickMark val="none"/>
        <c:tickLblPos val="nextTo"/>
        <c:crossAx val="249382784"/>
        <c:crosses val="autoZero"/>
        <c:auto val="1"/>
        <c:lblAlgn val="ctr"/>
        <c:lblOffset val="100"/>
        <c:noMultiLvlLbl val="0"/>
      </c:catAx>
      <c:valAx>
        <c:axId val="249382784"/>
        <c:scaling>
          <c:orientation val="minMax"/>
        </c:scaling>
        <c:delete val="0"/>
        <c:axPos val="l"/>
        <c:majorGridlines/>
        <c:numFmt formatCode="General" sourceLinked="1"/>
        <c:majorTickMark val="none"/>
        <c:minorTickMark val="none"/>
        <c:tickLblPos val="nextTo"/>
        <c:spPr>
          <a:ln w="6350">
            <a:noFill/>
          </a:ln>
        </c:spPr>
        <c:crossAx val="249381248"/>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itle>
    <c:autoTitleDeleted val="0"/>
    <c:plotArea>
      <c:layout/>
      <c:barChart>
        <c:barDir val="col"/>
        <c:grouping val="clustered"/>
        <c:varyColors val="0"/>
        <c:ser>
          <c:idx val="0"/>
          <c:order val="0"/>
          <c:tx>
            <c:strRef>
              <c:f>'single parent households'!$T$27</c:f>
              <c:strCache>
                <c:ptCount val="1"/>
                <c:pt idx="0">
                  <c:v>Single Parent Household 2010 (rate per 1,000)</c:v>
                </c:pt>
              </c:strCache>
            </c:strRef>
          </c:tx>
          <c:invertIfNegative val="0"/>
          <c:dLbls>
            <c:dLblPos val="inEnd"/>
            <c:showLegendKey val="0"/>
            <c:showVal val="1"/>
            <c:showCatName val="0"/>
            <c:showSerName val="0"/>
            <c:showPercent val="0"/>
            <c:showBubbleSize val="0"/>
            <c:showLeaderLines val="0"/>
          </c:dLbls>
          <c:cat>
            <c:strRef>
              <c:f>'single parent households'!$S$28:$S$32</c:f>
              <c:strCache>
                <c:ptCount val="5"/>
                <c:pt idx="0">
                  <c:v>Kansas</c:v>
                </c:pt>
                <c:pt idx="1">
                  <c:v>Bourbon</c:v>
                </c:pt>
                <c:pt idx="2">
                  <c:v>Crawford</c:v>
                </c:pt>
                <c:pt idx="3">
                  <c:v>Labette</c:v>
                </c:pt>
                <c:pt idx="4">
                  <c:v>Montgomery</c:v>
                </c:pt>
              </c:strCache>
            </c:strRef>
          </c:cat>
          <c:val>
            <c:numRef>
              <c:f>'single parent households'!$T$28:$T$32</c:f>
              <c:numCache>
                <c:formatCode>0.00</c:formatCode>
                <c:ptCount val="5"/>
                <c:pt idx="0">
                  <c:v>89.759928544975281</c:v>
                </c:pt>
                <c:pt idx="1">
                  <c:v>84.861992113835072</c:v>
                </c:pt>
                <c:pt idx="2">
                  <c:v>72.009816584861795</c:v>
                </c:pt>
                <c:pt idx="3">
                  <c:v>95.174262734584445</c:v>
                </c:pt>
                <c:pt idx="4">
                  <c:v>95.784125240318602</c:v>
                </c:pt>
              </c:numCache>
            </c:numRef>
          </c:val>
        </c:ser>
        <c:dLbls>
          <c:dLblPos val="outEnd"/>
          <c:showLegendKey val="0"/>
          <c:showVal val="1"/>
          <c:showCatName val="0"/>
          <c:showSerName val="0"/>
          <c:showPercent val="0"/>
          <c:showBubbleSize val="0"/>
        </c:dLbls>
        <c:gapWidth val="150"/>
        <c:axId val="249428224"/>
        <c:axId val="248586240"/>
      </c:barChart>
      <c:catAx>
        <c:axId val="249428224"/>
        <c:scaling>
          <c:orientation val="minMax"/>
        </c:scaling>
        <c:delete val="0"/>
        <c:axPos val="b"/>
        <c:numFmt formatCode="General" sourceLinked="0"/>
        <c:majorTickMark val="out"/>
        <c:minorTickMark val="none"/>
        <c:tickLblPos val="nextTo"/>
        <c:txPr>
          <a:bodyPr/>
          <a:lstStyle/>
          <a:p>
            <a:pPr>
              <a:defRPr sz="1600"/>
            </a:pPr>
            <a:endParaRPr lang="en-US"/>
          </a:p>
        </c:txPr>
        <c:crossAx val="248586240"/>
        <c:crosses val="autoZero"/>
        <c:auto val="1"/>
        <c:lblAlgn val="ctr"/>
        <c:lblOffset val="100"/>
        <c:noMultiLvlLbl val="0"/>
      </c:catAx>
      <c:valAx>
        <c:axId val="248586240"/>
        <c:scaling>
          <c:orientation val="minMax"/>
        </c:scaling>
        <c:delete val="0"/>
        <c:axPos val="l"/>
        <c:majorGridlines/>
        <c:numFmt formatCode="0.00" sourceLinked="1"/>
        <c:majorTickMark val="out"/>
        <c:minorTickMark val="none"/>
        <c:tickLblPos val="nextTo"/>
        <c:crossAx val="249428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Bourbon_Crawford_Labette_Montg!$B$10</c:f>
              <c:strCache>
                <c:ptCount val="1"/>
                <c:pt idx="0">
                  <c:v>Crawford</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dLbl>
              <c:idx val="1"/>
              <c:layout>
                <c:manualLayout>
                  <c:x val="-3.3626834890729838E-2"/>
                  <c:y val="2.489501312335958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5.6818392875384233E-2"/>
                  <c:y val="-2.6474190726159232E-2"/>
                </c:manualLayout>
              </c:layou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Bourbon_Crawford_Labette_Montg!$A$11:$A$16</c:f>
              <c:strCache>
                <c:ptCount val="6"/>
                <c:pt idx="0">
                  <c:v>Non-Hispanic White</c:v>
                </c:pt>
                <c:pt idx="1">
                  <c:v>Hispanic or Latino</c:v>
                </c:pt>
                <c:pt idx="2">
                  <c:v>Black or African American</c:v>
                </c:pt>
                <c:pt idx="3">
                  <c:v>American Indian/Alaska Native</c:v>
                </c:pt>
                <c:pt idx="4">
                  <c:v>Asian/Hawaiian/Pacific Islander</c:v>
                </c:pt>
                <c:pt idx="5">
                  <c:v>Multiracial </c:v>
                </c:pt>
              </c:strCache>
            </c:strRef>
          </c:cat>
          <c:val>
            <c:numRef>
              <c:f>Bourbon_Crawford_Labette_Montg!$B$11:$B$16</c:f>
              <c:numCache>
                <c:formatCode>0.0%</c:formatCode>
                <c:ptCount val="6"/>
                <c:pt idx="0">
                  <c:v>0.88</c:v>
                </c:pt>
                <c:pt idx="1">
                  <c:v>0.05</c:v>
                </c:pt>
                <c:pt idx="2">
                  <c:v>2.1999999999999999E-2</c:v>
                </c:pt>
                <c:pt idx="3">
                  <c:v>1.0999999999999999E-2</c:v>
                </c:pt>
                <c:pt idx="4">
                  <c:v>1.7999999999999999E-2</c:v>
                </c:pt>
                <c:pt idx="5">
                  <c:v>2.5000000000000001E-2</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6178033958649287"/>
          <c:y val="4.3068678915135612E-2"/>
          <c:w val="0.42382108486439202"/>
          <c:h val="0.7194181977252843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SNAP!$R$56</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SNAP!$S$54:$AF$55</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SNAP!$S$56:$AF$56</c:f>
              <c:numCache>
                <c:formatCode>0.00</c:formatCode>
                <c:ptCount val="14"/>
                <c:pt idx="0">
                  <c:v>4.206312039273655</c:v>
                </c:pt>
                <c:pt idx="1">
                  <c:v>4.5195909213880441</c:v>
                </c:pt>
                <c:pt idx="2">
                  <c:v>5.3376666062811688</c:v>
                </c:pt>
                <c:pt idx="3">
                  <c:v>6.0261487608929691</c:v>
                </c:pt>
                <c:pt idx="4">
                  <c:v>6.2733122963658348</c:v>
                </c:pt>
                <c:pt idx="5">
                  <c:v>6.5503067077108108</c:v>
                </c:pt>
                <c:pt idx="6">
                  <c:v>6.6474890635504948</c:v>
                </c:pt>
                <c:pt idx="7">
                  <c:v>6.6593461736449981</c:v>
                </c:pt>
                <c:pt idx="8">
                  <c:v>6.8819989812526199</c:v>
                </c:pt>
                <c:pt idx="9">
                  <c:v>8.3124996082774825</c:v>
                </c:pt>
                <c:pt idx="10">
                  <c:v>10.563267975597224</c:v>
                </c:pt>
                <c:pt idx="11">
                  <c:v>10.496604600524234</c:v>
                </c:pt>
                <c:pt idx="12">
                  <c:v>10.99</c:v>
                </c:pt>
                <c:pt idx="13">
                  <c:v>10.92</c:v>
                </c:pt>
              </c:numCache>
            </c:numRef>
          </c:val>
          <c:smooth val="0"/>
        </c:ser>
        <c:ser>
          <c:idx val="1"/>
          <c:order val="1"/>
          <c:tx>
            <c:strRef>
              <c:f>SNAP!$R$57</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SNAP!$S$54:$AF$55</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SNAP!$S$57:$AF$57</c:f>
              <c:numCache>
                <c:formatCode>0.00</c:formatCode>
                <c:ptCount val="14"/>
                <c:pt idx="0">
                  <c:v>7.8364436352602045</c:v>
                </c:pt>
                <c:pt idx="1">
                  <c:v>7.9923232060373426</c:v>
                </c:pt>
                <c:pt idx="2">
                  <c:v>9.6054973304330638</c:v>
                </c:pt>
                <c:pt idx="3">
                  <c:v>10.751690308895665</c:v>
                </c:pt>
                <c:pt idx="4">
                  <c:v>11.189101287667597</c:v>
                </c:pt>
                <c:pt idx="5">
                  <c:v>11.072214442888578</c:v>
                </c:pt>
                <c:pt idx="6">
                  <c:v>10.886845039018951</c:v>
                </c:pt>
                <c:pt idx="7">
                  <c:v>11.617014569118874</c:v>
                </c:pt>
                <c:pt idx="8">
                  <c:v>12.972190424887211</c:v>
                </c:pt>
                <c:pt idx="9">
                  <c:v>14.931022126668459</c:v>
                </c:pt>
                <c:pt idx="10">
                  <c:v>17.939212197104503</c:v>
                </c:pt>
                <c:pt idx="11">
                  <c:v>18.164275386497607</c:v>
                </c:pt>
                <c:pt idx="12">
                  <c:v>17.782103779284419</c:v>
                </c:pt>
                <c:pt idx="13">
                  <c:v>17.076263578418168</c:v>
                </c:pt>
              </c:numCache>
            </c:numRef>
          </c:val>
          <c:smooth val="0"/>
        </c:ser>
        <c:ser>
          <c:idx val="2"/>
          <c:order val="2"/>
          <c:tx>
            <c:strRef>
              <c:f>SNAP!$R$58</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SNAP!$S$54:$AF$55</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SNAP!$S$58:$AF$58</c:f>
              <c:numCache>
                <c:formatCode>0.00</c:formatCode>
                <c:ptCount val="14"/>
                <c:pt idx="0">
                  <c:v>7.1494255879225284</c:v>
                </c:pt>
                <c:pt idx="1">
                  <c:v>7.7958973818124289</c:v>
                </c:pt>
                <c:pt idx="2">
                  <c:v>9.1048652720838152</c:v>
                </c:pt>
                <c:pt idx="3">
                  <c:v>10.61882563327951</c:v>
                </c:pt>
                <c:pt idx="4">
                  <c:v>11.555000875810123</c:v>
                </c:pt>
                <c:pt idx="5">
                  <c:v>11.747815394275548</c:v>
                </c:pt>
                <c:pt idx="6">
                  <c:v>11.794625887875842</c:v>
                </c:pt>
                <c:pt idx="7">
                  <c:v>11.528778521187167</c:v>
                </c:pt>
                <c:pt idx="8">
                  <c:v>12.146881753627662</c:v>
                </c:pt>
                <c:pt idx="9">
                  <c:v>13.726019878737983</c:v>
                </c:pt>
                <c:pt idx="10">
                  <c:v>15.876646053729921</c:v>
                </c:pt>
                <c:pt idx="11">
                  <c:v>15.841832398436173</c:v>
                </c:pt>
                <c:pt idx="12">
                  <c:v>16.643377962958258</c:v>
                </c:pt>
                <c:pt idx="13">
                  <c:v>17.579603510022576</c:v>
                </c:pt>
              </c:numCache>
            </c:numRef>
          </c:val>
          <c:smooth val="0"/>
        </c:ser>
        <c:ser>
          <c:idx val="3"/>
          <c:order val="3"/>
          <c:tx>
            <c:strRef>
              <c:f>SNAP!$R$59</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SNAP!$S$54:$AF$55</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SNAP!$S$59:$AF$59</c:f>
              <c:numCache>
                <c:formatCode>0.00</c:formatCode>
                <c:ptCount val="14"/>
                <c:pt idx="0">
                  <c:v>7.9034377052769873</c:v>
                </c:pt>
                <c:pt idx="1">
                  <c:v>8.5898234221411744</c:v>
                </c:pt>
                <c:pt idx="2">
                  <c:v>9.4950106967072099</c:v>
                </c:pt>
                <c:pt idx="3">
                  <c:v>10.281608937208921</c:v>
                </c:pt>
                <c:pt idx="4">
                  <c:v>10.638855209783406</c:v>
                </c:pt>
                <c:pt idx="5">
                  <c:v>10.656021170703836</c:v>
                </c:pt>
                <c:pt idx="6">
                  <c:v>10.121004669038717</c:v>
                </c:pt>
                <c:pt idx="7">
                  <c:v>10.482182678742094</c:v>
                </c:pt>
                <c:pt idx="8">
                  <c:v>10.654900705652844</c:v>
                </c:pt>
                <c:pt idx="9">
                  <c:v>12.588127304422949</c:v>
                </c:pt>
                <c:pt idx="10">
                  <c:v>15.616852563212541</c:v>
                </c:pt>
                <c:pt idx="11">
                  <c:v>15.686547967706446</c:v>
                </c:pt>
                <c:pt idx="12">
                  <c:v>15.382446908475849</c:v>
                </c:pt>
                <c:pt idx="13">
                  <c:v>15.942739210811501</c:v>
                </c:pt>
              </c:numCache>
            </c:numRef>
          </c:val>
          <c:smooth val="0"/>
        </c:ser>
        <c:ser>
          <c:idx val="4"/>
          <c:order val="4"/>
          <c:tx>
            <c:strRef>
              <c:f>SNAP!$R$60</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SNAP!$S$54:$AF$55</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SNAP!$S$60:$AF$60</c:f>
              <c:numCache>
                <c:formatCode>0.00</c:formatCode>
                <c:ptCount val="14"/>
                <c:pt idx="0">
                  <c:v>6.6672183603663244</c:v>
                </c:pt>
                <c:pt idx="1">
                  <c:v>7.6278622372372373</c:v>
                </c:pt>
                <c:pt idx="2">
                  <c:v>8.8917683934252878</c:v>
                </c:pt>
                <c:pt idx="3">
                  <c:v>9.8022938493540206</c:v>
                </c:pt>
                <c:pt idx="4">
                  <c:v>10.018108172504171</c:v>
                </c:pt>
                <c:pt idx="5">
                  <c:v>10.183685276251085</c:v>
                </c:pt>
                <c:pt idx="6">
                  <c:v>9.6914754602405928</c:v>
                </c:pt>
                <c:pt idx="7">
                  <c:v>10.034723228342655</c:v>
                </c:pt>
                <c:pt idx="8">
                  <c:v>10.357852401027282</c:v>
                </c:pt>
                <c:pt idx="9">
                  <c:v>13.265360736459003</c:v>
                </c:pt>
                <c:pt idx="10">
                  <c:v>15.682529390206085</c:v>
                </c:pt>
                <c:pt idx="11">
                  <c:v>15.934089541978173</c:v>
                </c:pt>
                <c:pt idx="12">
                  <c:v>16.851910966656025</c:v>
                </c:pt>
                <c:pt idx="13">
                  <c:v>17.78864847000272</c:v>
                </c:pt>
              </c:numCache>
            </c:numRef>
          </c:val>
          <c:smooth val="0"/>
        </c:ser>
        <c:dLbls>
          <c:showLegendKey val="0"/>
          <c:showVal val="0"/>
          <c:showCatName val="0"/>
          <c:showSerName val="0"/>
          <c:showPercent val="0"/>
          <c:showBubbleSize val="0"/>
        </c:dLbls>
        <c:marker val="1"/>
        <c:smooth val="0"/>
        <c:axId val="248632832"/>
        <c:axId val="248782848"/>
      </c:lineChart>
      <c:catAx>
        <c:axId val="24863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8782848"/>
        <c:crosses val="autoZero"/>
        <c:auto val="1"/>
        <c:lblAlgn val="ctr"/>
        <c:lblOffset val="100"/>
        <c:noMultiLvlLbl val="0"/>
      </c:catAx>
      <c:valAx>
        <c:axId val="2487828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n-US"/>
          </a:p>
        </c:txPr>
        <c:crossAx val="248632832"/>
        <c:crosses val="autoZero"/>
        <c:crossBetween val="between"/>
      </c:valAx>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TANF!$Q$48</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TANF!$R$46:$AE$47</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TANF!$R$48:$AE$48</c:f>
              <c:numCache>
                <c:formatCode>0.00</c:formatCode>
                <c:ptCount val="14"/>
                <c:pt idx="0">
                  <c:v>1.1439720311350392</c:v>
                </c:pt>
                <c:pt idx="1">
                  <c:v>1.2255497732969503</c:v>
                </c:pt>
                <c:pt idx="2">
                  <c:v>1.3246239530112482</c:v>
                </c:pt>
                <c:pt idx="3">
                  <c:v>1.4522299128782605</c:v>
                </c:pt>
                <c:pt idx="4">
                  <c:v>1.5824944257641433</c:v>
                </c:pt>
                <c:pt idx="5">
                  <c:v>1.6507528909489502</c:v>
                </c:pt>
                <c:pt idx="6">
                  <c:v>1.5327400064518273</c:v>
                </c:pt>
                <c:pt idx="7">
                  <c:v>1.2908965679717948</c:v>
                </c:pt>
                <c:pt idx="8">
                  <c:v>1.1020350918264441</c:v>
                </c:pt>
                <c:pt idx="9">
                  <c:v>1.2443708735358894</c:v>
                </c:pt>
                <c:pt idx="10">
                  <c:v>1.2961725849871386</c:v>
                </c:pt>
                <c:pt idx="11">
                  <c:v>1.2879926127103831</c:v>
                </c:pt>
                <c:pt idx="12">
                  <c:v>0.92</c:v>
                </c:pt>
                <c:pt idx="13">
                  <c:v>0.67</c:v>
                </c:pt>
              </c:numCache>
            </c:numRef>
          </c:val>
          <c:smooth val="0"/>
        </c:ser>
        <c:ser>
          <c:idx val="1"/>
          <c:order val="1"/>
          <c:tx>
            <c:strRef>
              <c:f>TANF!$Q$49</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TANF!$R$46:$AE$47</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TANF!$R$49:$AE$49</c:f>
              <c:numCache>
                <c:formatCode>0.00</c:formatCode>
                <c:ptCount val="14"/>
                <c:pt idx="0">
                  <c:v>1.5155948587901251</c:v>
                </c:pt>
                <c:pt idx="1">
                  <c:v>1.5434909895257303</c:v>
                </c:pt>
                <c:pt idx="2">
                  <c:v>1.8500208731571199</c:v>
                </c:pt>
                <c:pt idx="3">
                  <c:v>2.0145609615979496</c:v>
                </c:pt>
                <c:pt idx="4">
                  <c:v>2.0415726359573432</c:v>
                </c:pt>
                <c:pt idx="5">
                  <c:v>2.1409837523060165</c:v>
                </c:pt>
                <c:pt idx="6">
                  <c:v>2.0551839464882944</c:v>
                </c:pt>
                <c:pt idx="7">
                  <c:v>2.0091648089351257</c:v>
                </c:pt>
                <c:pt idx="8">
                  <c:v>2.28379682625188</c:v>
                </c:pt>
                <c:pt idx="9">
                  <c:v>2.9080444325002239</c:v>
                </c:pt>
                <c:pt idx="10">
                  <c:v>2.8394736263977678</c:v>
                </c:pt>
                <c:pt idx="11">
                  <c:v>2.875097319541764</c:v>
                </c:pt>
                <c:pt idx="12">
                  <c:v>1.3157011478821239</c:v>
                </c:pt>
                <c:pt idx="13">
                  <c:v>0.65367178382260516</c:v>
                </c:pt>
              </c:numCache>
            </c:numRef>
          </c:val>
          <c:smooth val="0"/>
        </c:ser>
        <c:ser>
          <c:idx val="2"/>
          <c:order val="2"/>
          <c:tx>
            <c:strRef>
              <c:f>TANF!$Q$50</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TANF!$R$46:$AE$47</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TANF!$R$50:$AE$50</c:f>
              <c:numCache>
                <c:formatCode>0.00</c:formatCode>
                <c:ptCount val="14"/>
                <c:pt idx="0">
                  <c:v>2.041385562121925</c:v>
                </c:pt>
                <c:pt idx="1">
                  <c:v>2.2314797725455042</c:v>
                </c:pt>
                <c:pt idx="2">
                  <c:v>2.4232191036826798</c:v>
                </c:pt>
                <c:pt idx="3">
                  <c:v>2.6696268902894249</c:v>
                </c:pt>
                <c:pt idx="4">
                  <c:v>3.0583289542827115</c:v>
                </c:pt>
                <c:pt idx="5">
                  <c:v>3.0795963930022845</c:v>
                </c:pt>
                <c:pt idx="6">
                  <c:v>2.5902765005211208</c:v>
                </c:pt>
                <c:pt idx="7">
                  <c:v>2.1204323211528564</c:v>
                </c:pt>
                <c:pt idx="8">
                  <c:v>1.6176546259133477</c:v>
                </c:pt>
                <c:pt idx="9">
                  <c:v>1.5738763539067124</c:v>
                </c:pt>
                <c:pt idx="10">
                  <c:v>1.0297950631164716</c:v>
                </c:pt>
                <c:pt idx="11">
                  <c:v>1.0275369709331972</c:v>
                </c:pt>
                <c:pt idx="12">
                  <c:v>0.65038997992937164</c:v>
                </c:pt>
                <c:pt idx="13">
                  <c:v>0.6702225164214064</c:v>
                </c:pt>
              </c:numCache>
            </c:numRef>
          </c:val>
          <c:smooth val="0"/>
        </c:ser>
        <c:ser>
          <c:idx val="3"/>
          <c:order val="3"/>
          <c:tx>
            <c:strRef>
              <c:f>TANF!$Q$51</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TANF!$R$46:$AE$47</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TANF!$R$51:$AE$51</c:f>
              <c:numCache>
                <c:formatCode>0.00</c:formatCode>
                <c:ptCount val="14"/>
                <c:pt idx="0">
                  <c:v>2.1418144660973653</c:v>
                </c:pt>
                <c:pt idx="1">
                  <c:v>2.4003321027739477</c:v>
                </c:pt>
                <c:pt idx="2">
                  <c:v>2.3113863830169201</c:v>
                </c:pt>
                <c:pt idx="3">
                  <c:v>2.4495709600610991</c:v>
                </c:pt>
                <c:pt idx="4">
                  <c:v>2.5356624305836211</c:v>
                </c:pt>
                <c:pt idx="5">
                  <c:v>2.1862360353045545</c:v>
                </c:pt>
                <c:pt idx="6">
                  <c:v>1.7294960140521551</c:v>
                </c:pt>
                <c:pt idx="7">
                  <c:v>1.6501312216508139</c:v>
                </c:pt>
                <c:pt idx="8">
                  <c:v>1.5267553686007347</c:v>
                </c:pt>
                <c:pt idx="9">
                  <c:v>1.9823822526650312</c:v>
                </c:pt>
                <c:pt idx="10">
                  <c:v>2.2191882260378581</c:v>
                </c:pt>
                <c:pt idx="11">
                  <c:v>2.2290920924178326</c:v>
                </c:pt>
                <c:pt idx="12">
                  <c:v>1.3625258410073293</c:v>
                </c:pt>
                <c:pt idx="13">
                  <c:v>1.0940587747816664</c:v>
                </c:pt>
              </c:numCache>
            </c:numRef>
          </c:val>
          <c:smooth val="0"/>
        </c:ser>
        <c:ser>
          <c:idx val="4"/>
          <c:order val="4"/>
          <c:tx>
            <c:strRef>
              <c:f>TANF!$Q$52</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TANF!$R$46:$AE$47</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TANF!$R$52:$AE$52</c:f>
              <c:numCache>
                <c:formatCode>0.00</c:formatCode>
                <c:ptCount val="14"/>
                <c:pt idx="0">
                  <c:v>2.1414910441722759</c:v>
                </c:pt>
                <c:pt idx="1">
                  <c:v>2.5384759759759756</c:v>
                </c:pt>
                <c:pt idx="2">
                  <c:v>2.6519764730317879</c:v>
                </c:pt>
                <c:pt idx="3">
                  <c:v>2.568176179843896</c:v>
                </c:pt>
                <c:pt idx="4">
                  <c:v>2.7116988324994042</c:v>
                </c:pt>
                <c:pt idx="5">
                  <c:v>2.6954970591071254</c:v>
                </c:pt>
                <c:pt idx="6">
                  <c:v>2.2791037318882355</c:v>
                </c:pt>
                <c:pt idx="7">
                  <c:v>1.7704500014488134</c:v>
                </c:pt>
                <c:pt idx="8">
                  <c:v>1.5937394001066043</c:v>
                </c:pt>
                <c:pt idx="9">
                  <c:v>1.9442984760903836</c:v>
                </c:pt>
                <c:pt idx="10">
                  <c:v>2.0577842932724382</c:v>
                </c:pt>
                <c:pt idx="11">
                  <c:v>2.0907927778255182</c:v>
                </c:pt>
                <c:pt idx="12">
                  <c:v>1.3146057633709625</c:v>
                </c:pt>
                <c:pt idx="13">
                  <c:v>0.79634705859481303</c:v>
                </c:pt>
              </c:numCache>
            </c:numRef>
          </c:val>
          <c:smooth val="0"/>
        </c:ser>
        <c:dLbls>
          <c:showLegendKey val="0"/>
          <c:showVal val="0"/>
          <c:showCatName val="0"/>
          <c:showSerName val="0"/>
          <c:showPercent val="0"/>
          <c:showBubbleSize val="0"/>
        </c:dLbls>
        <c:marker val="1"/>
        <c:smooth val="0"/>
        <c:axId val="248828288"/>
        <c:axId val="248830592"/>
      </c:lineChart>
      <c:catAx>
        <c:axId val="24882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8830592"/>
        <c:crosses val="autoZero"/>
        <c:auto val="1"/>
        <c:lblAlgn val="ctr"/>
        <c:lblOffset val="100"/>
        <c:noMultiLvlLbl val="0"/>
      </c:catAx>
      <c:valAx>
        <c:axId val="248830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n-US"/>
          </a:p>
        </c:txPr>
        <c:crossAx val="248828288"/>
        <c:crosses val="autoZero"/>
        <c:crossBetween val="between"/>
      </c:valAx>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'Teen pregnancy'!$V$56</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'Teen pregnancy'!$W$53:$AN$55</c:f>
              <c:multiLvlStrCache>
                <c:ptCount val="18"/>
                <c:lvl>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lvl>
                <c:lvl>
                  <c:pt idx="0">
                    <c:v>Years</c:v>
                  </c:pt>
                </c:lvl>
              </c:multiLvlStrCache>
            </c:multiLvlStrRef>
          </c:cat>
          <c:val>
            <c:numRef>
              <c:f>'Teen pregnancy'!$W$56:$AN$56</c:f>
              <c:numCache>
                <c:formatCode>General</c:formatCode>
                <c:ptCount val="18"/>
                <c:pt idx="0">
                  <c:v>33.9</c:v>
                </c:pt>
                <c:pt idx="1">
                  <c:v>33.299999999999997</c:v>
                </c:pt>
                <c:pt idx="2">
                  <c:v>32.4</c:v>
                </c:pt>
                <c:pt idx="3">
                  <c:v>31.9</c:v>
                </c:pt>
                <c:pt idx="4">
                  <c:v>30.3</c:v>
                </c:pt>
                <c:pt idx="5">
                  <c:v>28.8</c:v>
                </c:pt>
                <c:pt idx="6">
                  <c:v>28.3</c:v>
                </c:pt>
                <c:pt idx="7">
                  <c:v>26.4</c:v>
                </c:pt>
                <c:pt idx="8">
                  <c:v>26.1</c:v>
                </c:pt>
                <c:pt idx="9">
                  <c:v>26.7</c:v>
                </c:pt>
                <c:pt idx="10">
                  <c:v>27.1</c:v>
                </c:pt>
                <c:pt idx="11">
                  <c:v>27.8</c:v>
                </c:pt>
                <c:pt idx="12">
                  <c:v>28.6</c:v>
                </c:pt>
                <c:pt idx="13">
                  <c:v>26.8</c:v>
                </c:pt>
                <c:pt idx="14" formatCode="0.0">
                  <c:v>23.059937393371484</c:v>
                </c:pt>
                <c:pt idx="15">
                  <c:v>20.9</c:v>
                </c:pt>
                <c:pt idx="16">
                  <c:v>19.68</c:v>
                </c:pt>
                <c:pt idx="17" formatCode="0.00">
                  <c:v>17.144502192542785</c:v>
                </c:pt>
              </c:numCache>
            </c:numRef>
          </c:val>
          <c:smooth val="0"/>
        </c:ser>
        <c:ser>
          <c:idx val="1"/>
          <c:order val="1"/>
          <c:tx>
            <c:strRef>
              <c:f>'Teen pregnancy'!$V$57</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'Teen pregnancy'!$W$53:$AN$55</c:f>
              <c:multiLvlStrCache>
                <c:ptCount val="18"/>
                <c:lvl>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lvl>
                <c:lvl>
                  <c:pt idx="0">
                    <c:v>Years</c:v>
                  </c:pt>
                </c:lvl>
              </c:multiLvlStrCache>
            </c:multiLvlStrRef>
          </c:cat>
          <c:val>
            <c:numRef>
              <c:f>'Teen pregnancy'!$W$57:$AN$57</c:f>
              <c:numCache>
                <c:formatCode>General</c:formatCode>
                <c:ptCount val="18"/>
                <c:pt idx="0">
                  <c:v>42</c:v>
                </c:pt>
                <c:pt idx="1">
                  <c:v>28.1</c:v>
                </c:pt>
                <c:pt idx="2">
                  <c:v>33.299999999999997</c:v>
                </c:pt>
                <c:pt idx="3">
                  <c:v>40</c:v>
                </c:pt>
                <c:pt idx="4">
                  <c:v>28.1</c:v>
                </c:pt>
                <c:pt idx="5">
                  <c:v>43.3</c:v>
                </c:pt>
                <c:pt idx="6">
                  <c:v>45.4</c:v>
                </c:pt>
                <c:pt idx="7">
                  <c:v>35.5</c:v>
                </c:pt>
                <c:pt idx="8">
                  <c:v>34.299999999999997</c:v>
                </c:pt>
                <c:pt idx="9">
                  <c:v>22.6</c:v>
                </c:pt>
                <c:pt idx="10">
                  <c:v>36.9</c:v>
                </c:pt>
                <c:pt idx="11">
                  <c:v>49.8</c:v>
                </c:pt>
                <c:pt idx="12">
                  <c:v>36.4</c:v>
                </c:pt>
                <c:pt idx="13">
                  <c:v>30.6</c:v>
                </c:pt>
                <c:pt idx="14" formatCode="0.0">
                  <c:v>25.689819219790675</c:v>
                </c:pt>
                <c:pt idx="15">
                  <c:v>32.4</c:v>
                </c:pt>
                <c:pt idx="16" formatCode="0.0">
                  <c:v>33.915724563206581</c:v>
                </c:pt>
                <c:pt idx="17" formatCode="0.0">
                  <c:v>24.844720496894407</c:v>
                </c:pt>
              </c:numCache>
            </c:numRef>
          </c:val>
          <c:smooth val="0"/>
        </c:ser>
        <c:ser>
          <c:idx val="2"/>
          <c:order val="2"/>
          <c:tx>
            <c:strRef>
              <c:f>'Teen pregnancy'!$V$58</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'Teen pregnancy'!$W$53:$AN$55</c:f>
              <c:multiLvlStrCache>
                <c:ptCount val="18"/>
                <c:lvl>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lvl>
                <c:lvl>
                  <c:pt idx="0">
                    <c:v>Years</c:v>
                  </c:pt>
                </c:lvl>
              </c:multiLvlStrCache>
            </c:multiLvlStrRef>
          </c:cat>
          <c:val>
            <c:numRef>
              <c:f>'Teen pregnancy'!$W$58:$AN$58</c:f>
              <c:numCache>
                <c:formatCode>General</c:formatCode>
                <c:ptCount val="18"/>
                <c:pt idx="0">
                  <c:v>33.200000000000003</c:v>
                </c:pt>
                <c:pt idx="1">
                  <c:v>34.5</c:v>
                </c:pt>
                <c:pt idx="2">
                  <c:v>42.2</c:v>
                </c:pt>
                <c:pt idx="3">
                  <c:v>35.200000000000003</c:v>
                </c:pt>
                <c:pt idx="4">
                  <c:v>31.9</c:v>
                </c:pt>
                <c:pt idx="5">
                  <c:v>27.2</c:v>
                </c:pt>
                <c:pt idx="6">
                  <c:v>29.5</c:v>
                </c:pt>
                <c:pt idx="7">
                  <c:v>29.3</c:v>
                </c:pt>
                <c:pt idx="8">
                  <c:v>31</c:v>
                </c:pt>
                <c:pt idx="9">
                  <c:v>32.5</c:v>
                </c:pt>
                <c:pt idx="10">
                  <c:v>28.2</c:v>
                </c:pt>
                <c:pt idx="11">
                  <c:v>33</c:v>
                </c:pt>
                <c:pt idx="12">
                  <c:v>30.7</c:v>
                </c:pt>
                <c:pt idx="13">
                  <c:v>32.200000000000003</c:v>
                </c:pt>
                <c:pt idx="14" formatCode="0.0">
                  <c:v>18.964259664478483</c:v>
                </c:pt>
                <c:pt idx="15">
                  <c:v>20.399999999999999</c:v>
                </c:pt>
                <c:pt idx="16" formatCode="0.0">
                  <c:v>16.791044776119403</c:v>
                </c:pt>
                <c:pt idx="17" formatCode="0.0">
                  <c:v>18.882175226586103</c:v>
                </c:pt>
              </c:numCache>
            </c:numRef>
          </c:val>
          <c:smooth val="0"/>
        </c:ser>
        <c:ser>
          <c:idx val="3"/>
          <c:order val="3"/>
          <c:tx>
            <c:strRef>
              <c:f>'Teen pregnancy'!$V$59</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'Teen pregnancy'!$W$53:$AN$55</c:f>
              <c:multiLvlStrCache>
                <c:ptCount val="18"/>
                <c:lvl>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lvl>
                <c:lvl>
                  <c:pt idx="0">
                    <c:v>Years</c:v>
                  </c:pt>
                </c:lvl>
              </c:multiLvlStrCache>
            </c:multiLvlStrRef>
          </c:cat>
          <c:val>
            <c:numRef>
              <c:f>'Teen pregnancy'!$W$59:$AN$59</c:f>
              <c:numCache>
                <c:formatCode>General</c:formatCode>
                <c:ptCount val="18"/>
                <c:pt idx="0">
                  <c:v>24.4</c:v>
                </c:pt>
                <c:pt idx="1">
                  <c:v>33.4</c:v>
                </c:pt>
                <c:pt idx="2">
                  <c:v>38.200000000000003</c:v>
                </c:pt>
                <c:pt idx="3">
                  <c:v>37.799999999999997</c:v>
                </c:pt>
                <c:pt idx="4">
                  <c:v>27</c:v>
                </c:pt>
                <c:pt idx="5">
                  <c:v>38.9</c:v>
                </c:pt>
                <c:pt idx="6">
                  <c:v>32</c:v>
                </c:pt>
                <c:pt idx="7">
                  <c:v>27.6</c:v>
                </c:pt>
                <c:pt idx="8">
                  <c:v>27.5</c:v>
                </c:pt>
                <c:pt idx="9">
                  <c:v>33.6</c:v>
                </c:pt>
                <c:pt idx="10">
                  <c:v>36.799999999999997</c:v>
                </c:pt>
                <c:pt idx="11">
                  <c:v>48.5</c:v>
                </c:pt>
                <c:pt idx="12">
                  <c:v>36.9</c:v>
                </c:pt>
                <c:pt idx="13">
                  <c:v>38.700000000000003</c:v>
                </c:pt>
                <c:pt idx="14" formatCode="0.0">
                  <c:v>43.754410726887791</c:v>
                </c:pt>
                <c:pt idx="15">
                  <c:v>26.1</c:v>
                </c:pt>
                <c:pt idx="16" formatCode="0.0">
                  <c:v>20.456333595594021</c:v>
                </c:pt>
                <c:pt idx="17" formatCode="0.0">
                  <c:v>20.783373301358914</c:v>
                </c:pt>
              </c:numCache>
            </c:numRef>
          </c:val>
          <c:smooth val="0"/>
        </c:ser>
        <c:ser>
          <c:idx val="4"/>
          <c:order val="4"/>
          <c:tx>
            <c:strRef>
              <c:f>'Teen pregnancy'!$V$60</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'Teen pregnancy'!$W$53:$AN$55</c:f>
              <c:multiLvlStrCache>
                <c:ptCount val="18"/>
                <c:lvl>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lvl>
                <c:lvl>
                  <c:pt idx="0">
                    <c:v>Years</c:v>
                  </c:pt>
                </c:lvl>
              </c:multiLvlStrCache>
            </c:multiLvlStrRef>
          </c:cat>
          <c:val>
            <c:numRef>
              <c:f>'Teen pregnancy'!$W$60:$AN$60</c:f>
              <c:numCache>
                <c:formatCode>General</c:formatCode>
                <c:ptCount val="18"/>
                <c:pt idx="0">
                  <c:v>37.5</c:v>
                </c:pt>
                <c:pt idx="1">
                  <c:v>34</c:v>
                </c:pt>
                <c:pt idx="2">
                  <c:v>40.5</c:v>
                </c:pt>
                <c:pt idx="3">
                  <c:v>35.4</c:v>
                </c:pt>
                <c:pt idx="4">
                  <c:v>40.1</c:v>
                </c:pt>
                <c:pt idx="5">
                  <c:v>43.5</c:v>
                </c:pt>
                <c:pt idx="6">
                  <c:v>39</c:v>
                </c:pt>
                <c:pt idx="7">
                  <c:v>32.299999999999997</c:v>
                </c:pt>
                <c:pt idx="8">
                  <c:v>38.799999999999997</c:v>
                </c:pt>
                <c:pt idx="9">
                  <c:v>37.799999999999997</c:v>
                </c:pt>
                <c:pt idx="10">
                  <c:v>40.299999999999997</c:v>
                </c:pt>
                <c:pt idx="11">
                  <c:v>40.799999999999997</c:v>
                </c:pt>
                <c:pt idx="12">
                  <c:v>38.6</c:v>
                </c:pt>
                <c:pt idx="13">
                  <c:v>31.7</c:v>
                </c:pt>
                <c:pt idx="14" formatCode="0.0">
                  <c:v>31.69014084507042</c:v>
                </c:pt>
                <c:pt idx="15">
                  <c:v>24.6</c:v>
                </c:pt>
                <c:pt idx="16" formatCode="0.0">
                  <c:v>30.683403068340308</c:v>
                </c:pt>
                <c:pt idx="17" formatCode="0.0">
                  <c:v>23.545706371191137</c:v>
                </c:pt>
              </c:numCache>
            </c:numRef>
          </c:val>
          <c:smooth val="0"/>
        </c:ser>
        <c:dLbls>
          <c:showLegendKey val="0"/>
          <c:showVal val="0"/>
          <c:showCatName val="0"/>
          <c:showSerName val="0"/>
          <c:showPercent val="0"/>
          <c:showBubbleSize val="0"/>
        </c:dLbls>
        <c:marker val="1"/>
        <c:smooth val="0"/>
        <c:axId val="249746944"/>
        <c:axId val="249748864"/>
      </c:lineChart>
      <c:catAx>
        <c:axId val="24974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9748864"/>
        <c:crosses val="autoZero"/>
        <c:auto val="1"/>
        <c:lblAlgn val="ctr"/>
        <c:lblOffset val="100"/>
        <c:noMultiLvlLbl val="0"/>
      </c:catAx>
      <c:valAx>
        <c:axId val="24974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49746944"/>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'Uninsured children'!$L$55</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'Uninsured children'!$M$53:$U$54</c:f>
              <c:multiLvlStrCache>
                <c:ptCount val="9"/>
                <c:lvl>
                  <c:pt idx="0">
                    <c:v>2000</c:v>
                  </c:pt>
                  <c:pt idx="1">
                    <c:v>2006</c:v>
                  </c:pt>
                  <c:pt idx="2">
                    <c:v>2007</c:v>
                  </c:pt>
                  <c:pt idx="3">
                    <c:v>2008</c:v>
                  </c:pt>
                  <c:pt idx="4">
                    <c:v>2009</c:v>
                  </c:pt>
                  <c:pt idx="5">
                    <c:v>2010</c:v>
                  </c:pt>
                  <c:pt idx="6">
                    <c:v>2011</c:v>
                  </c:pt>
                  <c:pt idx="7">
                    <c:v>2012</c:v>
                  </c:pt>
                  <c:pt idx="8">
                    <c:v>2013</c:v>
                  </c:pt>
                </c:lvl>
                <c:lvl>
                  <c:pt idx="0">
                    <c:v>Years</c:v>
                  </c:pt>
                </c:lvl>
              </c:multiLvlStrCache>
            </c:multiLvlStrRef>
          </c:cat>
          <c:val>
            <c:numRef>
              <c:f>'Uninsured children'!$M$55:$U$55</c:f>
              <c:numCache>
                <c:formatCode>General</c:formatCode>
                <c:ptCount val="9"/>
                <c:pt idx="0">
                  <c:v>8.8000000000000007</c:v>
                </c:pt>
                <c:pt idx="1">
                  <c:v>8.1</c:v>
                </c:pt>
                <c:pt idx="2">
                  <c:v>8.8000000000000007</c:v>
                </c:pt>
                <c:pt idx="3">
                  <c:v>7.6</c:v>
                </c:pt>
                <c:pt idx="4">
                  <c:v>8.6</c:v>
                </c:pt>
                <c:pt idx="5">
                  <c:v>8.1</c:v>
                </c:pt>
                <c:pt idx="6">
                  <c:v>6.7</c:v>
                </c:pt>
                <c:pt idx="7">
                  <c:v>7.1</c:v>
                </c:pt>
                <c:pt idx="8">
                  <c:v>6.2</c:v>
                </c:pt>
              </c:numCache>
            </c:numRef>
          </c:val>
          <c:smooth val="0"/>
        </c:ser>
        <c:ser>
          <c:idx val="1"/>
          <c:order val="1"/>
          <c:tx>
            <c:strRef>
              <c:f>'Uninsured children'!$L$56</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'Uninsured children'!$M$53:$U$54</c:f>
              <c:multiLvlStrCache>
                <c:ptCount val="9"/>
                <c:lvl>
                  <c:pt idx="0">
                    <c:v>2000</c:v>
                  </c:pt>
                  <c:pt idx="1">
                    <c:v>2006</c:v>
                  </c:pt>
                  <c:pt idx="2">
                    <c:v>2007</c:v>
                  </c:pt>
                  <c:pt idx="3">
                    <c:v>2008</c:v>
                  </c:pt>
                  <c:pt idx="4">
                    <c:v>2009</c:v>
                  </c:pt>
                  <c:pt idx="5">
                    <c:v>2010</c:v>
                  </c:pt>
                  <c:pt idx="6">
                    <c:v>2011</c:v>
                  </c:pt>
                  <c:pt idx="7">
                    <c:v>2012</c:v>
                  </c:pt>
                  <c:pt idx="8">
                    <c:v>2013</c:v>
                  </c:pt>
                </c:lvl>
                <c:lvl>
                  <c:pt idx="0">
                    <c:v>Years</c:v>
                  </c:pt>
                </c:lvl>
              </c:multiLvlStrCache>
            </c:multiLvlStrRef>
          </c:cat>
          <c:val>
            <c:numRef>
              <c:f>'Uninsured children'!$M$56:$U$56</c:f>
              <c:numCache>
                <c:formatCode>General</c:formatCode>
                <c:ptCount val="9"/>
                <c:pt idx="0">
                  <c:v>10.8</c:v>
                </c:pt>
                <c:pt idx="1">
                  <c:v>7.3</c:v>
                </c:pt>
                <c:pt idx="2">
                  <c:v>6.8</c:v>
                </c:pt>
                <c:pt idx="3">
                  <c:v>6.7</c:v>
                </c:pt>
                <c:pt idx="4">
                  <c:v>8.6</c:v>
                </c:pt>
                <c:pt idx="5">
                  <c:v>8.6</c:v>
                </c:pt>
                <c:pt idx="6">
                  <c:v>6.6</c:v>
                </c:pt>
                <c:pt idx="7">
                  <c:v>6.9</c:v>
                </c:pt>
                <c:pt idx="8">
                  <c:v>6</c:v>
                </c:pt>
              </c:numCache>
            </c:numRef>
          </c:val>
          <c:smooth val="0"/>
        </c:ser>
        <c:ser>
          <c:idx val="2"/>
          <c:order val="2"/>
          <c:tx>
            <c:strRef>
              <c:f>'Uninsured children'!$L$57</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'Uninsured children'!$M$53:$U$54</c:f>
              <c:multiLvlStrCache>
                <c:ptCount val="9"/>
                <c:lvl>
                  <c:pt idx="0">
                    <c:v>2000</c:v>
                  </c:pt>
                  <c:pt idx="1">
                    <c:v>2006</c:v>
                  </c:pt>
                  <c:pt idx="2">
                    <c:v>2007</c:v>
                  </c:pt>
                  <c:pt idx="3">
                    <c:v>2008</c:v>
                  </c:pt>
                  <c:pt idx="4">
                    <c:v>2009</c:v>
                  </c:pt>
                  <c:pt idx="5">
                    <c:v>2010</c:v>
                  </c:pt>
                  <c:pt idx="6">
                    <c:v>2011</c:v>
                  </c:pt>
                  <c:pt idx="7">
                    <c:v>2012</c:v>
                  </c:pt>
                  <c:pt idx="8">
                    <c:v>2013</c:v>
                  </c:pt>
                </c:lvl>
                <c:lvl>
                  <c:pt idx="0">
                    <c:v>Years</c:v>
                  </c:pt>
                </c:lvl>
              </c:multiLvlStrCache>
            </c:multiLvlStrRef>
          </c:cat>
          <c:val>
            <c:numRef>
              <c:f>'Uninsured children'!$M$57:$U$57</c:f>
              <c:numCache>
                <c:formatCode>General</c:formatCode>
                <c:ptCount val="9"/>
                <c:pt idx="0">
                  <c:v>10.5</c:v>
                </c:pt>
                <c:pt idx="1">
                  <c:v>6.7</c:v>
                </c:pt>
                <c:pt idx="2">
                  <c:v>7.6</c:v>
                </c:pt>
                <c:pt idx="3">
                  <c:v>7.3</c:v>
                </c:pt>
                <c:pt idx="4">
                  <c:v>8.6</c:v>
                </c:pt>
                <c:pt idx="5">
                  <c:v>7.9</c:v>
                </c:pt>
                <c:pt idx="6">
                  <c:v>6.9</c:v>
                </c:pt>
                <c:pt idx="7">
                  <c:v>7.8</c:v>
                </c:pt>
                <c:pt idx="8">
                  <c:v>6.5</c:v>
                </c:pt>
              </c:numCache>
            </c:numRef>
          </c:val>
          <c:smooth val="0"/>
        </c:ser>
        <c:ser>
          <c:idx val="3"/>
          <c:order val="3"/>
          <c:tx>
            <c:strRef>
              <c:f>'Uninsured children'!$L$58</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'Uninsured children'!$M$53:$U$54</c:f>
              <c:multiLvlStrCache>
                <c:ptCount val="9"/>
                <c:lvl>
                  <c:pt idx="0">
                    <c:v>2000</c:v>
                  </c:pt>
                  <c:pt idx="1">
                    <c:v>2006</c:v>
                  </c:pt>
                  <c:pt idx="2">
                    <c:v>2007</c:v>
                  </c:pt>
                  <c:pt idx="3">
                    <c:v>2008</c:v>
                  </c:pt>
                  <c:pt idx="4">
                    <c:v>2009</c:v>
                  </c:pt>
                  <c:pt idx="5">
                    <c:v>2010</c:v>
                  </c:pt>
                  <c:pt idx="6">
                    <c:v>2011</c:v>
                  </c:pt>
                  <c:pt idx="7">
                    <c:v>2012</c:v>
                  </c:pt>
                  <c:pt idx="8">
                    <c:v>2013</c:v>
                  </c:pt>
                </c:lvl>
                <c:lvl>
                  <c:pt idx="0">
                    <c:v>Years</c:v>
                  </c:pt>
                </c:lvl>
              </c:multiLvlStrCache>
            </c:multiLvlStrRef>
          </c:cat>
          <c:val>
            <c:numRef>
              <c:f>'Uninsured children'!$M$58:$U$58</c:f>
              <c:numCache>
                <c:formatCode>General</c:formatCode>
                <c:ptCount val="9"/>
                <c:pt idx="0">
                  <c:v>8.9</c:v>
                </c:pt>
                <c:pt idx="1">
                  <c:v>6.9</c:v>
                </c:pt>
                <c:pt idx="2">
                  <c:v>6.7</c:v>
                </c:pt>
                <c:pt idx="3">
                  <c:v>7.2</c:v>
                </c:pt>
                <c:pt idx="4">
                  <c:v>8.1</c:v>
                </c:pt>
                <c:pt idx="5">
                  <c:v>8.6999999999999993</c:v>
                </c:pt>
                <c:pt idx="6">
                  <c:v>6.3</c:v>
                </c:pt>
                <c:pt idx="7">
                  <c:v>6.7</c:v>
                </c:pt>
                <c:pt idx="8">
                  <c:v>6.8</c:v>
                </c:pt>
              </c:numCache>
            </c:numRef>
          </c:val>
          <c:smooth val="0"/>
        </c:ser>
        <c:ser>
          <c:idx val="4"/>
          <c:order val="4"/>
          <c:tx>
            <c:strRef>
              <c:f>'Uninsured children'!$L$59</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'Uninsured children'!$M$53:$U$54</c:f>
              <c:multiLvlStrCache>
                <c:ptCount val="9"/>
                <c:lvl>
                  <c:pt idx="0">
                    <c:v>2000</c:v>
                  </c:pt>
                  <c:pt idx="1">
                    <c:v>2006</c:v>
                  </c:pt>
                  <c:pt idx="2">
                    <c:v>2007</c:v>
                  </c:pt>
                  <c:pt idx="3">
                    <c:v>2008</c:v>
                  </c:pt>
                  <c:pt idx="4">
                    <c:v>2009</c:v>
                  </c:pt>
                  <c:pt idx="5">
                    <c:v>2010</c:v>
                  </c:pt>
                  <c:pt idx="6">
                    <c:v>2011</c:v>
                  </c:pt>
                  <c:pt idx="7">
                    <c:v>2012</c:v>
                  </c:pt>
                  <c:pt idx="8">
                    <c:v>2013</c:v>
                  </c:pt>
                </c:lvl>
                <c:lvl>
                  <c:pt idx="0">
                    <c:v>Years</c:v>
                  </c:pt>
                </c:lvl>
              </c:multiLvlStrCache>
            </c:multiLvlStrRef>
          </c:cat>
          <c:val>
            <c:numRef>
              <c:f>'Uninsured children'!$M$59:$U$59</c:f>
              <c:numCache>
                <c:formatCode>General</c:formatCode>
                <c:ptCount val="9"/>
                <c:pt idx="0">
                  <c:v>9.4</c:v>
                </c:pt>
                <c:pt idx="1">
                  <c:v>7.2</c:v>
                </c:pt>
                <c:pt idx="2">
                  <c:v>6.6</c:v>
                </c:pt>
                <c:pt idx="3">
                  <c:v>7.5</c:v>
                </c:pt>
                <c:pt idx="4">
                  <c:v>9.1</c:v>
                </c:pt>
                <c:pt idx="5">
                  <c:v>9.5</c:v>
                </c:pt>
                <c:pt idx="6">
                  <c:v>7.4</c:v>
                </c:pt>
                <c:pt idx="7">
                  <c:v>8.1999999999999993</c:v>
                </c:pt>
                <c:pt idx="8">
                  <c:v>7.4</c:v>
                </c:pt>
              </c:numCache>
            </c:numRef>
          </c:val>
          <c:smooth val="0"/>
        </c:ser>
        <c:dLbls>
          <c:showLegendKey val="0"/>
          <c:showVal val="0"/>
          <c:showCatName val="0"/>
          <c:showSerName val="0"/>
          <c:showPercent val="0"/>
          <c:showBubbleSize val="0"/>
        </c:dLbls>
        <c:marker val="1"/>
        <c:smooth val="0"/>
        <c:axId val="249823616"/>
        <c:axId val="249825536"/>
      </c:lineChart>
      <c:catAx>
        <c:axId val="24982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9825536"/>
        <c:crosses val="autoZero"/>
        <c:auto val="1"/>
        <c:lblAlgn val="ctr"/>
        <c:lblOffset val="100"/>
        <c:noMultiLvlLbl val="0"/>
      </c:catAx>
      <c:valAx>
        <c:axId val="24982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49823616"/>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'youth binge drinking'!$R$51</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'youth binge drinking'!$S$49:$AF$50</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'youth binge drinking'!$S$51:$AF$51</c:f>
              <c:numCache>
                <c:formatCode>0.00</c:formatCode>
                <c:ptCount val="14"/>
                <c:pt idx="0">
                  <c:v>20</c:v>
                </c:pt>
                <c:pt idx="1">
                  <c:v>18.7</c:v>
                </c:pt>
                <c:pt idx="2">
                  <c:v>17.899999999999999</c:v>
                </c:pt>
                <c:pt idx="3">
                  <c:v>17.399999999999999</c:v>
                </c:pt>
                <c:pt idx="4">
                  <c:v>17.2</c:v>
                </c:pt>
                <c:pt idx="5">
                  <c:v>16.5</c:v>
                </c:pt>
                <c:pt idx="6">
                  <c:v>16.7</c:v>
                </c:pt>
                <c:pt idx="7">
                  <c:v>15.6</c:v>
                </c:pt>
                <c:pt idx="8">
                  <c:v>15.23</c:v>
                </c:pt>
                <c:pt idx="9">
                  <c:v>14.7</c:v>
                </c:pt>
                <c:pt idx="10">
                  <c:v>13.69</c:v>
                </c:pt>
                <c:pt idx="11">
                  <c:v>12.7</c:v>
                </c:pt>
                <c:pt idx="12">
                  <c:v>12.45</c:v>
                </c:pt>
                <c:pt idx="13">
                  <c:v>10.61</c:v>
                </c:pt>
              </c:numCache>
            </c:numRef>
          </c:val>
          <c:smooth val="0"/>
        </c:ser>
        <c:ser>
          <c:idx val="1"/>
          <c:order val="1"/>
          <c:tx>
            <c:strRef>
              <c:f>'youth binge drinking'!$R$52</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'youth binge drinking'!$S$49:$AF$50</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'youth binge drinking'!$S$52:$AF$52</c:f>
              <c:numCache>
                <c:formatCode>General</c:formatCode>
                <c:ptCount val="14"/>
                <c:pt idx="0">
                  <c:v>13.1</c:v>
                </c:pt>
                <c:pt idx="1">
                  <c:v>11.5</c:v>
                </c:pt>
                <c:pt idx="2">
                  <c:v>13.8</c:v>
                </c:pt>
                <c:pt idx="3">
                  <c:v>7.4</c:v>
                </c:pt>
                <c:pt idx="4">
                  <c:v>24.6</c:v>
                </c:pt>
                <c:pt idx="5">
                  <c:v>24.3</c:v>
                </c:pt>
                <c:pt idx="6">
                  <c:v>26.08</c:v>
                </c:pt>
                <c:pt idx="7">
                  <c:v>21.13</c:v>
                </c:pt>
                <c:pt idx="8">
                  <c:v>16.72</c:v>
                </c:pt>
                <c:pt idx="9">
                  <c:v>11.51</c:v>
                </c:pt>
                <c:pt idx="10">
                  <c:v>13.7</c:v>
                </c:pt>
                <c:pt idx="11">
                  <c:v>16.100000000000001</c:v>
                </c:pt>
                <c:pt idx="12">
                  <c:v>12.32</c:v>
                </c:pt>
                <c:pt idx="13">
                  <c:v>16.100000000000001</c:v>
                </c:pt>
              </c:numCache>
            </c:numRef>
          </c:val>
          <c:smooth val="0"/>
        </c:ser>
        <c:ser>
          <c:idx val="2"/>
          <c:order val="2"/>
          <c:tx>
            <c:strRef>
              <c:f>'youth binge drinking'!$R$53</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'youth binge drinking'!$S$49:$AF$50</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'youth binge drinking'!$S$53:$AF$53</c:f>
              <c:numCache>
                <c:formatCode>General</c:formatCode>
                <c:ptCount val="14"/>
                <c:pt idx="0">
                  <c:v>24.2</c:v>
                </c:pt>
                <c:pt idx="1">
                  <c:v>26.4</c:v>
                </c:pt>
                <c:pt idx="2">
                  <c:v>21.5</c:v>
                </c:pt>
                <c:pt idx="3">
                  <c:v>21</c:v>
                </c:pt>
                <c:pt idx="4">
                  <c:v>24.5</c:v>
                </c:pt>
                <c:pt idx="5">
                  <c:v>21.4</c:v>
                </c:pt>
                <c:pt idx="6">
                  <c:v>20.72</c:v>
                </c:pt>
                <c:pt idx="7">
                  <c:v>15.17</c:v>
                </c:pt>
                <c:pt idx="8">
                  <c:v>14.61</c:v>
                </c:pt>
                <c:pt idx="9">
                  <c:v>16.989999999999998</c:v>
                </c:pt>
                <c:pt idx="10">
                  <c:v>12.1</c:v>
                </c:pt>
                <c:pt idx="11">
                  <c:v>15.7</c:v>
                </c:pt>
                <c:pt idx="12">
                  <c:v>14.22</c:v>
                </c:pt>
                <c:pt idx="13">
                  <c:v>13.5</c:v>
                </c:pt>
              </c:numCache>
            </c:numRef>
          </c:val>
          <c:smooth val="0"/>
        </c:ser>
        <c:ser>
          <c:idx val="3"/>
          <c:order val="3"/>
          <c:tx>
            <c:strRef>
              <c:f>'youth binge drinking'!$R$54</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'youth binge drinking'!$S$49:$AF$50</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'youth binge drinking'!$S$54:$AF$54</c:f>
              <c:numCache>
                <c:formatCode>General</c:formatCode>
                <c:ptCount val="14"/>
                <c:pt idx="0">
                  <c:v>19.8</c:v>
                </c:pt>
                <c:pt idx="1">
                  <c:v>19.600000000000001</c:v>
                </c:pt>
                <c:pt idx="2">
                  <c:v>13.8</c:v>
                </c:pt>
                <c:pt idx="3">
                  <c:v>17.8</c:v>
                </c:pt>
                <c:pt idx="4">
                  <c:v>13.5</c:v>
                </c:pt>
                <c:pt idx="5">
                  <c:v>14</c:v>
                </c:pt>
                <c:pt idx="6">
                  <c:v>19.45</c:v>
                </c:pt>
                <c:pt idx="7">
                  <c:v>20.34</c:v>
                </c:pt>
                <c:pt idx="8">
                  <c:v>18.100000000000001</c:v>
                </c:pt>
                <c:pt idx="9">
                  <c:v>16.02</c:v>
                </c:pt>
                <c:pt idx="10">
                  <c:v>15.7</c:v>
                </c:pt>
                <c:pt idx="11">
                  <c:v>17.3</c:v>
                </c:pt>
                <c:pt idx="12">
                  <c:v>18.68</c:v>
                </c:pt>
                <c:pt idx="13">
                  <c:v>12.5</c:v>
                </c:pt>
              </c:numCache>
            </c:numRef>
          </c:val>
          <c:smooth val="0"/>
        </c:ser>
        <c:ser>
          <c:idx val="4"/>
          <c:order val="4"/>
          <c:tx>
            <c:strRef>
              <c:f>'youth binge drinking'!$R$55</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'youth binge drinking'!$S$49:$AF$50</c:f>
              <c:multiLvlStrCache>
                <c:ptCount val="14"/>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lvl>
                <c:lvl>
                  <c:pt idx="0">
                    <c:v>Years</c:v>
                  </c:pt>
                </c:lvl>
              </c:multiLvlStrCache>
            </c:multiLvlStrRef>
          </c:cat>
          <c:val>
            <c:numRef>
              <c:f>'youth binge drinking'!$S$55:$AF$55</c:f>
              <c:numCache>
                <c:formatCode>General</c:formatCode>
                <c:ptCount val="14"/>
                <c:pt idx="0">
                  <c:v>21.9</c:v>
                </c:pt>
                <c:pt idx="1">
                  <c:v>18.100000000000001</c:v>
                </c:pt>
                <c:pt idx="2">
                  <c:v>17.899999999999999</c:v>
                </c:pt>
                <c:pt idx="3">
                  <c:v>9.5</c:v>
                </c:pt>
                <c:pt idx="4">
                  <c:v>15.9</c:v>
                </c:pt>
                <c:pt idx="5">
                  <c:v>16.2</c:v>
                </c:pt>
                <c:pt idx="6">
                  <c:v>15.3</c:v>
                </c:pt>
                <c:pt idx="7">
                  <c:v>12.04</c:v>
                </c:pt>
                <c:pt idx="8">
                  <c:v>13.81</c:v>
                </c:pt>
                <c:pt idx="9">
                  <c:v>17.61</c:v>
                </c:pt>
                <c:pt idx="10">
                  <c:v>16.3</c:v>
                </c:pt>
                <c:pt idx="11">
                  <c:v>17.8</c:v>
                </c:pt>
                <c:pt idx="12">
                  <c:v>14.1</c:v>
                </c:pt>
                <c:pt idx="13">
                  <c:v>9.1</c:v>
                </c:pt>
              </c:numCache>
            </c:numRef>
          </c:val>
          <c:smooth val="0"/>
        </c:ser>
        <c:dLbls>
          <c:showLegendKey val="0"/>
          <c:showVal val="0"/>
          <c:showCatName val="0"/>
          <c:showSerName val="0"/>
          <c:showPercent val="0"/>
          <c:showBubbleSize val="0"/>
        </c:dLbls>
        <c:marker val="1"/>
        <c:smooth val="0"/>
        <c:axId val="249885824"/>
        <c:axId val="249888128"/>
      </c:lineChart>
      <c:catAx>
        <c:axId val="24988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9888128"/>
        <c:crosses val="autoZero"/>
        <c:auto val="1"/>
        <c:lblAlgn val="ctr"/>
        <c:lblOffset val="100"/>
        <c:noMultiLvlLbl val="0"/>
      </c:catAx>
      <c:valAx>
        <c:axId val="2498881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n-US"/>
          </a:p>
        </c:txPr>
        <c:crossAx val="249885824"/>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'youth tobacco use'!$S$57</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'youth tobacco use'!$T$55:$AI$56</c:f>
              <c:multiLvlStrCache>
                <c:ptCount val="16"/>
                <c:lvl>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lvl>
                <c:lvl>
                  <c:pt idx="0">
                    <c:v>Years</c:v>
                  </c:pt>
                </c:lvl>
              </c:multiLvlStrCache>
            </c:multiLvlStrRef>
          </c:cat>
          <c:val>
            <c:numRef>
              <c:f>'youth tobacco use'!$T$57:$AI$57</c:f>
              <c:numCache>
                <c:formatCode>General</c:formatCode>
                <c:ptCount val="16"/>
                <c:pt idx="0">
                  <c:v>25.3</c:v>
                </c:pt>
                <c:pt idx="1">
                  <c:v>24.3</c:v>
                </c:pt>
                <c:pt idx="2">
                  <c:v>21.5</c:v>
                </c:pt>
                <c:pt idx="3">
                  <c:v>19.3</c:v>
                </c:pt>
                <c:pt idx="4">
                  <c:v>17.5</c:v>
                </c:pt>
                <c:pt idx="5">
                  <c:v>16.399999999999999</c:v>
                </c:pt>
                <c:pt idx="6">
                  <c:v>15.8</c:v>
                </c:pt>
                <c:pt idx="7">
                  <c:v>15.6</c:v>
                </c:pt>
                <c:pt idx="8">
                  <c:v>14.91</c:v>
                </c:pt>
                <c:pt idx="9">
                  <c:v>13.52</c:v>
                </c:pt>
                <c:pt idx="10">
                  <c:v>13.02</c:v>
                </c:pt>
                <c:pt idx="11">
                  <c:v>12.6</c:v>
                </c:pt>
                <c:pt idx="12">
                  <c:v>12.7</c:v>
                </c:pt>
                <c:pt idx="13">
                  <c:v>11.8</c:v>
                </c:pt>
                <c:pt idx="14">
                  <c:v>10.7</c:v>
                </c:pt>
                <c:pt idx="15">
                  <c:v>9</c:v>
                </c:pt>
              </c:numCache>
            </c:numRef>
          </c:val>
          <c:smooth val="0"/>
        </c:ser>
        <c:ser>
          <c:idx val="1"/>
          <c:order val="1"/>
          <c:tx>
            <c:strRef>
              <c:f>'youth tobacco use'!$S$58</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'youth tobacco use'!$T$55:$AI$56</c:f>
              <c:multiLvlStrCache>
                <c:ptCount val="16"/>
                <c:lvl>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lvl>
                <c:lvl>
                  <c:pt idx="0">
                    <c:v>Years</c:v>
                  </c:pt>
                </c:lvl>
              </c:multiLvlStrCache>
            </c:multiLvlStrRef>
          </c:cat>
          <c:val>
            <c:numRef>
              <c:f>'youth tobacco use'!$T$58:$AI$58</c:f>
              <c:numCache>
                <c:formatCode>General</c:formatCode>
                <c:ptCount val="16"/>
                <c:pt idx="0">
                  <c:v>14.7</c:v>
                </c:pt>
                <c:pt idx="1">
                  <c:v>19.100000000000001</c:v>
                </c:pt>
                <c:pt idx="2">
                  <c:v>14.9</c:v>
                </c:pt>
                <c:pt idx="3">
                  <c:v>15.8</c:v>
                </c:pt>
                <c:pt idx="4">
                  <c:v>18</c:v>
                </c:pt>
                <c:pt idx="5">
                  <c:v>8.1999999999999993</c:v>
                </c:pt>
                <c:pt idx="6">
                  <c:v>24.8</c:v>
                </c:pt>
                <c:pt idx="7">
                  <c:v>26.6</c:v>
                </c:pt>
                <c:pt idx="8">
                  <c:v>22.94</c:v>
                </c:pt>
                <c:pt idx="9">
                  <c:v>23.15</c:v>
                </c:pt>
                <c:pt idx="10">
                  <c:v>17.89</c:v>
                </c:pt>
                <c:pt idx="11">
                  <c:v>12</c:v>
                </c:pt>
                <c:pt idx="12">
                  <c:v>16.600000000000001</c:v>
                </c:pt>
                <c:pt idx="13">
                  <c:v>20.9</c:v>
                </c:pt>
                <c:pt idx="14">
                  <c:v>18.16</c:v>
                </c:pt>
                <c:pt idx="15">
                  <c:v>18.75</c:v>
                </c:pt>
              </c:numCache>
            </c:numRef>
          </c:val>
          <c:smooth val="0"/>
        </c:ser>
        <c:ser>
          <c:idx val="2"/>
          <c:order val="2"/>
          <c:tx>
            <c:strRef>
              <c:f>'youth tobacco use'!$S$59</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'youth tobacco use'!$T$55:$AI$56</c:f>
              <c:multiLvlStrCache>
                <c:ptCount val="16"/>
                <c:lvl>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lvl>
                <c:lvl>
                  <c:pt idx="0">
                    <c:v>Years</c:v>
                  </c:pt>
                </c:lvl>
              </c:multiLvlStrCache>
            </c:multiLvlStrRef>
          </c:cat>
          <c:val>
            <c:numRef>
              <c:f>'youth tobacco use'!$T$59:$AI$59</c:f>
              <c:numCache>
                <c:formatCode>General</c:formatCode>
                <c:ptCount val="16"/>
                <c:pt idx="0">
                  <c:v>22.1</c:v>
                </c:pt>
                <c:pt idx="1">
                  <c:v>32.200000000000003</c:v>
                </c:pt>
                <c:pt idx="2">
                  <c:v>24.3</c:v>
                </c:pt>
                <c:pt idx="3">
                  <c:v>26.8</c:v>
                </c:pt>
                <c:pt idx="4">
                  <c:v>19.5</c:v>
                </c:pt>
                <c:pt idx="5">
                  <c:v>19.3</c:v>
                </c:pt>
                <c:pt idx="6">
                  <c:v>20.6</c:v>
                </c:pt>
                <c:pt idx="7">
                  <c:v>19.7</c:v>
                </c:pt>
                <c:pt idx="8">
                  <c:v>20.05</c:v>
                </c:pt>
                <c:pt idx="9">
                  <c:v>15.59</c:v>
                </c:pt>
                <c:pt idx="10">
                  <c:v>13.8</c:v>
                </c:pt>
                <c:pt idx="11">
                  <c:v>16.98</c:v>
                </c:pt>
                <c:pt idx="12">
                  <c:v>13.8</c:v>
                </c:pt>
                <c:pt idx="13">
                  <c:v>16.399999999999999</c:v>
                </c:pt>
                <c:pt idx="14">
                  <c:v>15.09</c:v>
                </c:pt>
                <c:pt idx="15">
                  <c:v>12.14</c:v>
                </c:pt>
              </c:numCache>
            </c:numRef>
          </c:val>
          <c:smooth val="0"/>
        </c:ser>
        <c:ser>
          <c:idx val="3"/>
          <c:order val="3"/>
          <c:tx>
            <c:strRef>
              <c:f>'youth tobacco use'!$S$60</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'youth tobacco use'!$T$55:$AI$56</c:f>
              <c:multiLvlStrCache>
                <c:ptCount val="16"/>
                <c:lvl>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lvl>
                <c:lvl>
                  <c:pt idx="0">
                    <c:v>Years</c:v>
                  </c:pt>
                </c:lvl>
              </c:multiLvlStrCache>
            </c:multiLvlStrRef>
          </c:cat>
          <c:val>
            <c:numRef>
              <c:f>'youth tobacco use'!$T$60:$AI$60</c:f>
              <c:numCache>
                <c:formatCode>General</c:formatCode>
                <c:ptCount val="16"/>
                <c:pt idx="0">
                  <c:v>25.9</c:v>
                </c:pt>
                <c:pt idx="1">
                  <c:v>22.1</c:v>
                </c:pt>
                <c:pt idx="2">
                  <c:v>20.2</c:v>
                </c:pt>
                <c:pt idx="3">
                  <c:v>19.7</c:v>
                </c:pt>
                <c:pt idx="4">
                  <c:v>17.3</c:v>
                </c:pt>
                <c:pt idx="5">
                  <c:v>18.100000000000001</c:v>
                </c:pt>
                <c:pt idx="6">
                  <c:v>12.6</c:v>
                </c:pt>
                <c:pt idx="7">
                  <c:v>19.3</c:v>
                </c:pt>
                <c:pt idx="8">
                  <c:v>20.76</c:v>
                </c:pt>
                <c:pt idx="9">
                  <c:v>20.96</c:v>
                </c:pt>
                <c:pt idx="10">
                  <c:v>17.329999999999998</c:v>
                </c:pt>
                <c:pt idx="11">
                  <c:v>17.11</c:v>
                </c:pt>
                <c:pt idx="12">
                  <c:v>15.6</c:v>
                </c:pt>
                <c:pt idx="13">
                  <c:v>16.100000000000001</c:v>
                </c:pt>
                <c:pt idx="14">
                  <c:v>16.41</c:v>
                </c:pt>
                <c:pt idx="15">
                  <c:v>12.06</c:v>
                </c:pt>
              </c:numCache>
            </c:numRef>
          </c:val>
          <c:smooth val="0"/>
        </c:ser>
        <c:ser>
          <c:idx val="4"/>
          <c:order val="4"/>
          <c:tx>
            <c:strRef>
              <c:f>'youth tobacco use'!$S$61</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'youth tobacco use'!$T$55:$AI$56</c:f>
              <c:multiLvlStrCache>
                <c:ptCount val="16"/>
                <c:lvl>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lvl>
                <c:lvl>
                  <c:pt idx="0">
                    <c:v>Years</c:v>
                  </c:pt>
                </c:lvl>
              </c:multiLvlStrCache>
            </c:multiLvlStrRef>
          </c:cat>
          <c:val>
            <c:numRef>
              <c:f>'youth tobacco use'!$T$61:$AI$61</c:f>
              <c:numCache>
                <c:formatCode>General</c:formatCode>
                <c:ptCount val="16"/>
                <c:pt idx="0">
                  <c:v>23.4</c:v>
                </c:pt>
                <c:pt idx="1">
                  <c:v>28.8</c:v>
                </c:pt>
                <c:pt idx="2">
                  <c:v>25.4</c:v>
                </c:pt>
                <c:pt idx="3">
                  <c:v>21.5</c:v>
                </c:pt>
                <c:pt idx="4">
                  <c:v>22.7</c:v>
                </c:pt>
                <c:pt idx="5">
                  <c:v>9.9</c:v>
                </c:pt>
                <c:pt idx="6">
                  <c:v>17.7</c:v>
                </c:pt>
                <c:pt idx="7">
                  <c:v>18.3</c:v>
                </c:pt>
                <c:pt idx="8">
                  <c:v>16</c:v>
                </c:pt>
                <c:pt idx="9">
                  <c:v>13.72</c:v>
                </c:pt>
                <c:pt idx="10">
                  <c:v>13.86</c:v>
                </c:pt>
                <c:pt idx="11">
                  <c:v>17.11</c:v>
                </c:pt>
                <c:pt idx="12">
                  <c:v>17.600000000000001</c:v>
                </c:pt>
                <c:pt idx="13">
                  <c:v>17.399999999999999</c:v>
                </c:pt>
                <c:pt idx="14">
                  <c:v>18.559999999999999</c:v>
                </c:pt>
                <c:pt idx="15">
                  <c:v>11.47</c:v>
                </c:pt>
              </c:numCache>
            </c:numRef>
          </c:val>
          <c:smooth val="0"/>
        </c:ser>
        <c:dLbls>
          <c:showLegendKey val="0"/>
          <c:showVal val="0"/>
          <c:showCatName val="0"/>
          <c:showSerName val="0"/>
          <c:showPercent val="0"/>
          <c:showBubbleSize val="0"/>
        </c:dLbls>
        <c:marker val="1"/>
        <c:smooth val="0"/>
        <c:axId val="249483264"/>
        <c:axId val="249485568"/>
      </c:lineChart>
      <c:catAx>
        <c:axId val="24948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9485568"/>
        <c:crosses val="autoZero"/>
        <c:auto val="1"/>
        <c:lblAlgn val="ctr"/>
        <c:lblOffset val="100"/>
        <c:noMultiLvlLbl val="0"/>
      </c:catAx>
      <c:valAx>
        <c:axId val="24948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49483264"/>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Bourbon_Crawford_Labette_Montg!$B$27</c:f>
              <c:strCache>
                <c:ptCount val="1"/>
                <c:pt idx="0">
                  <c:v>Labette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Bourbon_Crawford_Labette_Montg!$A$28:$A$33</c:f>
              <c:strCache>
                <c:ptCount val="6"/>
                <c:pt idx="0">
                  <c:v>Non-Hispanic White</c:v>
                </c:pt>
                <c:pt idx="1">
                  <c:v>Hispanic or Latino</c:v>
                </c:pt>
                <c:pt idx="2">
                  <c:v>Black or African American</c:v>
                </c:pt>
                <c:pt idx="3">
                  <c:v>American Indian/Alaska Native</c:v>
                </c:pt>
                <c:pt idx="4">
                  <c:v>Asian/Hawaiian/Pacific Islander</c:v>
                </c:pt>
                <c:pt idx="5">
                  <c:v>Multiracial </c:v>
                </c:pt>
              </c:strCache>
            </c:strRef>
          </c:cat>
          <c:val>
            <c:numRef>
              <c:f>Bourbon_Crawford_Labette_Montg!$B$28:$B$33</c:f>
              <c:numCache>
                <c:formatCode>0.0%</c:formatCode>
                <c:ptCount val="6"/>
                <c:pt idx="0">
                  <c:v>0.85099999999999998</c:v>
                </c:pt>
                <c:pt idx="1">
                  <c:v>4.2999999999999997E-2</c:v>
                </c:pt>
                <c:pt idx="2">
                  <c:v>4.4999999999999998E-2</c:v>
                </c:pt>
                <c:pt idx="3">
                  <c:v>2.3E-2</c:v>
                </c:pt>
                <c:pt idx="4">
                  <c:v>6.0000000000000001E-3</c:v>
                </c:pt>
                <c:pt idx="5">
                  <c:v>4.1000000000000002E-2</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333333217382169"/>
          <c:y val="5.3104039078448524E-2"/>
          <c:w val="0.45"/>
          <c:h val="0.7257363662875473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Bourbon_Crawford_Labette_Montg!$B$19</c:f>
              <c:strCache>
                <c:ptCount val="1"/>
                <c:pt idx="0">
                  <c:v>Montgomery</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Bourbon_Crawford_Labette_Montg!$A$20:$A$25</c:f>
              <c:strCache>
                <c:ptCount val="6"/>
                <c:pt idx="0">
                  <c:v>Non-Hispanic White</c:v>
                </c:pt>
                <c:pt idx="1">
                  <c:v>Hispanic or Latino</c:v>
                </c:pt>
                <c:pt idx="2">
                  <c:v>Black or African American</c:v>
                </c:pt>
                <c:pt idx="3">
                  <c:v>American Indian/Alaska Native</c:v>
                </c:pt>
                <c:pt idx="4">
                  <c:v>Asian/Hawaiian/Pacific Islander</c:v>
                </c:pt>
                <c:pt idx="5">
                  <c:v>Multiracial </c:v>
                </c:pt>
              </c:strCache>
            </c:strRef>
          </c:cat>
          <c:val>
            <c:numRef>
              <c:f>Bourbon_Crawford_Labette_Montg!$B$20:$B$25</c:f>
              <c:numCache>
                <c:formatCode>0.0%</c:formatCode>
                <c:ptCount val="6"/>
                <c:pt idx="0">
                  <c:v>0.80300000000000005</c:v>
                </c:pt>
                <c:pt idx="1">
                  <c:v>6.0999999999999999E-2</c:v>
                </c:pt>
                <c:pt idx="2">
                  <c:v>5.7000000000000002E-2</c:v>
                </c:pt>
                <c:pt idx="3">
                  <c:v>3.5000000000000003E-2</c:v>
                </c:pt>
                <c:pt idx="4">
                  <c:v>8.9999999999999993E-3</c:v>
                </c:pt>
                <c:pt idx="5">
                  <c:v>4.7E-2</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2570905849266325"/>
          <c:y val="8.9364975211431899E-2"/>
          <c:w val="0.45762433700606486"/>
          <c:h val="0.7194181977252843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38653341409245E-2"/>
          <c:y val="0.10175925925925926"/>
          <c:w val="0.94870192307692303"/>
          <c:h val="0.89824074074074078"/>
        </c:manualLayout>
      </c:layout>
      <c:scatterChart>
        <c:scatterStyle val="smoothMarker"/>
        <c:varyColors val="0"/>
        <c:ser>
          <c:idx val="0"/>
          <c:order val="0"/>
          <c:tx>
            <c:strRef>
              <c:f>Sheet1!$D$1</c:f>
              <c:strCache>
                <c:ptCount val="1"/>
                <c:pt idx="0">
                  <c:v>Absolute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
            <c:bubble3D val="0"/>
          </c:dPt>
          <c:dPt>
            <c:idx val="22"/>
            <c:bubble3D val="0"/>
          </c:dPt>
          <c:dPt>
            <c:idx val="56"/>
            <c:marker>
              <c:spPr>
                <a:solidFill>
                  <a:schemeClr val="accent2"/>
                </a:solidFill>
                <a:ln w="9525">
                  <a:solidFill>
                    <a:schemeClr val="accent2"/>
                  </a:solidFill>
                </a:ln>
                <a:effectLst/>
              </c:spPr>
            </c:marker>
            <c:bubble3D val="0"/>
            <c:spPr>
              <a:ln w="19050" cap="rnd">
                <a:solidFill>
                  <a:schemeClr val="accent2"/>
                </a:solidFill>
                <a:round/>
              </a:ln>
              <a:effectLst/>
            </c:spPr>
          </c:dPt>
          <c:dPt>
            <c:idx val="78"/>
            <c:bubble3D val="0"/>
          </c:dPt>
          <c:dPt>
            <c:idx val="84"/>
            <c:marker>
              <c:spPr>
                <a:solidFill>
                  <a:schemeClr val="tx2"/>
                </a:solidFill>
                <a:ln w="9525">
                  <a:solidFill>
                    <a:schemeClr val="tx2"/>
                  </a:solidFill>
                </a:ln>
                <a:effectLst/>
              </c:spPr>
            </c:marker>
            <c:bubble3D val="0"/>
            <c:spPr>
              <a:ln w="19050" cap="rnd">
                <a:solidFill>
                  <a:schemeClr val="tx2"/>
                </a:solidFill>
                <a:round/>
              </a:ln>
              <a:effectLst/>
            </c:spPr>
          </c:dPt>
          <c:dPt>
            <c:idx val="90"/>
            <c:bubble3D val="0"/>
          </c:dPt>
          <c:dPt>
            <c:idx val="95"/>
            <c:bubble3D val="0"/>
          </c:dPt>
          <c:dPt>
            <c:idx val="100"/>
            <c:marker>
              <c:spPr>
                <a:solidFill>
                  <a:schemeClr val="tx2"/>
                </a:solidFill>
                <a:ln w="9525">
                  <a:solidFill>
                    <a:schemeClr val="tx2"/>
                  </a:solidFill>
                </a:ln>
                <a:effectLst/>
              </c:spPr>
            </c:marker>
            <c:bubble3D val="0"/>
            <c:spPr>
              <a:ln w="19050" cap="rnd">
                <a:solidFill>
                  <a:schemeClr val="tx2"/>
                </a:solidFill>
                <a:round/>
              </a:ln>
              <a:effectLst/>
            </c:spPr>
          </c:dPt>
          <c:dPt>
            <c:idx val="101"/>
            <c:marker>
              <c:spPr>
                <a:solidFill>
                  <a:schemeClr val="tx2"/>
                </a:solidFill>
                <a:ln w="9525">
                  <a:solidFill>
                    <a:schemeClr val="tx2"/>
                  </a:solidFill>
                </a:ln>
                <a:effectLst/>
              </c:spPr>
            </c:marker>
            <c:bubble3D val="0"/>
            <c:spPr>
              <a:ln w="19050" cap="rnd">
                <a:solidFill>
                  <a:schemeClr val="tx2"/>
                </a:solidFill>
                <a:round/>
              </a:ln>
              <a:effectLst/>
            </c:spPr>
          </c:dPt>
          <c:dPt>
            <c:idx val="102"/>
            <c:marker>
              <c:spPr>
                <a:solidFill>
                  <a:schemeClr val="tx2"/>
                </a:solidFill>
                <a:ln w="9525">
                  <a:solidFill>
                    <a:schemeClr val="tx2"/>
                  </a:solidFill>
                </a:ln>
                <a:effectLst/>
              </c:spPr>
            </c:marker>
            <c:bubble3D val="0"/>
            <c:spPr>
              <a:ln w="19050" cap="rnd">
                <a:solidFill>
                  <a:schemeClr val="tx2"/>
                </a:solidFill>
                <a:round/>
              </a:ln>
              <a:effectLst/>
            </c:spPr>
          </c:dPt>
          <c:dPt>
            <c:idx val="104"/>
            <c:bubble3D val="0"/>
          </c:dPt>
          <c:dLbls>
            <c:dLbl>
              <c:idx val="56"/>
              <c:layout>
                <c:manualLayout>
                  <c:x val="-6.8538973901847169E-2"/>
                  <c:y val="6.3972997693470132E-2"/>
                </c:manualLayout>
              </c:layout>
              <c:numFmt formatCode="#,##0.00" sourceLinked="0"/>
              <c:spPr/>
              <c:txPr>
                <a:bodyPr/>
                <a:lstStyle/>
                <a:p>
                  <a:pPr>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84"/>
              <c:layout>
                <c:manualLayout>
                  <c:x val="-8.1408147865886016E-2"/>
                  <c:y val="6.0185185185185182E-2"/>
                </c:manualLayout>
              </c:layout>
              <c:numFmt formatCode="#,##0.00" sourceLinked="0"/>
              <c:spPr/>
              <c:txPr>
                <a:bodyPr/>
                <a:lstStyle/>
                <a:p>
                  <a:pPr>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00"/>
              <c:layout>
                <c:manualLayout>
                  <c:x val="-5.5005505314787845E-3"/>
                  <c:y val="-0.13425925925925927"/>
                </c:manualLayout>
              </c:layout>
              <c:numFmt formatCode="#,##0.00" sourceLinked="0"/>
              <c:spPr/>
              <c:txPr>
                <a:bodyPr/>
                <a:lstStyle/>
                <a:p>
                  <a:pPr>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01"/>
              <c:layout>
                <c:manualLayout>
                  <c:x val="-0.11477987421383648"/>
                  <c:y val="-7.575757575757576E-3"/>
                </c:manualLayout>
              </c:layout>
              <c:numFmt formatCode="#,##0.00" sourceLinked="0"/>
              <c:spPr>
                <a:noFill/>
                <a:ln>
                  <a:noFill/>
                </a:ln>
                <a:effectLst/>
              </c:spPr>
              <c:txPr>
                <a:bodyPr wrap="square" lIns="38100" tIns="19050" rIns="38100" bIns="19050" anchor="ctr">
                  <a:spAutoFit/>
                </a:bodyPr>
                <a:lstStyle/>
                <a:p>
                  <a:pPr>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02"/>
              <c:layout>
                <c:manualLayout>
                  <c:x val="-4.7304734570717544E-2"/>
                  <c:y val="4.6296296296296294E-2"/>
                </c:manualLayout>
              </c:layout>
              <c:numFmt formatCode="#,##0.00" sourceLinked="0"/>
              <c:spPr/>
              <c:txPr>
                <a:bodyPr/>
                <a:lstStyle/>
                <a:p>
                  <a:pPr>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strRef>
              <c:f>Sheet1!$C$2:$C$106</c:f>
              <c:strCache>
                <c:ptCount val="105"/>
                <c:pt idx="0">
                  <c:v>Greeley</c:v>
                </c:pt>
                <c:pt idx="1">
                  <c:v>Johnson</c:v>
                </c:pt>
                <c:pt idx="2">
                  <c:v>Nemaha</c:v>
                </c:pt>
                <c:pt idx="3">
                  <c:v>Trego</c:v>
                </c:pt>
                <c:pt idx="4">
                  <c:v>Pottawatomie</c:v>
                </c:pt>
                <c:pt idx="5">
                  <c:v>Gove</c:v>
                </c:pt>
                <c:pt idx="6">
                  <c:v>Wallace</c:v>
                </c:pt>
                <c:pt idx="7">
                  <c:v>Wabaunsee</c:v>
                </c:pt>
                <c:pt idx="8">
                  <c:v>Washington</c:v>
                </c:pt>
                <c:pt idx="9">
                  <c:v>Riley</c:v>
                </c:pt>
                <c:pt idx="10">
                  <c:v>Comanche</c:v>
                </c:pt>
                <c:pt idx="11">
                  <c:v>Mitchell</c:v>
                </c:pt>
                <c:pt idx="12">
                  <c:v>Logan</c:v>
                </c:pt>
                <c:pt idx="13">
                  <c:v>Hodgeman</c:v>
                </c:pt>
                <c:pt idx="14">
                  <c:v>Ellis</c:v>
                </c:pt>
                <c:pt idx="15">
                  <c:v>Marion</c:v>
                </c:pt>
                <c:pt idx="16">
                  <c:v>Ellsworth</c:v>
                </c:pt>
                <c:pt idx="17">
                  <c:v>Douglas</c:v>
                </c:pt>
                <c:pt idx="18">
                  <c:v>Marshall</c:v>
                </c:pt>
                <c:pt idx="19">
                  <c:v>Chase</c:v>
                </c:pt>
                <c:pt idx="20">
                  <c:v>Clay</c:v>
                </c:pt>
                <c:pt idx="21">
                  <c:v>Jefferson</c:v>
                </c:pt>
                <c:pt idx="22">
                  <c:v>Ottawa</c:v>
                </c:pt>
                <c:pt idx="23">
                  <c:v>Butler</c:v>
                </c:pt>
                <c:pt idx="24">
                  <c:v>Leavenworth</c:v>
                </c:pt>
                <c:pt idx="25">
                  <c:v>Gray</c:v>
                </c:pt>
                <c:pt idx="26">
                  <c:v>Thomas</c:v>
                </c:pt>
                <c:pt idx="27">
                  <c:v>Scott</c:v>
                </c:pt>
                <c:pt idx="28">
                  <c:v>Smith</c:v>
                </c:pt>
                <c:pt idx="29">
                  <c:v>Doniphan</c:v>
                </c:pt>
                <c:pt idx="30">
                  <c:v>Jackson</c:v>
                </c:pt>
                <c:pt idx="31">
                  <c:v>Sheridan</c:v>
                </c:pt>
                <c:pt idx="32">
                  <c:v>Miami</c:v>
                </c:pt>
                <c:pt idx="33">
                  <c:v>McPherson</c:v>
                </c:pt>
                <c:pt idx="34">
                  <c:v>Lane</c:v>
                </c:pt>
                <c:pt idx="35">
                  <c:v>Pratt</c:v>
                </c:pt>
                <c:pt idx="36">
                  <c:v>Rice</c:v>
                </c:pt>
                <c:pt idx="37">
                  <c:v>Cheyenne</c:v>
                </c:pt>
                <c:pt idx="38">
                  <c:v>Morris</c:v>
                </c:pt>
                <c:pt idx="39">
                  <c:v>Meade</c:v>
                </c:pt>
                <c:pt idx="40">
                  <c:v>Graham</c:v>
                </c:pt>
                <c:pt idx="41">
                  <c:v>Dickinson</c:v>
                </c:pt>
                <c:pt idx="42">
                  <c:v>Stevens</c:v>
                </c:pt>
                <c:pt idx="43">
                  <c:v>Phillips</c:v>
                </c:pt>
                <c:pt idx="44">
                  <c:v>Jewell</c:v>
                </c:pt>
                <c:pt idx="45">
                  <c:v>Pawnee</c:v>
                </c:pt>
                <c:pt idx="46">
                  <c:v>Lincoln</c:v>
                </c:pt>
                <c:pt idx="47">
                  <c:v>Coffey</c:v>
                </c:pt>
                <c:pt idx="48">
                  <c:v>Rooks</c:v>
                </c:pt>
                <c:pt idx="49">
                  <c:v>Cloud</c:v>
                </c:pt>
                <c:pt idx="50">
                  <c:v>Harvey</c:v>
                </c:pt>
                <c:pt idx="51">
                  <c:v>Kingman</c:v>
                </c:pt>
                <c:pt idx="52">
                  <c:v>Osage</c:v>
                </c:pt>
                <c:pt idx="53">
                  <c:v>Stafford</c:v>
                </c:pt>
                <c:pt idx="54">
                  <c:v>Republic</c:v>
                </c:pt>
                <c:pt idx="55">
                  <c:v>Sumner</c:v>
                </c:pt>
                <c:pt idx="56">
                  <c:v>Stanton</c:v>
                </c:pt>
                <c:pt idx="57">
                  <c:v>Barber</c:v>
                </c:pt>
                <c:pt idx="58">
                  <c:v>Kiowa</c:v>
                </c:pt>
                <c:pt idx="59">
                  <c:v>Rush</c:v>
                </c:pt>
                <c:pt idx="60">
                  <c:v>Decatur</c:v>
                </c:pt>
                <c:pt idx="61">
                  <c:v>Anderson</c:v>
                </c:pt>
                <c:pt idx="62">
                  <c:v>Ness</c:v>
                </c:pt>
                <c:pt idx="63">
                  <c:v>Haskell</c:v>
                </c:pt>
                <c:pt idx="64">
                  <c:v>Morton</c:v>
                </c:pt>
                <c:pt idx="65">
                  <c:v>Rawlins</c:v>
                </c:pt>
                <c:pt idx="66">
                  <c:v>Sherman</c:v>
                </c:pt>
                <c:pt idx="67">
                  <c:v>Clark</c:v>
                </c:pt>
                <c:pt idx="68">
                  <c:v>Harper</c:v>
                </c:pt>
                <c:pt idx="69">
                  <c:v>Franklin</c:v>
                </c:pt>
                <c:pt idx="70">
                  <c:v>Russell</c:v>
                </c:pt>
                <c:pt idx="71">
                  <c:v>Norton</c:v>
                </c:pt>
                <c:pt idx="72">
                  <c:v>Kearny</c:v>
                </c:pt>
                <c:pt idx="73">
                  <c:v>Greenwood</c:v>
                </c:pt>
                <c:pt idx="74">
                  <c:v>Linn</c:v>
                </c:pt>
                <c:pt idx="75">
                  <c:v>Osborne</c:v>
                </c:pt>
                <c:pt idx="76">
                  <c:v>Grant</c:v>
                </c:pt>
                <c:pt idx="77">
                  <c:v>Edwards</c:v>
                </c:pt>
                <c:pt idx="78">
                  <c:v>Reno</c:v>
                </c:pt>
                <c:pt idx="79">
                  <c:v>Wichita</c:v>
                </c:pt>
                <c:pt idx="80">
                  <c:v>Lyon</c:v>
                </c:pt>
                <c:pt idx="81">
                  <c:v>Woodson</c:v>
                </c:pt>
                <c:pt idx="82">
                  <c:v>Chautauqua</c:v>
                </c:pt>
                <c:pt idx="83">
                  <c:v>Geary</c:v>
                </c:pt>
                <c:pt idx="84">
                  <c:v>Crawford</c:v>
                </c:pt>
                <c:pt idx="85">
                  <c:v>Brown</c:v>
                </c:pt>
                <c:pt idx="86">
                  <c:v>Barton</c:v>
                </c:pt>
                <c:pt idx="87">
                  <c:v>Saline</c:v>
                </c:pt>
                <c:pt idx="88">
                  <c:v>Cherokee</c:v>
                </c:pt>
                <c:pt idx="89">
                  <c:v>Elk</c:v>
                </c:pt>
                <c:pt idx="90">
                  <c:v>Wilson</c:v>
                </c:pt>
                <c:pt idx="91">
                  <c:v>Allen</c:v>
                </c:pt>
                <c:pt idx="92">
                  <c:v>Cowley</c:v>
                </c:pt>
                <c:pt idx="93">
                  <c:v>Shawnee</c:v>
                </c:pt>
                <c:pt idx="94">
                  <c:v>Hamilton</c:v>
                </c:pt>
                <c:pt idx="95">
                  <c:v>Sedgwick</c:v>
                </c:pt>
                <c:pt idx="96">
                  <c:v>Atchison</c:v>
                </c:pt>
                <c:pt idx="97">
                  <c:v>Neosho</c:v>
                </c:pt>
                <c:pt idx="98">
                  <c:v>Finney</c:v>
                </c:pt>
                <c:pt idx="99">
                  <c:v>Ford</c:v>
                </c:pt>
                <c:pt idx="100">
                  <c:v>Montgomery</c:v>
                </c:pt>
                <c:pt idx="101">
                  <c:v>Labette</c:v>
                </c:pt>
                <c:pt idx="102">
                  <c:v>Bourbon</c:v>
                </c:pt>
                <c:pt idx="103">
                  <c:v>Seward</c:v>
                </c:pt>
                <c:pt idx="104">
                  <c:v>Wyandotte</c:v>
                </c:pt>
              </c:strCache>
            </c:strRef>
          </c:xVal>
          <c:yVal>
            <c:numRef>
              <c:f>Sheet1!$D$2:$D$106</c:f>
              <c:numCache>
                <c:formatCode>General</c:formatCode>
                <c:ptCount val="105"/>
                <c:pt idx="0">
                  <c:v>1.0261708400768785</c:v>
                </c:pt>
                <c:pt idx="1">
                  <c:v>0.93488344208896712</c:v>
                </c:pt>
                <c:pt idx="2">
                  <c:v>0.8204432597063952</c:v>
                </c:pt>
                <c:pt idx="3">
                  <c:v>0.80900038400887142</c:v>
                </c:pt>
                <c:pt idx="4">
                  <c:v>0.77826389035533006</c:v>
                </c:pt>
                <c:pt idx="5">
                  <c:v>0.76735128784200457</c:v>
                </c:pt>
                <c:pt idx="6">
                  <c:v>0.70487935478360797</c:v>
                </c:pt>
                <c:pt idx="7">
                  <c:v>0.64793297358386714</c:v>
                </c:pt>
                <c:pt idx="8">
                  <c:v>0.5900629963353784</c:v>
                </c:pt>
                <c:pt idx="9">
                  <c:v>0.58631710011163185</c:v>
                </c:pt>
                <c:pt idx="10">
                  <c:v>0.58175081520569671</c:v>
                </c:pt>
                <c:pt idx="11">
                  <c:v>0.57797784849669231</c:v>
                </c:pt>
                <c:pt idx="12">
                  <c:v>0.5711855977499154</c:v>
                </c:pt>
                <c:pt idx="13">
                  <c:v>0.56467946005242353</c:v>
                </c:pt>
                <c:pt idx="14">
                  <c:v>0.54239778786269333</c:v>
                </c:pt>
                <c:pt idx="15">
                  <c:v>0.5304640017452712</c:v>
                </c:pt>
                <c:pt idx="16">
                  <c:v>0.52062700262929162</c:v>
                </c:pt>
                <c:pt idx="17">
                  <c:v>0.50104748769722751</c:v>
                </c:pt>
                <c:pt idx="18">
                  <c:v>0.48205765352266439</c:v>
                </c:pt>
                <c:pt idx="19">
                  <c:v>0.47591671296168642</c:v>
                </c:pt>
                <c:pt idx="20">
                  <c:v>0.4609020842265647</c:v>
                </c:pt>
                <c:pt idx="21">
                  <c:v>0.45307642973152679</c:v>
                </c:pt>
                <c:pt idx="22">
                  <c:v>0.44894562597933646</c:v>
                </c:pt>
                <c:pt idx="23">
                  <c:v>0.42612760970462482</c:v>
                </c:pt>
                <c:pt idx="24">
                  <c:v>0.39930543883068759</c:v>
                </c:pt>
                <c:pt idx="25">
                  <c:v>0.37447708089410314</c:v>
                </c:pt>
                <c:pt idx="26">
                  <c:v>0.34709448050242109</c:v>
                </c:pt>
                <c:pt idx="27">
                  <c:v>0.33544317172998134</c:v>
                </c:pt>
                <c:pt idx="28">
                  <c:v>0.30586195443590336</c:v>
                </c:pt>
                <c:pt idx="29">
                  <c:v>0.29341143122243984</c:v>
                </c:pt>
                <c:pt idx="30">
                  <c:v>0.28557123539261542</c:v>
                </c:pt>
                <c:pt idx="31">
                  <c:v>0.28024907999550891</c:v>
                </c:pt>
                <c:pt idx="32">
                  <c:v>0.27018201921297968</c:v>
                </c:pt>
                <c:pt idx="33">
                  <c:v>0.26953046424164701</c:v>
                </c:pt>
                <c:pt idx="34">
                  <c:v>0.25178360549419421</c:v>
                </c:pt>
                <c:pt idx="35">
                  <c:v>0.23131848904664221</c:v>
                </c:pt>
                <c:pt idx="36">
                  <c:v>0.2188695251806404</c:v>
                </c:pt>
                <c:pt idx="37">
                  <c:v>0.21848462614022282</c:v>
                </c:pt>
                <c:pt idx="38">
                  <c:v>0.21513962364370048</c:v>
                </c:pt>
                <c:pt idx="39">
                  <c:v>0.20801583213800937</c:v>
                </c:pt>
                <c:pt idx="40">
                  <c:v>0.18002813393872019</c:v>
                </c:pt>
                <c:pt idx="41">
                  <c:v>0.1770650457390216</c:v>
                </c:pt>
                <c:pt idx="42">
                  <c:v>0.17079780699214306</c:v>
                </c:pt>
                <c:pt idx="43">
                  <c:v>0.14329694620466921</c:v>
                </c:pt>
                <c:pt idx="44">
                  <c:v>0.11953988284887579</c:v>
                </c:pt>
                <c:pt idx="45">
                  <c:v>0.11327464919451424</c:v>
                </c:pt>
                <c:pt idx="46">
                  <c:v>0.10995465715877388</c:v>
                </c:pt>
                <c:pt idx="47">
                  <c:v>7.4224035740920499E-2</c:v>
                </c:pt>
                <c:pt idx="48">
                  <c:v>6.8853588040960256E-2</c:v>
                </c:pt>
                <c:pt idx="49">
                  <c:v>6.2227746351878409E-2</c:v>
                </c:pt>
                <c:pt idx="50">
                  <c:v>5.2523746922749227E-2</c:v>
                </c:pt>
                <c:pt idx="51">
                  <c:v>5.130746058363389E-2</c:v>
                </c:pt>
                <c:pt idx="52">
                  <c:v>4.3149941171135735E-2</c:v>
                </c:pt>
                <c:pt idx="53">
                  <c:v>4.11627161051136E-2</c:v>
                </c:pt>
                <c:pt idx="54">
                  <c:v>2.5454715356316975E-2</c:v>
                </c:pt>
                <c:pt idx="55">
                  <c:v>1.4059997099703563E-2</c:v>
                </c:pt>
                <c:pt idx="56">
                  <c:v>9.5621196121174045E-3</c:v>
                </c:pt>
                <c:pt idx="57">
                  <c:v>2.2271529791766397E-2</c:v>
                </c:pt>
                <c:pt idx="58">
                  <c:v>2.3465252941048554E-2</c:v>
                </c:pt>
                <c:pt idx="59">
                  <c:v>3.9053798959301743E-2</c:v>
                </c:pt>
                <c:pt idx="60">
                  <c:v>9.6470682628216925E-2</c:v>
                </c:pt>
                <c:pt idx="61">
                  <c:v>0.10100114411685239</c:v>
                </c:pt>
                <c:pt idx="62">
                  <c:v>0.10654663001481667</c:v>
                </c:pt>
                <c:pt idx="63">
                  <c:v>0.10993720788547393</c:v>
                </c:pt>
                <c:pt idx="64">
                  <c:v>0.15062190722551438</c:v>
                </c:pt>
                <c:pt idx="65">
                  <c:v>0.15072758340027115</c:v>
                </c:pt>
                <c:pt idx="66">
                  <c:v>0.15480990958562313</c:v>
                </c:pt>
                <c:pt idx="67">
                  <c:v>0.16439217068187886</c:v>
                </c:pt>
                <c:pt idx="68">
                  <c:v>0.17193570863281482</c:v>
                </c:pt>
                <c:pt idx="69">
                  <c:v>0.19750802712102816</c:v>
                </c:pt>
                <c:pt idx="70">
                  <c:v>0.21431572212633127</c:v>
                </c:pt>
                <c:pt idx="71">
                  <c:v>0.22463777596661524</c:v>
                </c:pt>
                <c:pt idx="72">
                  <c:v>0.23958961063680903</c:v>
                </c:pt>
                <c:pt idx="73">
                  <c:v>0.26121120048494589</c:v>
                </c:pt>
                <c:pt idx="74">
                  <c:v>0.27031847118275676</c:v>
                </c:pt>
                <c:pt idx="75">
                  <c:v>0.29243690996878063</c:v>
                </c:pt>
                <c:pt idx="76">
                  <c:v>0.31540863719949103</c:v>
                </c:pt>
                <c:pt idx="77">
                  <c:v>0.32404425974542039</c:v>
                </c:pt>
                <c:pt idx="78">
                  <c:v>0.3264856725285229</c:v>
                </c:pt>
                <c:pt idx="79">
                  <c:v>0.32732797596260232</c:v>
                </c:pt>
                <c:pt idx="80">
                  <c:v>0.34286615490921257</c:v>
                </c:pt>
                <c:pt idx="81">
                  <c:v>0.35547080972308698</c:v>
                </c:pt>
                <c:pt idx="82">
                  <c:v>0.37842702723368554</c:v>
                </c:pt>
                <c:pt idx="83">
                  <c:v>0.38105914416257342</c:v>
                </c:pt>
                <c:pt idx="84">
                  <c:v>0.47406783426180876</c:v>
                </c:pt>
                <c:pt idx="85">
                  <c:v>0.48092683515964851</c:v>
                </c:pt>
                <c:pt idx="86">
                  <c:v>0.48364950074001256</c:v>
                </c:pt>
                <c:pt idx="87">
                  <c:v>0.49285099652853442</c:v>
                </c:pt>
                <c:pt idx="88">
                  <c:v>0.49838792980314028</c:v>
                </c:pt>
                <c:pt idx="89">
                  <c:v>0.56524169157328574</c:v>
                </c:pt>
                <c:pt idx="90">
                  <c:v>0.58506481785884457</c:v>
                </c:pt>
                <c:pt idx="91">
                  <c:v>0.58627126264941876</c:v>
                </c:pt>
                <c:pt idx="92">
                  <c:v>0.59550703603786859</c:v>
                </c:pt>
                <c:pt idx="93">
                  <c:v>0.63109833664790871</c:v>
                </c:pt>
                <c:pt idx="94">
                  <c:v>0.63680856550200549</c:v>
                </c:pt>
                <c:pt idx="95">
                  <c:v>0.63702130712769789</c:v>
                </c:pt>
                <c:pt idx="96">
                  <c:v>0.66391104940427503</c:v>
                </c:pt>
                <c:pt idx="97">
                  <c:v>0.6983937507957072</c:v>
                </c:pt>
                <c:pt idx="98">
                  <c:v>0.79132449317859166</c:v>
                </c:pt>
                <c:pt idx="99">
                  <c:v>0.80872388213581214</c:v>
                </c:pt>
                <c:pt idx="100">
                  <c:v>0.82067231291099307</c:v>
                </c:pt>
                <c:pt idx="101">
                  <c:v>0.84749966757048789</c:v>
                </c:pt>
                <c:pt idx="102">
                  <c:v>0.90125051479749785</c:v>
                </c:pt>
                <c:pt idx="103">
                  <c:v>1.0608841582034683</c:v>
                </c:pt>
                <c:pt idx="104">
                  <c:v>1.7460163341657564</c:v>
                </c:pt>
              </c:numCache>
            </c:numRef>
          </c:yVal>
          <c:smooth val="1"/>
        </c:ser>
        <c:dLbls>
          <c:showLegendKey val="0"/>
          <c:showVal val="0"/>
          <c:showCatName val="0"/>
          <c:showSerName val="0"/>
          <c:showPercent val="0"/>
          <c:showBubbleSize val="0"/>
        </c:dLbls>
        <c:axId val="226804864"/>
        <c:axId val="226806400"/>
      </c:scatterChart>
      <c:valAx>
        <c:axId val="226804864"/>
        <c:scaling>
          <c:orientation val="minMax"/>
          <c:max val="105"/>
          <c:min val="1"/>
        </c:scaling>
        <c:delete val="0"/>
        <c:axPos val="t"/>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806400"/>
        <c:crosses val="autoZero"/>
        <c:crossBetween val="midCat"/>
      </c:valAx>
      <c:valAx>
        <c:axId val="226806400"/>
        <c:scaling>
          <c:orientation val="maxMin"/>
        </c:scaling>
        <c:delete val="1"/>
        <c:axPos val="l"/>
        <c:numFmt formatCode="General" sourceLinked="1"/>
        <c:majorTickMark val="none"/>
        <c:minorTickMark val="none"/>
        <c:tickLblPos val="nextTo"/>
        <c:crossAx val="226804864"/>
        <c:crosses val="autoZero"/>
        <c:crossBetween val="midCat"/>
      </c:valAx>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'Child poverty'!$X$56</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'Child poverty'!$Y$54:$AS$55</c:f>
              <c:multiLvlStrCache>
                <c:ptCount val="21"/>
                <c:lvl>
                  <c:pt idx="0">
                    <c:v>1970</c:v>
                  </c:pt>
                  <c:pt idx="1">
                    <c:v>1980</c:v>
                  </c:pt>
                  <c:pt idx="2">
                    <c:v>1990</c:v>
                  </c:pt>
                  <c:pt idx="3">
                    <c:v>1995</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lvl>
                <c:lvl>
                  <c:pt idx="0">
                    <c:v>Years</c:v>
                  </c:pt>
                </c:lvl>
              </c:multiLvlStrCache>
            </c:multiLvlStrRef>
          </c:cat>
          <c:val>
            <c:numRef>
              <c:f>'Child poverty'!$Y$56:$AS$56</c:f>
              <c:numCache>
                <c:formatCode>General</c:formatCode>
                <c:ptCount val="21"/>
                <c:pt idx="0" formatCode="0.0">
                  <c:v>11.785951461201432</c:v>
                </c:pt>
                <c:pt idx="1">
                  <c:v>11.4</c:v>
                </c:pt>
                <c:pt idx="2">
                  <c:v>15.7</c:v>
                </c:pt>
                <c:pt idx="3">
                  <c:v>14.9</c:v>
                </c:pt>
                <c:pt idx="4">
                  <c:v>15.4</c:v>
                </c:pt>
                <c:pt idx="5">
                  <c:v>14.4</c:v>
                </c:pt>
                <c:pt idx="6">
                  <c:v>14.3</c:v>
                </c:pt>
                <c:pt idx="7">
                  <c:v>11.9</c:v>
                </c:pt>
                <c:pt idx="8">
                  <c:v>12.7</c:v>
                </c:pt>
                <c:pt idx="9">
                  <c:v>12.1</c:v>
                </c:pt>
                <c:pt idx="10">
                  <c:v>13.8</c:v>
                </c:pt>
                <c:pt idx="11">
                  <c:v>14.6</c:v>
                </c:pt>
                <c:pt idx="12">
                  <c:v>15.2</c:v>
                </c:pt>
                <c:pt idx="13">
                  <c:v>15.3</c:v>
                </c:pt>
                <c:pt idx="14">
                  <c:v>14.7</c:v>
                </c:pt>
                <c:pt idx="15">
                  <c:v>14.6</c:v>
                </c:pt>
                <c:pt idx="16">
                  <c:v>17.100000000000001</c:v>
                </c:pt>
                <c:pt idx="17">
                  <c:v>18.100000000000001</c:v>
                </c:pt>
                <c:pt idx="18">
                  <c:v>18.8</c:v>
                </c:pt>
                <c:pt idx="19">
                  <c:v>19</c:v>
                </c:pt>
                <c:pt idx="20">
                  <c:v>18.399999999999999</c:v>
                </c:pt>
              </c:numCache>
            </c:numRef>
          </c:val>
          <c:smooth val="0"/>
        </c:ser>
        <c:ser>
          <c:idx val="1"/>
          <c:order val="1"/>
          <c:tx>
            <c:strRef>
              <c:f>'Child poverty'!$X$57</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'Child poverty'!$Y$54:$AS$55</c:f>
              <c:multiLvlStrCache>
                <c:ptCount val="21"/>
                <c:lvl>
                  <c:pt idx="0">
                    <c:v>1970</c:v>
                  </c:pt>
                  <c:pt idx="1">
                    <c:v>1980</c:v>
                  </c:pt>
                  <c:pt idx="2">
                    <c:v>1990</c:v>
                  </c:pt>
                  <c:pt idx="3">
                    <c:v>1995</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lvl>
                <c:lvl>
                  <c:pt idx="0">
                    <c:v>Years</c:v>
                  </c:pt>
                </c:lvl>
              </c:multiLvlStrCache>
            </c:multiLvlStrRef>
          </c:cat>
          <c:val>
            <c:numRef>
              <c:f>'Child poverty'!$Y$57:$AS$57</c:f>
              <c:numCache>
                <c:formatCode>0.0</c:formatCode>
                <c:ptCount val="21"/>
                <c:pt idx="0">
                  <c:v>17.344497607655502</c:v>
                </c:pt>
                <c:pt idx="1">
                  <c:v>15.69</c:v>
                </c:pt>
                <c:pt idx="2" formatCode="General">
                  <c:v>22.9</c:v>
                </c:pt>
                <c:pt idx="3" formatCode="General">
                  <c:v>23.4</c:v>
                </c:pt>
                <c:pt idx="4" formatCode="General">
                  <c:v>25.7</c:v>
                </c:pt>
                <c:pt idx="5" formatCode="General">
                  <c:v>24</c:v>
                </c:pt>
                <c:pt idx="6" formatCode="General">
                  <c:v>22.2</c:v>
                </c:pt>
                <c:pt idx="7" formatCode="General">
                  <c:v>18.5</c:v>
                </c:pt>
                <c:pt idx="8" formatCode="General">
                  <c:v>20</c:v>
                </c:pt>
                <c:pt idx="9" formatCode="General">
                  <c:v>19</c:v>
                </c:pt>
                <c:pt idx="10" formatCode="General">
                  <c:v>20.9</c:v>
                </c:pt>
                <c:pt idx="11" formatCode="General">
                  <c:v>21.7</c:v>
                </c:pt>
                <c:pt idx="12" formatCode="General">
                  <c:v>23.5</c:v>
                </c:pt>
                <c:pt idx="13" formatCode="General">
                  <c:v>25.5</c:v>
                </c:pt>
                <c:pt idx="14" formatCode="General">
                  <c:v>25.900000000000002</c:v>
                </c:pt>
                <c:pt idx="15" formatCode="General">
                  <c:v>24.2</c:v>
                </c:pt>
                <c:pt idx="16" formatCode="General">
                  <c:v>27.500000000000004</c:v>
                </c:pt>
                <c:pt idx="17" formatCode="General">
                  <c:v>25.7</c:v>
                </c:pt>
                <c:pt idx="18">
                  <c:v>30.3</c:v>
                </c:pt>
                <c:pt idx="19">
                  <c:v>31.4</c:v>
                </c:pt>
                <c:pt idx="20">
                  <c:v>30.1</c:v>
                </c:pt>
              </c:numCache>
            </c:numRef>
          </c:val>
          <c:smooth val="0"/>
        </c:ser>
        <c:ser>
          <c:idx val="2"/>
          <c:order val="2"/>
          <c:tx>
            <c:strRef>
              <c:f>'Child poverty'!$X$58</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'Child poverty'!$Y$54:$AS$55</c:f>
              <c:multiLvlStrCache>
                <c:ptCount val="21"/>
                <c:lvl>
                  <c:pt idx="0">
                    <c:v>1970</c:v>
                  </c:pt>
                  <c:pt idx="1">
                    <c:v>1980</c:v>
                  </c:pt>
                  <c:pt idx="2">
                    <c:v>1990</c:v>
                  </c:pt>
                  <c:pt idx="3">
                    <c:v>1995</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lvl>
                <c:lvl>
                  <c:pt idx="0">
                    <c:v>Years</c:v>
                  </c:pt>
                </c:lvl>
              </c:multiLvlStrCache>
            </c:multiLvlStrRef>
          </c:cat>
          <c:val>
            <c:numRef>
              <c:f>'Child poverty'!$Y$58:$AS$58</c:f>
              <c:numCache>
                <c:formatCode>0.0</c:formatCode>
                <c:ptCount val="21"/>
                <c:pt idx="0">
                  <c:v>19.474528680304854</c:v>
                </c:pt>
                <c:pt idx="1">
                  <c:v>15.05</c:v>
                </c:pt>
                <c:pt idx="2" formatCode="General">
                  <c:v>24.6</c:v>
                </c:pt>
                <c:pt idx="3" formatCode="General">
                  <c:v>22.3</c:v>
                </c:pt>
                <c:pt idx="4" formatCode="General">
                  <c:v>22.9</c:v>
                </c:pt>
                <c:pt idx="5" formatCode="General">
                  <c:v>21.2</c:v>
                </c:pt>
                <c:pt idx="6" formatCode="General">
                  <c:v>20.5</c:v>
                </c:pt>
                <c:pt idx="7" formatCode="General">
                  <c:v>16.5</c:v>
                </c:pt>
                <c:pt idx="8" formatCode="General">
                  <c:v>17.899999999999999</c:v>
                </c:pt>
                <c:pt idx="9" formatCode="General">
                  <c:v>17.299999999999997</c:v>
                </c:pt>
                <c:pt idx="10" formatCode="General">
                  <c:v>20.399999999999999</c:v>
                </c:pt>
                <c:pt idx="11" formatCode="General">
                  <c:v>20.399999999999999</c:v>
                </c:pt>
                <c:pt idx="12" formatCode="General">
                  <c:v>23.799999999999997</c:v>
                </c:pt>
                <c:pt idx="13" formatCode="General">
                  <c:v>22.8</c:v>
                </c:pt>
                <c:pt idx="14" formatCode="General">
                  <c:v>21.9</c:v>
                </c:pt>
                <c:pt idx="15" formatCode="General">
                  <c:v>21.9</c:v>
                </c:pt>
                <c:pt idx="16" formatCode="General">
                  <c:v>25.4</c:v>
                </c:pt>
                <c:pt idx="17" formatCode="General">
                  <c:v>26.8</c:v>
                </c:pt>
                <c:pt idx="18">
                  <c:v>27.3</c:v>
                </c:pt>
                <c:pt idx="19">
                  <c:v>27.3</c:v>
                </c:pt>
                <c:pt idx="20">
                  <c:v>24.4</c:v>
                </c:pt>
              </c:numCache>
            </c:numRef>
          </c:val>
          <c:smooth val="0"/>
        </c:ser>
        <c:ser>
          <c:idx val="3"/>
          <c:order val="3"/>
          <c:tx>
            <c:strRef>
              <c:f>'Child poverty'!$X$59</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'Child poverty'!$Y$54:$AS$55</c:f>
              <c:multiLvlStrCache>
                <c:ptCount val="21"/>
                <c:lvl>
                  <c:pt idx="0">
                    <c:v>1970</c:v>
                  </c:pt>
                  <c:pt idx="1">
                    <c:v>1980</c:v>
                  </c:pt>
                  <c:pt idx="2">
                    <c:v>1990</c:v>
                  </c:pt>
                  <c:pt idx="3">
                    <c:v>1995</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lvl>
                <c:lvl>
                  <c:pt idx="0">
                    <c:v>Years</c:v>
                  </c:pt>
                </c:lvl>
              </c:multiLvlStrCache>
            </c:multiLvlStrRef>
          </c:cat>
          <c:val>
            <c:numRef>
              <c:f>'Child poverty'!$Y$59:$AS$59</c:f>
              <c:numCache>
                <c:formatCode>0.0</c:formatCode>
                <c:ptCount val="21"/>
                <c:pt idx="0">
                  <c:v>14.815704166166407</c:v>
                </c:pt>
                <c:pt idx="1">
                  <c:v>12.95</c:v>
                </c:pt>
                <c:pt idx="2" formatCode="General">
                  <c:v>20.9</c:v>
                </c:pt>
                <c:pt idx="3" formatCode="General">
                  <c:v>20.6</c:v>
                </c:pt>
                <c:pt idx="4" formatCode="General">
                  <c:v>22.2</c:v>
                </c:pt>
                <c:pt idx="5" formatCode="General">
                  <c:v>19.899999999999999</c:v>
                </c:pt>
                <c:pt idx="6" formatCode="General">
                  <c:v>20.200000000000003</c:v>
                </c:pt>
                <c:pt idx="7" formatCode="General">
                  <c:v>17.5</c:v>
                </c:pt>
                <c:pt idx="8" formatCode="General">
                  <c:v>19.5</c:v>
                </c:pt>
                <c:pt idx="9" formatCode="General">
                  <c:v>18.099999999999998</c:v>
                </c:pt>
                <c:pt idx="10" formatCode="General">
                  <c:v>19.7</c:v>
                </c:pt>
                <c:pt idx="11" formatCode="General">
                  <c:v>20.200000000000003</c:v>
                </c:pt>
                <c:pt idx="12" formatCode="General">
                  <c:v>21.7</c:v>
                </c:pt>
                <c:pt idx="13" formatCode="General">
                  <c:v>21.8</c:v>
                </c:pt>
                <c:pt idx="14" formatCode="General">
                  <c:v>19.7</c:v>
                </c:pt>
                <c:pt idx="15" formatCode="General">
                  <c:v>21.6</c:v>
                </c:pt>
                <c:pt idx="16" formatCode="General">
                  <c:v>25.6</c:v>
                </c:pt>
                <c:pt idx="17" formatCode="General">
                  <c:v>25.1</c:v>
                </c:pt>
                <c:pt idx="18">
                  <c:v>30.4</c:v>
                </c:pt>
                <c:pt idx="19">
                  <c:v>26.5</c:v>
                </c:pt>
                <c:pt idx="20">
                  <c:v>26.6</c:v>
                </c:pt>
              </c:numCache>
            </c:numRef>
          </c:val>
          <c:smooth val="0"/>
        </c:ser>
        <c:ser>
          <c:idx val="4"/>
          <c:order val="4"/>
          <c:tx>
            <c:strRef>
              <c:f>'Child poverty'!$X$60</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'Child poverty'!$Y$54:$AS$55</c:f>
              <c:multiLvlStrCache>
                <c:ptCount val="21"/>
                <c:lvl>
                  <c:pt idx="0">
                    <c:v>1970</c:v>
                  </c:pt>
                  <c:pt idx="1">
                    <c:v>1980</c:v>
                  </c:pt>
                  <c:pt idx="2">
                    <c:v>1990</c:v>
                  </c:pt>
                  <c:pt idx="3">
                    <c:v>1995</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lvl>
                <c:lvl>
                  <c:pt idx="0">
                    <c:v>Years</c:v>
                  </c:pt>
                </c:lvl>
              </c:multiLvlStrCache>
            </c:multiLvlStrRef>
          </c:cat>
          <c:val>
            <c:numRef>
              <c:f>'Child poverty'!$Y$60:$AS$60</c:f>
              <c:numCache>
                <c:formatCode>0.0</c:formatCode>
                <c:ptCount val="21"/>
                <c:pt idx="0">
                  <c:v>17.198566786101157</c:v>
                </c:pt>
                <c:pt idx="1">
                  <c:v>13.1</c:v>
                </c:pt>
                <c:pt idx="2" formatCode="General">
                  <c:v>23.7</c:v>
                </c:pt>
                <c:pt idx="3" formatCode="General">
                  <c:v>22.1</c:v>
                </c:pt>
                <c:pt idx="4" formatCode="General">
                  <c:v>23.2</c:v>
                </c:pt>
                <c:pt idx="5" formatCode="General">
                  <c:v>21.2</c:v>
                </c:pt>
                <c:pt idx="6" formatCode="General">
                  <c:v>20.100000000000001</c:v>
                </c:pt>
                <c:pt idx="7" formatCode="General">
                  <c:v>17</c:v>
                </c:pt>
                <c:pt idx="8" formatCode="General">
                  <c:v>19.100000000000001</c:v>
                </c:pt>
                <c:pt idx="9" formatCode="General">
                  <c:v>18.5</c:v>
                </c:pt>
                <c:pt idx="10" formatCode="General">
                  <c:v>20.3</c:v>
                </c:pt>
                <c:pt idx="11" formatCode="General">
                  <c:v>20.7</c:v>
                </c:pt>
                <c:pt idx="12" formatCode="General">
                  <c:v>24.3</c:v>
                </c:pt>
                <c:pt idx="13" formatCode="General">
                  <c:v>23.7</c:v>
                </c:pt>
                <c:pt idx="14" formatCode="General">
                  <c:v>21.7</c:v>
                </c:pt>
                <c:pt idx="15" formatCode="General">
                  <c:v>19.3</c:v>
                </c:pt>
                <c:pt idx="16" formatCode="General">
                  <c:v>25.8</c:v>
                </c:pt>
                <c:pt idx="17" formatCode="General">
                  <c:v>26.2</c:v>
                </c:pt>
                <c:pt idx="18">
                  <c:v>26</c:v>
                </c:pt>
                <c:pt idx="19">
                  <c:v>28</c:v>
                </c:pt>
                <c:pt idx="20">
                  <c:v>25</c:v>
                </c:pt>
              </c:numCache>
            </c:numRef>
          </c:val>
          <c:smooth val="0"/>
        </c:ser>
        <c:dLbls>
          <c:showLegendKey val="0"/>
          <c:showVal val="0"/>
          <c:showCatName val="0"/>
          <c:showSerName val="0"/>
          <c:showPercent val="0"/>
          <c:showBubbleSize val="0"/>
        </c:dLbls>
        <c:marker val="1"/>
        <c:smooth val="0"/>
        <c:axId val="247083008"/>
        <c:axId val="247084928"/>
      </c:lineChart>
      <c:catAx>
        <c:axId val="24708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7084928"/>
        <c:crosses val="autoZero"/>
        <c:auto val="1"/>
        <c:lblAlgn val="ctr"/>
        <c:lblOffset val="100"/>
        <c:noMultiLvlLbl val="0"/>
      </c:catAx>
      <c:valAx>
        <c:axId val="2470849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708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Childcare!$P$50</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Childcare!$Q$48:$AC$49</c:f>
              <c:multiLvlStrCache>
                <c:ptCount val="13"/>
                <c:lvl>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lvl>
                <c:lvl>
                  <c:pt idx="0">
                    <c:v>Years</c:v>
                  </c:pt>
                </c:lvl>
              </c:multiLvlStrCache>
            </c:multiLvlStrRef>
          </c:cat>
          <c:val>
            <c:numRef>
              <c:f>Childcare!$Q$50:$AC$50</c:f>
              <c:numCache>
                <c:formatCode>0.00</c:formatCode>
                <c:ptCount val="13"/>
                <c:pt idx="0">
                  <c:v>0.5870850081080683</c:v>
                </c:pt>
                <c:pt idx="1">
                  <c:v>0.61226228120690485</c:v>
                </c:pt>
                <c:pt idx="2">
                  <c:v>0.61036805364064306</c:v>
                </c:pt>
                <c:pt idx="3">
                  <c:v>0.66492061298681782</c:v>
                </c:pt>
                <c:pt idx="4">
                  <c:v>0.68298619599733346</c:v>
                </c:pt>
                <c:pt idx="5">
                  <c:v>0.74867420987732458</c:v>
                </c:pt>
                <c:pt idx="6">
                  <c:v>0.75977207468163677</c:v>
                </c:pt>
                <c:pt idx="7">
                  <c:v>0.75815134703289244</c:v>
                </c:pt>
                <c:pt idx="8">
                  <c:v>0.72554696584451639</c:v>
                </c:pt>
                <c:pt idx="9">
                  <c:v>0.65538240385898239</c:v>
                </c:pt>
                <c:pt idx="10">
                  <c:v>0.65124637293506571</c:v>
                </c:pt>
                <c:pt idx="11">
                  <c:v>0.59</c:v>
                </c:pt>
                <c:pt idx="12">
                  <c:v>0.53</c:v>
                </c:pt>
              </c:numCache>
            </c:numRef>
          </c:val>
          <c:smooth val="0"/>
        </c:ser>
        <c:ser>
          <c:idx val="1"/>
          <c:order val="1"/>
          <c:tx>
            <c:strRef>
              <c:f>Childcare!$P$51</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Childcare!$Q$48:$AC$49</c:f>
              <c:multiLvlStrCache>
                <c:ptCount val="13"/>
                <c:lvl>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lvl>
                <c:lvl>
                  <c:pt idx="0">
                    <c:v>Years</c:v>
                  </c:pt>
                </c:lvl>
              </c:multiLvlStrCache>
            </c:multiLvlStrRef>
          </c:cat>
          <c:val>
            <c:numRef>
              <c:f>Childcare!$Q$51:$AC$51</c:f>
              <c:numCache>
                <c:formatCode>0.00</c:formatCode>
                <c:ptCount val="13"/>
                <c:pt idx="0">
                  <c:v>1.1845900288421922</c:v>
                </c:pt>
                <c:pt idx="1">
                  <c:v>1.0963900424054667</c:v>
                </c:pt>
                <c:pt idx="2">
                  <c:v>1.0313093817667596</c:v>
                </c:pt>
                <c:pt idx="3">
                  <c:v>1.0686313553697067</c:v>
                </c:pt>
                <c:pt idx="4">
                  <c:v>1.0290947078304551</c:v>
                </c:pt>
                <c:pt idx="5">
                  <c:v>1.1454849498327759</c:v>
                </c:pt>
                <c:pt idx="6">
                  <c:v>1.1467270147942985</c:v>
                </c:pt>
                <c:pt idx="7">
                  <c:v>1.0998137050254753</c:v>
                </c:pt>
                <c:pt idx="8">
                  <c:v>1.1768789751858819</c:v>
                </c:pt>
                <c:pt idx="9">
                  <c:v>0.91884707484786565</c:v>
                </c:pt>
                <c:pt idx="10">
                  <c:v>0.93037481926370802</c:v>
                </c:pt>
                <c:pt idx="11">
                  <c:v>0.76525474927837811</c:v>
                </c:pt>
                <c:pt idx="12">
                  <c:v>0.6250561091659933</c:v>
                </c:pt>
              </c:numCache>
            </c:numRef>
          </c:val>
          <c:smooth val="0"/>
        </c:ser>
        <c:ser>
          <c:idx val="2"/>
          <c:order val="2"/>
          <c:tx>
            <c:strRef>
              <c:f>Childcare!$P$52</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Childcare!$Q$48:$AC$49</c:f>
              <c:multiLvlStrCache>
                <c:ptCount val="13"/>
                <c:lvl>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lvl>
                <c:lvl>
                  <c:pt idx="0">
                    <c:v>Years</c:v>
                  </c:pt>
                </c:lvl>
              </c:multiLvlStrCache>
            </c:multiLvlStrRef>
          </c:cat>
          <c:val>
            <c:numRef>
              <c:f>Childcare!$Q$52:$AC$52</c:f>
              <c:numCache>
                <c:formatCode>0.00</c:formatCode>
                <c:ptCount val="13"/>
                <c:pt idx="0">
                  <c:v>0.80197924082228145</c:v>
                </c:pt>
                <c:pt idx="1">
                  <c:v>0.86964329513998395</c:v>
                </c:pt>
                <c:pt idx="2">
                  <c:v>0.91779953817039095</c:v>
                </c:pt>
                <c:pt idx="3">
                  <c:v>0.96777018742336651</c:v>
                </c:pt>
                <c:pt idx="4">
                  <c:v>0.88321734428688536</c:v>
                </c:pt>
                <c:pt idx="5">
                  <c:v>0.90714417089256161</c:v>
                </c:pt>
                <c:pt idx="6">
                  <c:v>0.76621204323211523</c:v>
                </c:pt>
                <c:pt idx="7">
                  <c:v>0.70237727693732632</c:v>
                </c:pt>
                <c:pt idx="8">
                  <c:v>0.62367610863841794</c:v>
                </c:pt>
                <c:pt idx="9">
                  <c:v>0.46592051242738625</c:v>
                </c:pt>
                <c:pt idx="10">
                  <c:v>0.46489886112527623</c:v>
                </c:pt>
                <c:pt idx="11">
                  <c:v>0.4166560808922537</c:v>
                </c:pt>
                <c:pt idx="12">
                  <c:v>0.40141215608398251</c:v>
                </c:pt>
              </c:numCache>
            </c:numRef>
          </c:val>
          <c:smooth val="0"/>
        </c:ser>
        <c:ser>
          <c:idx val="3"/>
          <c:order val="3"/>
          <c:tx>
            <c:strRef>
              <c:f>Childcare!$P$53</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Childcare!$Q$48:$AC$49</c:f>
              <c:multiLvlStrCache>
                <c:ptCount val="13"/>
                <c:lvl>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lvl>
                <c:lvl>
                  <c:pt idx="0">
                    <c:v>Years</c:v>
                  </c:pt>
                </c:lvl>
              </c:multiLvlStrCache>
            </c:multiLvlStrRef>
          </c:cat>
          <c:val>
            <c:numRef>
              <c:f>Childcare!$Q$53:$AC$53</c:f>
              <c:numCache>
                <c:formatCode>0.00</c:formatCode>
                <c:ptCount val="13"/>
                <c:pt idx="0">
                  <c:v>1.1575412533914513</c:v>
                </c:pt>
                <c:pt idx="1">
                  <c:v>1.2903370584803195</c:v>
                </c:pt>
                <c:pt idx="2">
                  <c:v>1.2856222951016067</c:v>
                </c:pt>
                <c:pt idx="3">
                  <c:v>1.218435193916805</c:v>
                </c:pt>
                <c:pt idx="4">
                  <c:v>1.0976288210263581</c:v>
                </c:pt>
                <c:pt idx="5">
                  <c:v>1.1657583809995646</c:v>
                </c:pt>
                <c:pt idx="6">
                  <c:v>1.0732869127262246</c:v>
                </c:pt>
                <c:pt idx="7">
                  <c:v>1.0535259780836115</c:v>
                </c:pt>
                <c:pt idx="8">
                  <c:v>0.92755434195708175</c:v>
                </c:pt>
                <c:pt idx="9">
                  <c:v>1.014717452677373</c:v>
                </c:pt>
                <c:pt idx="10">
                  <c:v>1.0192459671795824</c:v>
                </c:pt>
                <c:pt idx="11">
                  <c:v>0.8926893441082504</c:v>
                </c:pt>
                <c:pt idx="12">
                  <c:v>0.74544208580353155</c:v>
                </c:pt>
              </c:numCache>
            </c:numRef>
          </c:val>
          <c:smooth val="0"/>
        </c:ser>
        <c:ser>
          <c:idx val="4"/>
          <c:order val="4"/>
          <c:tx>
            <c:strRef>
              <c:f>Childcare!$P$54</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Childcare!$Q$48:$AC$49</c:f>
              <c:multiLvlStrCache>
                <c:ptCount val="13"/>
                <c:lvl>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lvl>
                <c:lvl>
                  <c:pt idx="0">
                    <c:v>Years</c:v>
                  </c:pt>
                </c:lvl>
              </c:multiLvlStrCache>
            </c:multiLvlStrRef>
          </c:cat>
          <c:val>
            <c:numRef>
              <c:f>Childcare!$Q$54:$AC$54</c:f>
              <c:numCache>
                <c:formatCode>0.00</c:formatCode>
                <c:ptCount val="13"/>
                <c:pt idx="0">
                  <c:v>0.97269144144144137</c:v>
                </c:pt>
                <c:pt idx="1">
                  <c:v>1.0267085846999178</c:v>
                </c:pt>
                <c:pt idx="2">
                  <c:v>1.0634339039331311</c:v>
                </c:pt>
                <c:pt idx="3">
                  <c:v>1.1362878246366452</c:v>
                </c:pt>
                <c:pt idx="4">
                  <c:v>0.9736283868479414</c:v>
                </c:pt>
                <c:pt idx="5">
                  <c:v>0.93753603136169716</c:v>
                </c:pt>
                <c:pt idx="6">
                  <c:v>0.84900466517921824</c:v>
                </c:pt>
                <c:pt idx="7">
                  <c:v>0.8567136696225226</c:v>
                </c:pt>
                <c:pt idx="8">
                  <c:v>0.77484867947295699</c:v>
                </c:pt>
                <c:pt idx="9">
                  <c:v>0.63995940345634461</c:v>
                </c:pt>
                <c:pt idx="10">
                  <c:v>0.65022485749477243</c:v>
                </c:pt>
                <c:pt idx="11">
                  <c:v>0.62392988769262026</c:v>
                </c:pt>
                <c:pt idx="12">
                  <c:v>0.54798981297873173</c:v>
                </c:pt>
              </c:numCache>
            </c:numRef>
          </c:val>
          <c:smooth val="0"/>
        </c:ser>
        <c:dLbls>
          <c:showLegendKey val="0"/>
          <c:showVal val="0"/>
          <c:showCatName val="0"/>
          <c:showSerName val="0"/>
          <c:showPercent val="0"/>
          <c:showBubbleSize val="0"/>
        </c:dLbls>
        <c:marker val="1"/>
        <c:smooth val="0"/>
        <c:axId val="248066816"/>
        <c:axId val="248068736"/>
      </c:lineChart>
      <c:catAx>
        <c:axId val="24806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8068736"/>
        <c:crosses val="autoZero"/>
        <c:auto val="1"/>
        <c:lblAlgn val="ctr"/>
        <c:lblOffset val="100"/>
        <c:noMultiLvlLbl val="0"/>
      </c:catAx>
      <c:valAx>
        <c:axId val="2480687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806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Divorce!$Y$51</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Divorce!$Z$49:$AU$50</c:f>
              <c:multiLvlStrCache>
                <c:ptCount val="22"/>
                <c:lvl>
                  <c:pt idx="0">
                    <c:v>1970</c:v>
                  </c:pt>
                  <c:pt idx="1">
                    <c:v>1980</c:v>
                  </c:pt>
                  <c:pt idx="2">
                    <c:v>1990</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lvl>
                <c:lvl>
                  <c:pt idx="0">
                    <c:v>Years</c:v>
                  </c:pt>
                </c:lvl>
              </c:multiLvlStrCache>
            </c:multiLvlStrRef>
          </c:cat>
          <c:val>
            <c:numRef>
              <c:f>Divorce!$Z$51:$AU$51</c:f>
              <c:numCache>
                <c:formatCode>General</c:formatCode>
                <c:ptCount val="22"/>
                <c:pt idx="0">
                  <c:v>3.9</c:v>
                </c:pt>
                <c:pt idx="1">
                  <c:v>5.7</c:v>
                </c:pt>
                <c:pt idx="2">
                  <c:v>5.0999999999999996</c:v>
                </c:pt>
                <c:pt idx="3">
                  <c:v>4.3</c:v>
                </c:pt>
                <c:pt idx="4">
                  <c:v>4.2</c:v>
                </c:pt>
                <c:pt idx="5">
                  <c:v>4.0999999999999996</c:v>
                </c:pt>
                <c:pt idx="6">
                  <c:v>3.9</c:v>
                </c:pt>
                <c:pt idx="7">
                  <c:v>3.7</c:v>
                </c:pt>
                <c:pt idx="8">
                  <c:v>3.8</c:v>
                </c:pt>
                <c:pt idx="9">
                  <c:v>3.7</c:v>
                </c:pt>
                <c:pt idx="10">
                  <c:v>3.6</c:v>
                </c:pt>
                <c:pt idx="11">
                  <c:v>3.2</c:v>
                </c:pt>
                <c:pt idx="12">
                  <c:v>3.2</c:v>
                </c:pt>
                <c:pt idx="13">
                  <c:v>3.1</c:v>
                </c:pt>
                <c:pt idx="14">
                  <c:v>3.3</c:v>
                </c:pt>
                <c:pt idx="15">
                  <c:v>3.4</c:v>
                </c:pt>
                <c:pt idx="16">
                  <c:v>3.5</c:v>
                </c:pt>
                <c:pt idx="17">
                  <c:v>3.7</c:v>
                </c:pt>
                <c:pt idx="18">
                  <c:v>3.7</c:v>
                </c:pt>
                <c:pt idx="19">
                  <c:v>3.6</c:v>
                </c:pt>
                <c:pt idx="20">
                  <c:v>3.4</c:v>
                </c:pt>
                <c:pt idx="21">
                  <c:v>3.1</c:v>
                </c:pt>
              </c:numCache>
            </c:numRef>
          </c:val>
          <c:smooth val="0"/>
        </c:ser>
        <c:ser>
          <c:idx val="1"/>
          <c:order val="1"/>
          <c:tx>
            <c:strRef>
              <c:f>Divorce!$Y$52</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Divorce!$Z$49:$AU$50</c:f>
              <c:multiLvlStrCache>
                <c:ptCount val="22"/>
                <c:lvl>
                  <c:pt idx="0">
                    <c:v>1970</c:v>
                  </c:pt>
                  <c:pt idx="1">
                    <c:v>1980</c:v>
                  </c:pt>
                  <c:pt idx="2">
                    <c:v>1990</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lvl>
                <c:lvl>
                  <c:pt idx="0">
                    <c:v>Years</c:v>
                  </c:pt>
                </c:lvl>
              </c:multiLvlStrCache>
            </c:multiLvlStrRef>
          </c:cat>
          <c:val>
            <c:numRef>
              <c:f>Divorce!$Z$52:$AU$52</c:f>
              <c:numCache>
                <c:formatCode>0.0</c:formatCode>
                <c:ptCount val="22"/>
                <c:pt idx="0">
                  <c:v>4.8636214262241211</c:v>
                </c:pt>
                <c:pt idx="1">
                  <c:v>6</c:v>
                </c:pt>
                <c:pt idx="2">
                  <c:v>6.3</c:v>
                </c:pt>
                <c:pt idx="3">
                  <c:v>4.3</c:v>
                </c:pt>
                <c:pt idx="4">
                  <c:v>4.5999999999999996</c:v>
                </c:pt>
                <c:pt idx="5">
                  <c:v>4.3</c:v>
                </c:pt>
                <c:pt idx="6">
                  <c:v>3.5</c:v>
                </c:pt>
                <c:pt idx="7">
                  <c:v>4.3</c:v>
                </c:pt>
                <c:pt idx="8">
                  <c:v>4</c:v>
                </c:pt>
                <c:pt idx="9">
                  <c:v>3.7</c:v>
                </c:pt>
                <c:pt idx="10">
                  <c:v>4</c:v>
                </c:pt>
                <c:pt idx="11">
                  <c:v>4.8</c:v>
                </c:pt>
                <c:pt idx="12">
                  <c:v>4.5999999999999996</c:v>
                </c:pt>
                <c:pt idx="13">
                  <c:v>4.3</c:v>
                </c:pt>
                <c:pt idx="14">
                  <c:v>4.5484949832775925</c:v>
                </c:pt>
                <c:pt idx="15">
                  <c:v>5.4043099371748973</c:v>
                </c:pt>
                <c:pt idx="16">
                  <c:v>5.1175005050164968</c:v>
                </c:pt>
                <c:pt idx="17">
                  <c:v>5.6436441816715934</c:v>
                </c:pt>
                <c:pt idx="18">
                  <c:v>4.3498319383114747</c:v>
                </c:pt>
                <c:pt idx="19">
                  <c:v>4.5</c:v>
                </c:pt>
                <c:pt idx="20">
                  <c:v>3.490635698462778</c:v>
                </c:pt>
                <c:pt idx="21">
                  <c:v>4</c:v>
                </c:pt>
              </c:numCache>
            </c:numRef>
          </c:val>
          <c:smooth val="0"/>
        </c:ser>
        <c:ser>
          <c:idx val="2"/>
          <c:order val="2"/>
          <c:tx>
            <c:strRef>
              <c:f>Divorce!$Y$53</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Divorce!$Z$49:$AU$50</c:f>
              <c:multiLvlStrCache>
                <c:ptCount val="22"/>
                <c:lvl>
                  <c:pt idx="0">
                    <c:v>1970</c:v>
                  </c:pt>
                  <c:pt idx="1">
                    <c:v>1980</c:v>
                  </c:pt>
                  <c:pt idx="2">
                    <c:v>1990</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lvl>
                <c:lvl>
                  <c:pt idx="0">
                    <c:v>Years</c:v>
                  </c:pt>
                </c:lvl>
              </c:multiLvlStrCache>
            </c:multiLvlStrRef>
          </c:cat>
          <c:val>
            <c:numRef>
              <c:f>Divorce!$Z$53:$AU$53</c:f>
              <c:numCache>
                <c:formatCode>0.0</c:formatCode>
                <c:ptCount val="22"/>
                <c:pt idx="0">
                  <c:v>3.6988110964332894</c:v>
                </c:pt>
                <c:pt idx="1">
                  <c:v>6.1</c:v>
                </c:pt>
                <c:pt idx="2">
                  <c:v>4.5999999999999996</c:v>
                </c:pt>
                <c:pt idx="3">
                  <c:v>4.8</c:v>
                </c:pt>
                <c:pt idx="4">
                  <c:v>5.6</c:v>
                </c:pt>
                <c:pt idx="5">
                  <c:v>4.9000000000000004</c:v>
                </c:pt>
                <c:pt idx="6">
                  <c:v>4.9000000000000004</c:v>
                </c:pt>
                <c:pt idx="7">
                  <c:v>5</c:v>
                </c:pt>
                <c:pt idx="8">
                  <c:v>4.8</c:v>
                </c:pt>
                <c:pt idx="9">
                  <c:v>3.6</c:v>
                </c:pt>
                <c:pt idx="10">
                  <c:v>3.8</c:v>
                </c:pt>
                <c:pt idx="11">
                  <c:v>3.9</c:v>
                </c:pt>
                <c:pt idx="12">
                  <c:v>4.5999999999999996</c:v>
                </c:pt>
                <c:pt idx="13">
                  <c:v>3.6</c:v>
                </c:pt>
                <c:pt idx="14">
                  <c:v>3.7835991486901914</c:v>
                </c:pt>
                <c:pt idx="15">
                  <c:v>4.5033453422542467</c:v>
                </c:pt>
                <c:pt idx="16">
                  <c:v>4.3223217042297</c:v>
                </c:pt>
                <c:pt idx="17">
                  <c:v>3.7304793022717333</c:v>
                </c:pt>
                <c:pt idx="18">
                  <c:v>3.9351970153830425</c:v>
                </c:pt>
                <c:pt idx="19">
                  <c:v>3.4</c:v>
                </c:pt>
                <c:pt idx="20">
                  <c:v>3.328167475419832</c:v>
                </c:pt>
                <c:pt idx="21">
                  <c:v>2.8</c:v>
                </c:pt>
              </c:numCache>
            </c:numRef>
          </c:val>
          <c:smooth val="0"/>
        </c:ser>
        <c:ser>
          <c:idx val="3"/>
          <c:order val="3"/>
          <c:tx>
            <c:strRef>
              <c:f>Divorce!$Y$54</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Divorce!$Z$49:$AU$50</c:f>
              <c:multiLvlStrCache>
                <c:ptCount val="22"/>
                <c:lvl>
                  <c:pt idx="0">
                    <c:v>1970</c:v>
                  </c:pt>
                  <c:pt idx="1">
                    <c:v>1980</c:v>
                  </c:pt>
                  <c:pt idx="2">
                    <c:v>1990</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lvl>
                <c:lvl>
                  <c:pt idx="0">
                    <c:v>Years</c:v>
                  </c:pt>
                </c:lvl>
              </c:multiLvlStrCache>
            </c:multiLvlStrRef>
          </c:cat>
          <c:val>
            <c:numRef>
              <c:f>Divorce!$Z$54:$AU$54</c:f>
              <c:numCache>
                <c:formatCode>0.0</c:formatCode>
                <c:ptCount val="22"/>
                <c:pt idx="0">
                  <c:v>4.2289039767216297</c:v>
                </c:pt>
                <c:pt idx="1">
                  <c:v>4.9000000000000004</c:v>
                </c:pt>
                <c:pt idx="2">
                  <c:v>5.4</c:v>
                </c:pt>
                <c:pt idx="3">
                  <c:v>3.5</c:v>
                </c:pt>
                <c:pt idx="4">
                  <c:v>3.2</c:v>
                </c:pt>
                <c:pt idx="5">
                  <c:v>4.2</c:v>
                </c:pt>
                <c:pt idx="6">
                  <c:v>5.2</c:v>
                </c:pt>
                <c:pt idx="7">
                  <c:v>5.0999999999999996</c:v>
                </c:pt>
                <c:pt idx="8">
                  <c:v>5.6</c:v>
                </c:pt>
                <c:pt idx="9">
                  <c:v>4.3</c:v>
                </c:pt>
                <c:pt idx="10">
                  <c:v>4.7</c:v>
                </c:pt>
                <c:pt idx="11">
                  <c:v>4.4000000000000004</c:v>
                </c:pt>
                <c:pt idx="12">
                  <c:v>4</c:v>
                </c:pt>
                <c:pt idx="13">
                  <c:v>3.7</c:v>
                </c:pt>
                <c:pt idx="14">
                  <c:v>3.6931946133405398</c:v>
                </c:pt>
                <c:pt idx="15">
                  <c:v>3.6408319300960268</c:v>
                </c:pt>
                <c:pt idx="16">
                  <c:v>4.755155228384619</c:v>
                </c:pt>
                <c:pt idx="17">
                  <c:v>4.4085231447465096</c:v>
                </c:pt>
                <c:pt idx="18">
                  <c:v>4.3967232841208865</c:v>
                </c:pt>
                <c:pt idx="19">
                  <c:v>3.9</c:v>
                </c:pt>
                <c:pt idx="20">
                  <c:v>2.4431497838752114</c:v>
                </c:pt>
                <c:pt idx="21">
                  <c:v>2.5</c:v>
                </c:pt>
              </c:numCache>
            </c:numRef>
          </c:val>
          <c:smooth val="0"/>
        </c:ser>
        <c:ser>
          <c:idx val="4"/>
          <c:order val="4"/>
          <c:tx>
            <c:strRef>
              <c:f>Divorce!$Y$55</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Divorce!$Z$49:$AU$50</c:f>
              <c:multiLvlStrCache>
                <c:ptCount val="22"/>
                <c:lvl>
                  <c:pt idx="0">
                    <c:v>1970</c:v>
                  </c:pt>
                  <c:pt idx="1">
                    <c:v>1980</c:v>
                  </c:pt>
                  <c:pt idx="2">
                    <c:v>1990</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lvl>
                <c:lvl>
                  <c:pt idx="0">
                    <c:v>Years</c:v>
                  </c:pt>
                </c:lvl>
              </c:multiLvlStrCache>
            </c:multiLvlStrRef>
          </c:cat>
          <c:val>
            <c:numRef>
              <c:f>Divorce!$Z$55:$AU$55</c:f>
              <c:numCache>
                <c:formatCode>0.0</c:formatCode>
                <c:ptCount val="22"/>
                <c:pt idx="0">
                  <c:v>4.5307767403439385</c:v>
                </c:pt>
                <c:pt idx="1">
                  <c:v>5.6</c:v>
                </c:pt>
                <c:pt idx="2">
                  <c:v>6.7</c:v>
                </c:pt>
                <c:pt idx="3">
                  <c:v>5.7</c:v>
                </c:pt>
                <c:pt idx="4">
                  <c:v>5</c:v>
                </c:pt>
                <c:pt idx="5">
                  <c:v>5.2</c:v>
                </c:pt>
                <c:pt idx="6">
                  <c:v>4.9000000000000004</c:v>
                </c:pt>
                <c:pt idx="7">
                  <c:v>4.8</c:v>
                </c:pt>
                <c:pt idx="8">
                  <c:v>4.3</c:v>
                </c:pt>
                <c:pt idx="9">
                  <c:v>4.3</c:v>
                </c:pt>
                <c:pt idx="10">
                  <c:v>4</c:v>
                </c:pt>
                <c:pt idx="11">
                  <c:v>4</c:v>
                </c:pt>
                <c:pt idx="12">
                  <c:v>3.5</c:v>
                </c:pt>
                <c:pt idx="13">
                  <c:v>4.0999999999999996</c:v>
                </c:pt>
                <c:pt idx="14">
                  <c:v>4.7561397440332058</c:v>
                </c:pt>
                <c:pt idx="15">
                  <c:v>4.2305351916780163</c:v>
                </c:pt>
                <c:pt idx="16">
                  <c:v>3.9831370838784705</c:v>
                </c:pt>
                <c:pt idx="17">
                  <c:v>4.0871139137035097</c:v>
                </c:pt>
                <c:pt idx="18">
                  <c:v>3.7213498350765413</c:v>
                </c:pt>
                <c:pt idx="19">
                  <c:v>4.3</c:v>
                </c:pt>
                <c:pt idx="20">
                  <c:v>4.6722191590005515</c:v>
                </c:pt>
                <c:pt idx="21">
                  <c:v>4.3</c:v>
                </c:pt>
              </c:numCache>
            </c:numRef>
          </c:val>
          <c:smooth val="0"/>
        </c:ser>
        <c:dLbls>
          <c:showLegendKey val="0"/>
          <c:showVal val="0"/>
          <c:showCatName val="0"/>
          <c:showSerName val="0"/>
          <c:showPercent val="0"/>
          <c:showBubbleSize val="0"/>
        </c:dLbls>
        <c:marker val="1"/>
        <c:smooth val="0"/>
        <c:axId val="248108544"/>
        <c:axId val="248110464"/>
      </c:lineChart>
      <c:catAx>
        <c:axId val="24810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8110464"/>
        <c:crosses val="autoZero"/>
        <c:auto val="1"/>
        <c:lblAlgn val="ctr"/>
        <c:lblOffset val="100"/>
        <c:noMultiLvlLbl val="0"/>
      </c:catAx>
      <c:valAx>
        <c:axId val="24811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810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'Free &amp; Reduced Lunch'!$N$55</c:f>
              <c:strCache>
                <c:ptCount val="1"/>
                <c:pt idx="0">
                  <c:v>Kansas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'Free &amp; Reduced Lunch'!$O$53:$Y$54</c:f>
              <c:multiLvlStrCache>
                <c:ptCount val="11"/>
                <c:lvl>
                  <c:pt idx="0">
                    <c:v>2003</c:v>
                  </c:pt>
                  <c:pt idx="1">
                    <c:v>2004</c:v>
                  </c:pt>
                  <c:pt idx="2">
                    <c:v>2005</c:v>
                  </c:pt>
                  <c:pt idx="3">
                    <c:v>2006</c:v>
                  </c:pt>
                  <c:pt idx="4">
                    <c:v>2007</c:v>
                  </c:pt>
                  <c:pt idx="5">
                    <c:v>2008</c:v>
                  </c:pt>
                  <c:pt idx="6">
                    <c:v>2009</c:v>
                  </c:pt>
                  <c:pt idx="7">
                    <c:v>2010</c:v>
                  </c:pt>
                  <c:pt idx="8">
                    <c:v>2011</c:v>
                  </c:pt>
                  <c:pt idx="9">
                    <c:v>2012</c:v>
                  </c:pt>
                  <c:pt idx="10">
                    <c:v>2013</c:v>
                  </c:pt>
                </c:lvl>
                <c:lvl>
                  <c:pt idx="0">
                    <c:v>Year</c:v>
                  </c:pt>
                </c:lvl>
              </c:multiLvlStrCache>
            </c:multiLvlStrRef>
          </c:cat>
          <c:val>
            <c:numRef>
              <c:f>'Free &amp; Reduced Lunch'!$O$55:$Y$55</c:f>
              <c:numCache>
                <c:formatCode>General</c:formatCode>
                <c:ptCount val="11"/>
                <c:pt idx="0">
                  <c:v>37.5</c:v>
                </c:pt>
                <c:pt idx="1">
                  <c:v>38.6</c:v>
                </c:pt>
                <c:pt idx="2">
                  <c:v>38.9</c:v>
                </c:pt>
                <c:pt idx="3">
                  <c:v>44</c:v>
                </c:pt>
                <c:pt idx="4">
                  <c:v>39.799999999999997</c:v>
                </c:pt>
                <c:pt idx="5">
                  <c:v>42.8</c:v>
                </c:pt>
                <c:pt idx="6">
                  <c:v>45.7</c:v>
                </c:pt>
                <c:pt idx="7">
                  <c:v>47.4</c:v>
                </c:pt>
                <c:pt idx="8">
                  <c:v>48.7</c:v>
                </c:pt>
                <c:pt idx="9">
                  <c:v>49.5</c:v>
                </c:pt>
                <c:pt idx="10">
                  <c:v>50.03</c:v>
                </c:pt>
              </c:numCache>
            </c:numRef>
          </c:val>
          <c:smooth val="0"/>
        </c:ser>
        <c:ser>
          <c:idx val="1"/>
          <c:order val="1"/>
          <c:tx>
            <c:strRef>
              <c:f>'Free &amp; Reduced Lunch'!$N$56</c:f>
              <c:strCache>
                <c:ptCount val="1"/>
                <c:pt idx="0">
                  <c:v>Bourbon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'Free &amp; Reduced Lunch'!$O$53:$Y$54</c:f>
              <c:multiLvlStrCache>
                <c:ptCount val="11"/>
                <c:lvl>
                  <c:pt idx="0">
                    <c:v>2003</c:v>
                  </c:pt>
                  <c:pt idx="1">
                    <c:v>2004</c:v>
                  </c:pt>
                  <c:pt idx="2">
                    <c:v>2005</c:v>
                  </c:pt>
                  <c:pt idx="3">
                    <c:v>2006</c:v>
                  </c:pt>
                  <c:pt idx="4">
                    <c:v>2007</c:v>
                  </c:pt>
                  <c:pt idx="5">
                    <c:v>2008</c:v>
                  </c:pt>
                  <c:pt idx="6">
                    <c:v>2009</c:v>
                  </c:pt>
                  <c:pt idx="7">
                    <c:v>2010</c:v>
                  </c:pt>
                  <c:pt idx="8">
                    <c:v>2011</c:v>
                  </c:pt>
                  <c:pt idx="9">
                    <c:v>2012</c:v>
                  </c:pt>
                  <c:pt idx="10">
                    <c:v>2013</c:v>
                  </c:pt>
                </c:lvl>
                <c:lvl>
                  <c:pt idx="0">
                    <c:v>Year</c:v>
                  </c:pt>
                </c:lvl>
              </c:multiLvlStrCache>
            </c:multiLvlStrRef>
          </c:cat>
          <c:val>
            <c:numRef>
              <c:f>'Free &amp; Reduced Lunch'!$O$56:$Y$56</c:f>
              <c:numCache>
                <c:formatCode>General</c:formatCode>
                <c:ptCount val="11"/>
                <c:pt idx="0">
                  <c:v>49.3</c:v>
                </c:pt>
                <c:pt idx="1">
                  <c:v>51.4</c:v>
                </c:pt>
                <c:pt idx="2">
                  <c:v>51.4</c:v>
                </c:pt>
                <c:pt idx="3">
                  <c:v>58</c:v>
                </c:pt>
                <c:pt idx="4">
                  <c:v>52.8</c:v>
                </c:pt>
                <c:pt idx="5">
                  <c:v>57.6</c:v>
                </c:pt>
                <c:pt idx="6">
                  <c:v>60.4</c:v>
                </c:pt>
                <c:pt idx="7">
                  <c:v>62</c:v>
                </c:pt>
                <c:pt idx="8">
                  <c:v>64.64</c:v>
                </c:pt>
                <c:pt idx="9" formatCode="0.0">
                  <c:v>63.244613434727505</c:v>
                </c:pt>
                <c:pt idx="10" formatCode="0.00">
                  <c:v>65.260999999999996</c:v>
                </c:pt>
              </c:numCache>
            </c:numRef>
          </c:val>
          <c:smooth val="0"/>
        </c:ser>
        <c:ser>
          <c:idx val="2"/>
          <c:order val="2"/>
          <c:tx>
            <c:strRef>
              <c:f>'Free &amp; Reduced Lunch'!$N$57</c:f>
              <c:strCache>
                <c:ptCount val="1"/>
                <c:pt idx="0">
                  <c:v>Crawford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'Free &amp; Reduced Lunch'!$O$53:$Y$54</c:f>
              <c:multiLvlStrCache>
                <c:ptCount val="11"/>
                <c:lvl>
                  <c:pt idx="0">
                    <c:v>2003</c:v>
                  </c:pt>
                  <c:pt idx="1">
                    <c:v>2004</c:v>
                  </c:pt>
                  <c:pt idx="2">
                    <c:v>2005</c:v>
                  </c:pt>
                  <c:pt idx="3">
                    <c:v>2006</c:v>
                  </c:pt>
                  <c:pt idx="4">
                    <c:v>2007</c:v>
                  </c:pt>
                  <c:pt idx="5">
                    <c:v>2008</c:v>
                  </c:pt>
                  <c:pt idx="6">
                    <c:v>2009</c:v>
                  </c:pt>
                  <c:pt idx="7">
                    <c:v>2010</c:v>
                  </c:pt>
                  <c:pt idx="8">
                    <c:v>2011</c:v>
                  </c:pt>
                  <c:pt idx="9">
                    <c:v>2012</c:v>
                  </c:pt>
                  <c:pt idx="10">
                    <c:v>2013</c:v>
                  </c:pt>
                </c:lvl>
                <c:lvl>
                  <c:pt idx="0">
                    <c:v>Year</c:v>
                  </c:pt>
                </c:lvl>
              </c:multiLvlStrCache>
            </c:multiLvlStrRef>
          </c:cat>
          <c:val>
            <c:numRef>
              <c:f>'Free &amp; Reduced Lunch'!$O$57:$Y$57</c:f>
              <c:numCache>
                <c:formatCode>General</c:formatCode>
                <c:ptCount val="11"/>
                <c:pt idx="0">
                  <c:v>45.6</c:v>
                </c:pt>
                <c:pt idx="1">
                  <c:v>47</c:v>
                </c:pt>
                <c:pt idx="2">
                  <c:v>48.4</c:v>
                </c:pt>
                <c:pt idx="3">
                  <c:v>58.4</c:v>
                </c:pt>
                <c:pt idx="4">
                  <c:v>51.4</c:v>
                </c:pt>
                <c:pt idx="5">
                  <c:v>54.4</c:v>
                </c:pt>
                <c:pt idx="6">
                  <c:v>59</c:v>
                </c:pt>
                <c:pt idx="7">
                  <c:v>59.2</c:v>
                </c:pt>
                <c:pt idx="8">
                  <c:v>59.08</c:v>
                </c:pt>
                <c:pt idx="9" formatCode="0.0">
                  <c:v>58.922724296005235</c:v>
                </c:pt>
                <c:pt idx="10" formatCode="0.00">
                  <c:v>60.882000000000005</c:v>
                </c:pt>
              </c:numCache>
            </c:numRef>
          </c:val>
          <c:smooth val="0"/>
        </c:ser>
        <c:ser>
          <c:idx val="3"/>
          <c:order val="3"/>
          <c:tx>
            <c:strRef>
              <c:f>'Free &amp; Reduced Lunch'!$N$58</c:f>
              <c:strCache>
                <c:ptCount val="1"/>
                <c:pt idx="0">
                  <c:v>Labette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'Free &amp; Reduced Lunch'!$O$53:$Y$54</c:f>
              <c:multiLvlStrCache>
                <c:ptCount val="11"/>
                <c:lvl>
                  <c:pt idx="0">
                    <c:v>2003</c:v>
                  </c:pt>
                  <c:pt idx="1">
                    <c:v>2004</c:v>
                  </c:pt>
                  <c:pt idx="2">
                    <c:v>2005</c:v>
                  </c:pt>
                  <c:pt idx="3">
                    <c:v>2006</c:v>
                  </c:pt>
                  <c:pt idx="4">
                    <c:v>2007</c:v>
                  </c:pt>
                  <c:pt idx="5">
                    <c:v>2008</c:v>
                  </c:pt>
                  <c:pt idx="6">
                    <c:v>2009</c:v>
                  </c:pt>
                  <c:pt idx="7">
                    <c:v>2010</c:v>
                  </c:pt>
                  <c:pt idx="8">
                    <c:v>2011</c:v>
                  </c:pt>
                  <c:pt idx="9">
                    <c:v>2012</c:v>
                  </c:pt>
                  <c:pt idx="10">
                    <c:v>2013</c:v>
                  </c:pt>
                </c:lvl>
                <c:lvl>
                  <c:pt idx="0">
                    <c:v>Year</c:v>
                  </c:pt>
                </c:lvl>
              </c:multiLvlStrCache>
            </c:multiLvlStrRef>
          </c:cat>
          <c:val>
            <c:numRef>
              <c:f>'Free &amp; Reduced Lunch'!$O$58:$Y$58</c:f>
              <c:numCache>
                <c:formatCode>General</c:formatCode>
                <c:ptCount val="11"/>
                <c:pt idx="0">
                  <c:v>49.4</c:v>
                </c:pt>
                <c:pt idx="1">
                  <c:v>51.8</c:v>
                </c:pt>
                <c:pt idx="2">
                  <c:v>54.2</c:v>
                </c:pt>
                <c:pt idx="3">
                  <c:v>57.9</c:v>
                </c:pt>
                <c:pt idx="4">
                  <c:v>54</c:v>
                </c:pt>
                <c:pt idx="5">
                  <c:v>58.1</c:v>
                </c:pt>
                <c:pt idx="6">
                  <c:v>61.7</c:v>
                </c:pt>
                <c:pt idx="7">
                  <c:v>61.2</c:v>
                </c:pt>
                <c:pt idx="8">
                  <c:v>62.55</c:v>
                </c:pt>
                <c:pt idx="9" formatCode="0.0">
                  <c:v>62.21033868092691</c:v>
                </c:pt>
                <c:pt idx="10" formatCode="0.00">
                  <c:v>62.863999999999997</c:v>
                </c:pt>
              </c:numCache>
            </c:numRef>
          </c:val>
          <c:smooth val="0"/>
        </c:ser>
        <c:ser>
          <c:idx val="4"/>
          <c:order val="4"/>
          <c:tx>
            <c:strRef>
              <c:f>'Free &amp; Reduced Lunch'!$N$59</c:f>
              <c:strCache>
                <c:ptCount val="1"/>
                <c:pt idx="0">
                  <c:v>Montgomery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'Free &amp; Reduced Lunch'!$O$53:$Y$54</c:f>
              <c:multiLvlStrCache>
                <c:ptCount val="11"/>
                <c:lvl>
                  <c:pt idx="0">
                    <c:v>2003</c:v>
                  </c:pt>
                  <c:pt idx="1">
                    <c:v>2004</c:v>
                  </c:pt>
                  <c:pt idx="2">
                    <c:v>2005</c:v>
                  </c:pt>
                  <c:pt idx="3">
                    <c:v>2006</c:v>
                  </c:pt>
                  <c:pt idx="4">
                    <c:v>2007</c:v>
                  </c:pt>
                  <c:pt idx="5">
                    <c:v>2008</c:v>
                  </c:pt>
                  <c:pt idx="6">
                    <c:v>2009</c:v>
                  </c:pt>
                  <c:pt idx="7">
                    <c:v>2010</c:v>
                  </c:pt>
                  <c:pt idx="8">
                    <c:v>2011</c:v>
                  </c:pt>
                  <c:pt idx="9">
                    <c:v>2012</c:v>
                  </c:pt>
                  <c:pt idx="10">
                    <c:v>2013</c:v>
                  </c:pt>
                </c:lvl>
                <c:lvl>
                  <c:pt idx="0">
                    <c:v>Year</c:v>
                  </c:pt>
                </c:lvl>
              </c:multiLvlStrCache>
            </c:multiLvlStrRef>
          </c:cat>
          <c:val>
            <c:numRef>
              <c:f>'Free &amp; Reduced Lunch'!$O$59:$Y$59</c:f>
              <c:numCache>
                <c:formatCode>General</c:formatCode>
                <c:ptCount val="11"/>
                <c:pt idx="0">
                  <c:v>51</c:v>
                </c:pt>
                <c:pt idx="1">
                  <c:v>51.8</c:v>
                </c:pt>
                <c:pt idx="2">
                  <c:v>52.4</c:v>
                </c:pt>
                <c:pt idx="3">
                  <c:v>58.6</c:v>
                </c:pt>
                <c:pt idx="4">
                  <c:v>52.3</c:v>
                </c:pt>
                <c:pt idx="5">
                  <c:v>55.1</c:v>
                </c:pt>
                <c:pt idx="6">
                  <c:v>59</c:v>
                </c:pt>
                <c:pt idx="7">
                  <c:v>60.2</c:v>
                </c:pt>
                <c:pt idx="8">
                  <c:v>60.660000000000004</c:v>
                </c:pt>
                <c:pt idx="9" formatCode="0.0">
                  <c:v>61.845893310753596</c:v>
                </c:pt>
                <c:pt idx="10" formatCode="0.00">
                  <c:v>63.91</c:v>
                </c:pt>
              </c:numCache>
            </c:numRef>
          </c:val>
          <c:smooth val="0"/>
        </c:ser>
        <c:dLbls>
          <c:showLegendKey val="0"/>
          <c:showVal val="0"/>
          <c:showCatName val="0"/>
          <c:showSerName val="0"/>
          <c:showPercent val="0"/>
          <c:showBubbleSize val="0"/>
        </c:dLbls>
        <c:marker val="1"/>
        <c:smooth val="0"/>
        <c:axId val="248867072"/>
        <c:axId val="248881536"/>
      </c:lineChart>
      <c:catAx>
        <c:axId val="24886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8881536"/>
        <c:crosses val="autoZero"/>
        <c:auto val="1"/>
        <c:lblAlgn val="ctr"/>
        <c:lblOffset val="100"/>
        <c:noMultiLvlLbl val="0"/>
      </c:catAx>
      <c:valAx>
        <c:axId val="248881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886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4829DD2A-D0DB-4C70-B1DB-E75F5C72A5DD}" type="datetimeFigureOut">
              <a:rPr lang="en-US" smtClean="0"/>
              <a:t>7/23/2015</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970CF987-0BBE-4186-836A-4C7B54F4519A}" type="slidenum">
              <a:rPr lang="en-US" smtClean="0"/>
              <a:t>‹#›</a:t>
            </a:fld>
            <a:endParaRPr lang="en-US"/>
          </a:p>
        </p:txBody>
      </p:sp>
    </p:spTree>
    <p:extLst>
      <p:ext uri="{BB962C8B-B14F-4D97-AF65-F5344CB8AC3E}">
        <p14:creationId xmlns:p14="http://schemas.microsoft.com/office/powerpoint/2010/main" val="2492048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3CC62569-965D-4371-B08F-6AFE7A64BFB7}" type="datetimeFigureOut">
              <a:rPr lang="en-US" smtClean="0"/>
              <a:t>7/23/2015</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90C911D5-7F57-40BC-8AFC-162AC9863AC8}" type="slidenum">
              <a:rPr lang="en-US" smtClean="0"/>
              <a:t>‹#›</a:t>
            </a:fld>
            <a:endParaRPr lang="en-US"/>
          </a:p>
        </p:txBody>
      </p:sp>
    </p:spTree>
    <p:extLst>
      <p:ext uri="{BB962C8B-B14F-4D97-AF65-F5344CB8AC3E}">
        <p14:creationId xmlns:p14="http://schemas.microsoft.com/office/powerpoint/2010/main" val="150560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June 25-26 in Pittsburg (includes Crawford, Bourbon, Labette, Montgomery) Wilkinson Alumni Center at Pittsburg State University 401 E Ford Ave. Pittsburg</a:t>
            </a:r>
            <a:endParaRPr lang="en-US" dirty="0"/>
          </a:p>
        </p:txBody>
      </p:sp>
      <p:sp>
        <p:nvSpPr>
          <p:cNvPr id="4" name="Slide Number Placeholder 3"/>
          <p:cNvSpPr>
            <a:spLocks noGrp="1"/>
          </p:cNvSpPr>
          <p:nvPr>
            <p:ph type="sldNum" sz="quarter" idx="10"/>
          </p:nvPr>
        </p:nvSpPr>
        <p:spPr/>
        <p:txBody>
          <a:bodyPr/>
          <a:lstStyle/>
          <a:p>
            <a:fld id="{90C911D5-7F57-40BC-8AFC-162AC9863AC8}" type="slidenum">
              <a:rPr lang="en-US" smtClean="0"/>
              <a:t>1</a:t>
            </a:fld>
            <a:endParaRPr lang="en-US"/>
          </a:p>
        </p:txBody>
      </p:sp>
    </p:spTree>
    <p:extLst>
      <p:ext uri="{BB962C8B-B14F-4D97-AF65-F5344CB8AC3E}">
        <p14:creationId xmlns:p14="http://schemas.microsoft.com/office/powerpoint/2010/main" val="379039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911D5-7F57-40BC-8AFC-162AC9863AC8}" type="slidenum">
              <a:rPr lang="en-US" smtClean="0"/>
              <a:t>6</a:t>
            </a:fld>
            <a:endParaRPr lang="en-US"/>
          </a:p>
        </p:txBody>
      </p:sp>
    </p:spTree>
    <p:extLst>
      <p:ext uri="{BB962C8B-B14F-4D97-AF65-F5344CB8AC3E}">
        <p14:creationId xmlns:p14="http://schemas.microsoft.com/office/powerpoint/2010/main" val="12186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June 25-26 in Pittsburg (includes Crawford, Bourbon, Montgomery) Wilkinson Alumni Center at Pittsburg State University 401 E Ford Ave. Pittsburg</a:t>
            </a:r>
            <a:endParaRPr lang="en-US" dirty="0"/>
          </a:p>
        </p:txBody>
      </p:sp>
      <p:sp>
        <p:nvSpPr>
          <p:cNvPr id="4" name="Slide Number Placeholder 3"/>
          <p:cNvSpPr>
            <a:spLocks noGrp="1"/>
          </p:cNvSpPr>
          <p:nvPr>
            <p:ph type="sldNum" sz="quarter" idx="10"/>
          </p:nvPr>
        </p:nvSpPr>
        <p:spPr/>
        <p:txBody>
          <a:bodyPr/>
          <a:lstStyle/>
          <a:p>
            <a:fld id="{90C911D5-7F57-40BC-8AFC-162AC9863AC8}" type="slidenum">
              <a:rPr lang="en-US" smtClean="0"/>
              <a:t>7</a:t>
            </a:fld>
            <a:endParaRPr lang="en-US"/>
          </a:p>
        </p:txBody>
      </p:sp>
    </p:spTree>
    <p:extLst>
      <p:ext uri="{BB962C8B-B14F-4D97-AF65-F5344CB8AC3E}">
        <p14:creationId xmlns:p14="http://schemas.microsoft.com/office/powerpoint/2010/main" val="46140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June 25-26 in Pittsburg (includes Crawford, Bourbon, Montgomery) Wilkinson Alumni Center at Pittsburg State University 401 E Ford Ave. Pittsburg</a:t>
            </a:r>
            <a:endParaRPr lang="en-US" dirty="0"/>
          </a:p>
        </p:txBody>
      </p:sp>
      <p:sp>
        <p:nvSpPr>
          <p:cNvPr id="4" name="Slide Number Placeholder 3"/>
          <p:cNvSpPr>
            <a:spLocks noGrp="1"/>
          </p:cNvSpPr>
          <p:nvPr>
            <p:ph type="sldNum" sz="quarter" idx="10"/>
          </p:nvPr>
        </p:nvSpPr>
        <p:spPr/>
        <p:txBody>
          <a:bodyPr/>
          <a:lstStyle/>
          <a:p>
            <a:fld id="{90C911D5-7F57-40BC-8AFC-162AC9863AC8}" type="slidenum">
              <a:rPr lang="en-US" smtClean="0"/>
              <a:t>8</a:t>
            </a:fld>
            <a:endParaRPr lang="en-US"/>
          </a:p>
        </p:txBody>
      </p:sp>
    </p:spTree>
    <p:extLst>
      <p:ext uri="{BB962C8B-B14F-4D97-AF65-F5344CB8AC3E}">
        <p14:creationId xmlns:p14="http://schemas.microsoft.com/office/powerpoint/2010/main" val="247922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C911D5-7F57-40BC-8AFC-162AC9863AC8}" type="slidenum">
              <a:rPr lang="en-US" smtClean="0"/>
              <a:t>11</a:t>
            </a:fld>
            <a:endParaRPr lang="en-US"/>
          </a:p>
        </p:txBody>
      </p:sp>
    </p:spTree>
    <p:extLst>
      <p:ext uri="{BB962C8B-B14F-4D97-AF65-F5344CB8AC3E}">
        <p14:creationId xmlns:p14="http://schemas.microsoft.com/office/powerpoint/2010/main" val="42601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911D5-7F57-40BC-8AFC-162AC9863AC8}" type="slidenum">
              <a:rPr lang="en-US" smtClean="0"/>
              <a:t>23</a:t>
            </a:fld>
            <a:endParaRPr lang="en-US"/>
          </a:p>
        </p:txBody>
      </p:sp>
    </p:spTree>
    <p:extLst>
      <p:ext uri="{BB962C8B-B14F-4D97-AF65-F5344CB8AC3E}">
        <p14:creationId xmlns:p14="http://schemas.microsoft.com/office/powerpoint/2010/main" val="71391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911D5-7F57-40BC-8AFC-162AC9863AC8}" type="slidenum">
              <a:rPr lang="en-US" smtClean="0"/>
              <a:t>26</a:t>
            </a:fld>
            <a:endParaRPr lang="en-US"/>
          </a:p>
        </p:txBody>
      </p:sp>
    </p:spTree>
    <p:extLst>
      <p:ext uri="{BB962C8B-B14F-4D97-AF65-F5344CB8AC3E}">
        <p14:creationId xmlns:p14="http://schemas.microsoft.com/office/powerpoint/2010/main" val="374957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911D5-7F57-40BC-8AFC-162AC9863AC8}" type="slidenum">
              <a:rPr lang="en-US" smtClean="0"/>
              <a:t>44</a:t>
            </a:fld>
            <a:endParaRPr lang="en-US"/>
          </a:p>
        </p:txBody>
      </p:sp>
    </p:spTree>
    <p:extLst>
      <p:ext uri="{BB962C8B-B14F-4D97-AF65-F5344CB8AC3E}">
        <p14:creationId xmlns:p14="http://schemas.microsoft.com/office/powerpoint/2010/main" val="425346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496F6E-268A-48FA-A3E9-3DAF0CE6850E}"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AD000-C775-43AC-B15E-858EB60E17F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96F6E-268A-48FA-A3E9-3DAF0CE6850E}"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AD000-C775-43AC-B15E-858EB60E17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7/23/2015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7/23/2015</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7/23/2015</a:t>
            </a:fld>
            <a:endParaRPr lang="en-US"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4038600"/>
          </a:xfrm>
        </p:spPr>
        <p:txBody>
          <a:bodyPr/>
          <a:lstStyle/>
          <a:p>
            <a:pPr marL="182880" indent="0">
              <a:buNone/>
            </a:pPr>
            <a:r>
              <a:rPr lang="en-US" b="1" dirty="0" smtClean="0"/>
              <a:t>Child &amp; Family Wellbeing Indicators Report</a:t>
            </a:r>
            <a:endParaRPr lang="en-US" b="1" dirty="0"/>
          </a:p>
        </p:txBody>
      </p:sp>
      <p:sp>
        <p:nvSpPr>
          <p:cNvPr id="3" name="Subtitle 2"/>
          <p:cNvSpPr>
            <a:spLocks noGrp="1"/>
          </p:cNvSpPr>
          <p:nvPr>
            <p:ph type="subTitle" idx="1"/>
          </p:nvPr>
        </p:nvSpPr>
        <p:spPr>
          <a:xfrm>
            <a:off x="838200" y="3810000"/>
            <a:ext cx="6400800" cy="1371600"/>
          </a:xfrm>
        </p:spPr>
        <p:txBody>
          <a:bodyPr>
            <a:normAutofit fontScale="85000" lnSpcReduction="20000"/>
            <a:scene3d>
              <a:camera prst="orthographicFront"/>
              <a:lightRig rig="balanced" dir="t">
                <a:rot lat="0" lon="0" rev="2100000"/>
              </a:lightRig>
            </a:scene3d>
            <a:sp3d extrusionH="57150" prstMaterial="metal">
              <a:bevelT w="38100" h="25400"/>
              <a:contourClr>
                <a:schemeClr val="bg2"/>
              </a:contourClr>
            </a:sp3d>
          </a:bodyPr>
          <a:lstStyle/>
          <a:p>
            <a:r>
              <a:rPr lang="en-US" dirty="0">
                <a:solidFill>
                  <a:schemeClr val="tx1"/>
                </a:solidFill>
              </a:rPr>
              <a:t>State Trends and a County by County Ranking on 18 Indicators of Child and Family </a:t>
            </a:r>
            <a:r>
              <a:rPr lang="en-US" dirty="0" smtClean="0">
                <a:solidFill>
                  <a:schemeClr val="tx1"/>
                </a:solidFill>
              </a:rPr>
              <a:t>Wellbeing</a:t>
            </a:r>
          </a:p>
          <a:p>
            <a:endParaRPr lang="en-US" dirty="0">
              <a:solidFill>
                <a:schemeClr val="tx1"/>
              </a:solidFill>
            </a:endParaRPr>
          </a:p>
          <a:p>
            <a:r>
              <a:rPr lang="en-US" sz="1300" dirty="0" smtClean="0">
                <a:solidFill>
                  <a:schemeClr val="tx1"/>
                </a:solidFill>
              </a:rPr>
              <a:t>Presented by Jared R. Anderson, PhD</a:t>
            </a:r>
          </a:p>
          <a:p>
            <a:r>
              <a:rPr lang="en-US" sz="1300" dirty="0" smtClean="0">
                <a:solidFill>
                  <a:schemeClr val="tx1"/>
                </a:solidFill>
              </a:rPr>
              <a:t>Sharon L. Deitz, MS</a:t>
            </a:r>
          </a:p>
          <a:p>
            <a:r>
              <a:rPr lang="en-US" sz="1300" dirty="0" smtClean="0">
                <a:solidFill>
                  <a:schemeClr val="tx1"/>
                </a:solidFill>
              </a:rPr>
              <a:t>Kansas State University</a:t>
            </a:r>
          </a:p>
        </p:txBody>
      </p:sp>
      <p:grpSp>
        <p:nvGrpSpPr>
          <p:cNvPr id="7" name="Group 6"/>
          <p:cNvGrpSpPr/>
          <p:nvPr/>
        </p:nvGrpSpPr>
        <p:grpSpPr>
          <a:xfrm>
            <a:off x="0" y="5486408"/>
            <a:ext cx="8458200" cy="914400"/>
            <a:chOff x="639896" y="5762952"/>
            <a:chExt cx="7086600" cy="822959"/>
          </a:xfrm>
        </p:grpSpPr>
        <p:sp>
          <p:nvSpPr>
            <p:cNvPr id="8" name="Rectangle 7"/>
            <p:cNvSpPr/>
            <p:nvPr/>
          </p:nvSpPr>
          <p:spPr>
            <a:xfrm>
              <a:off x="639896" y="5762952"/>
              <a:ext cx="7086600" cy="822959"/>
            </a:xfrm>
            <a:prstGeom prst="rect">
              <a:avLst/>
            </a:prstGeom>
            <a:solidFill>
              <a:schemeClr val="bg1"/>
            </a:solidFill>
          </p:spPr>
          <p:txBody>
            <a:bodyPr wrap="square" anchor="ctr">
              <a:spAutoFit/>
            </a:bodyPr>
            <a:lstStyle/>
            <a:p>
              <a:pPr algn="ctr"/>
              <a:r>
                <a:rPr lang="en-US" sz="1200" dirty="0" smtClean="0">
                  <a:solidFill>
                    <a:schemeClr val="tx1"/>
                  </a:solidFill>
                </a:rPr>
                <a:t>Based on 2015 Report</a:t>
              </a:r>
            </a:p>
            <a:p>
              <a:pPr algn="ctr"/>
              <a:r>
                <a:rPr lang="en-US" sz="1200" dirty="0" smtClean="0"/>
                <a:t>Presented on June 25, 2015</a:t>
              </a:r>
              <a:endParaRPr lang="en-US" sz="1200" dirty="0">
                <a:solidFill>
                  <a:schemeClr val="tx1"/>
                </a:solidFill>
              </a:endParaRPr>
            </a:p>
          </p:txBody>
        </p:sp>
        <p:grpSp>
          <p:nvGrpSpPr>
            <p:cNvPr id="4" name="Group 3"/>
            <p:cNvGrpSpPr/>
            <p:nvPr/>
          </p:nvGrpSpPr>
          <p:grpSpPr>
            <a:xfrm>
              <a:off x="966787" y="5849947"/>
              <a:ext cx="6143625" cy="648970"/>
              <a:chOff x="838200" y="4913630"/>
              <a:chExt cx="6143625" cy="648970"/>
            </a:xfrm>
          </p:grpSpPr>
          <p:pic>
            <p:nvPicPr>
              <p:cNvPr id="5" name="Picture 4"/>
              <p:cNvPicPr/>
              <p:nvPr/>
            </p:nvPicPr>
            <p:blipFill rotWithShape="1">
              <a:blip r:embed="rId3" cstate="print">
                <a:biLevel thresh="75000"/>
                <a:extLst>
                  <a:ext uri="{28A0092B-C50C-407E-A947-70E740481C1C}">
                    <a14:useLocalDpi xmlns:a14="http://schemas.microsoft.com/office/drawing/2010/main" val="0"/>
                  </a:ext>
                </a:extLst>
              </a:blip>
              <a:srcRect l="21154" t="34616" r="20672" b="35384"/>
              <a:stretch/>
            </p:blipFill>
            <p:spPr bwMode="auto">
              <a:xfrm>
                <a:off x="838200" y="4998583"/>
                <a:ext cx="1482650" cy="479065"/>
              </a:xfrm>
              <a:prstGeom prst="rect">
                <a:avLst/>
              </a:prstGeom>
              <a:ln>
                <a:noFill/>
              </a:ln>
              <a:extLst>
                <a:ext uri="{53640926-AAD7-44D8-BBD7-CCE9431645EC}">
                  <a14:shadowObscured xmlns:a14="http://schemas.microsoft.com/office/drawing/2010/main"/>
                </a:ext>
              </a:extLst>
            </p:spPr>
          </p:pic>
          <p:pic>
            <p:nvPicPr>
              <p:cNvPr id="6" name="Picture 5" descr="http://www.dcf.ks.gov/Style%20Library/srs/images/kansas_dept_children_families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913630"/>
                <a:ext cx="962025" cy="648970"/>
              </a:xfrm>
              <a:prstGeom prst="rect">
                <a:avLst/>
              </a:prstGeom>
              <a:noFill/>
              <a:ln>
                <a:noFill/>
              </a:ln>
            </p:spPr>
          </p:pic>
        </p:grpSp>
      </p:grpSp>
    </p:spTree>
    <p:extLst>
      <p:ext uri="{BB962C8B-B14F-4D97-AF65-F5344CB8AC3E}">
        <p14:creationId xmlns:p14="http://schemas.microsoft.com/office/powerpoint/2010/main" val="240640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by Indicator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79475118"/>
              </p:ext>
            </p:extLst>
          </p:nvPr>
        </p:nvGraphicFramePr>
        <p:xfrm>
          <a:off x="457199" y="1219200"/>
          <a:ext cx="7620005" cy="5486400"/>
        </p:xfrm>
        <a:graphic>
          <a:graphicData uri="http://schemas.openxmlformats.org/drawingml/2006/table">
            <a:tbl>
              <a:tblPr firstRow="1" bandRow="1">
                <a:tableStyleId>{5C22544A-7EE6-4342-B048-85BDC9FD1C3A}</a:tableStyleId>
              </a:tblPr>
              <a:tblGrid>
                <a:gridCol w="3048001"/>
                <a:gridCol w="1143001"/>
                <a:gridCol w="1143001"/>
                <a:gridCol w="1143001"/>
                <a:gridCol w="1143001"/>
              </a:tblGrid>
              <a:tr h="274320">
                <a:tc>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dirty="0" smtClean="0"/>
                        <a:t>Bourbon</a:t>
                      </a:r>
                      <a:endParaRPr lang="en-US" sz="1400" dirty="0"/>
                    </a:p>
                  </a:txBody>
                  <a:tcPr marL="9525" marR="9525" marT="9525" marB="0" anchor="b"/>
                </a:tc>
                <a:tc>
                  <a:txBody>
                    <a:bodyPr/>
                    <a:lstStyle/>
                    <a:p>
                      <a:pPr algn="ctr" fontAlgn="b"/>
                      <a:r>
                        <a:rPr lang="en-US" sz="1400" dirty="0" smtClean="0"/>
                        <a:t>Crawford</a:t>
                      </a:r>
                      <a:endParaRPr lang="en-US" sz="1400" dirty="0"/>
                    </a:p>
                  </a:txBody>
                  <a:tcPr marL="9525" marR="9525" marT="9525" marB="0" anchor="b"/>
                </a:tc>
                <a:tc>
                  <a:txBody>
                    <a:bodyPr/>
                    <a:lstStyle/>
                    <a:p>
                      <a:pPr algn="ctr" fontAlgn="b"/>
                      <a:r>
                        <a:rPr lang="en-US" sz="1400" dirty="0" smtClean="0"/>
                        <a:t>Labette</a:t>
                      </a:r>
                      <a:endParaRPr lang="en-US" sz="1400" dirty="0"/>
                    </a:p>
                  </a:txBody>
                  <a:tcPr marL="9525" marR="9525" marT="9525" marB="0" anchor="b"/>
                </a:tc>
                <a:tc>
                  <a:txBody>
                    <a:bodyPr/>
                    <a:lstStyle/>
                    <a:p>
                      <a:pPr algn="ctr" fontAlgn="b"/>
                      <a:r>
                        <a:rPr lang="en-US" sz="1400" dirty="0" smtClean="0"/>
                        <a:t>Montgomery</a:t>
                      </a:r>
                      <a:endParaRPr lang="en-US" sz="1400" dirty="0"/>
                    </a:p>
                  </a:txBody>
                  <a:tcPr marL="9525" marR="9525" marT="9525" marB="0" anchor="b"/>
                </a:tc>
              </a:tr>
              <a:tr h="274320">
                <a:tc>
                  <a:txBody>
                    <a:bodyPr/>
                    <a:lstStyle/>
                    <a:p>
                      <a:pPr algn="l" fontAlgn="b"/>
                      <a:r>
                        <a:rPr lang="en-US" sz="1400" b="1" u="none" strike="noStrike" dirty="0">
                          <a:effectLst/>
                        </a:rPr>
                        <a:t>COMPOSITE RANK</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600" b="1"/>
                        <a:t>103</a:t>
                      </a:r>
                    </a:p>
                  </a:txBody>
                  <a:tcPr marL="9525" marR="9525" marT="9525" marB="0" anchor="b"/>
                </a:tc>
                <a:tc>
                  <a:txBody>
                    <a:bodyPr/>
                    <a:lstStyle/>
                    <a:p>
                      <a:pPr algn="r" fontAlgn="b"/>
                      <a:r>
                        <a:rPr lang="en-US" sz="1600" b="1"/>
                        <a:t>85</a:t>
                      </a:r>
                    </a:p>
                  </a:txBody>
                  <a:tcPr marL="9525" marR="9525" marT="9525" marB="0" anchor="b"/>
                </a:tc>
                <a:tc>
                  <a:txBody>
                    <a:bodyPr/>
                    <a:lstStyle/>
                    <a:p>
                      <a:pPr algn="r" fontAlgn="b"/>
                      <a:r>
                        <a:rPr lang="en-US" sz="1600" b="1" dirty="0" smtClean="0"/>
                        <a:t>102</a:t>
                      </a:r>
                      <a:endParaRPr lang="en-US" sz="1600" b="1" dirty="0"/>
                    </a:p>
                  </a:txBody>
                  <a:tcPr marL="9525" marR="9525" marT="9525" marB="0" anchor="b"/>
                </a:tc>
                <a:tc>
                  <a:txBody>
                    <a:bodyPr/>
                    <a:lstStyle/>
                    <a:p>
                      <a:pPr algn="r" fontAlgn="b"/>
                      <a:r>
                        <a:rPr lang="en-US" sz="1600" b="1" dirty="0"/>
                        <a:t>101</a:t>
                      </a:r>
                    </a:p>
                  </a:txBody>
                  <a:tcPr marL="9525" marR="9525" marT="9525" marB="0" anchor="b"/>
                </a:tc>
              </a:tr>
              <a:tr h="274320">
                <a:tc>
                  <a:txBody>
                    <a:bodyPr/>
                    <a:lstStyle/>
                    <a:p>
                      <a:pPr algn="l" fontAlgn="b"/>
                      <a:r>
                        <a:rPr lang="en-US" sz="1400" u="none" strike="noStrike" dirty="0">
                          <a:effectLst/>
                        </a:rPr>
                        <a:t>Child poverty</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104</a:t>
                      </a:r>
                    </a:p>
                  </a:txBody>
                  <a:tcPr marL="9525" marR="9525" marT="9525" marB="0" anchor="b"/>
                </a:tc>
                <a:tc>
                  <a:txBody>
                    <a:bodyPr/>
                    <a:lstStyle/>
                    <a:p>
                      <a:pPr algn="r" fontAlgn="b"/>
                      <a:r>
                        <a:rPr lang="en-US" sz="1600"/>
                        <a:t>95</a:t>
                      </a:r>
                    </a:p>
                  </a:txBody>
                  <a:tcPr marL="9525" marR="9525" marT="9525" marB="0" anchor="b"/>
                </a:tc>
                <a:tc>
                  <a:txBody>
                    <a:bodyPr/>
                    <a:lstStyle/>
                    <a:p>
                      <a:pPr algn="r" fontAlgn="b"/>
                      <a:r>
                        <a:rPr lang="en-US" sz="1600" dirty="0"/>
                        <a:t>100</a:t>
                      </a:r>
                    </a:p>
                  </a:txBody>
                  <a:tcPr marL="9525" marR="9525" marT="9525" marB="0" anchor="b"/>
                </a:tc>
                <a:tc>
                  <a:txBody>
                    <a:bodyPr/>
                    <a:lstStyle/>
                    <a:p>
                      <a:pPr algn="r" fontAlgn="b"/>
                      <a:r>
                        <a:rPr lang="en-US" sz="1600"/>
                        <a:t>95</a:t>
                      </a:r>
                    </a:p>
                  </a:txBody>
                  <a:tcPr marL="9525" marR="9525" marT="9525" marB="0" anchor="b"/>
                </a:tc>
              </a:tr>
              <a:tr h="274320">
                <a:tc>
                  <a:txBody>
                    <a:bodyPr/>
                    <a:lstStyle/>
                    <a:p>
                      <a:pPr algn="l" fontAlgn="b"/>
                      <a:r>
                        <a:rPr lang="en-US" sz="1400" u="none" strike="noStrike" dirty="0">
                          <a:effectLst/>
                        </a:rPr>
                        <a:t>Childcare</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99</a:t>
                      </a:r>
                    </a:p>
                  </a:txBody>
                  <a:tcPr marL="9525" marR="9525" marT="9525" marB="0" anchor="b"/>
                </a:tc>
                <a:tc>
                  <a:txBody>
                    <a:bodyPr/>
                    <a:lstStyle/>
                    <a:p>
                      <a:pPr algn="r" fontAlgn="b"/>
                      <a:r>
                        <a:rPr lang="en-US" sz="1600"/>
                        <a:t>74</a:t>
                      </a:r>
                    </a:p>
                  </a:txBody>
                  <a:tcPr marL="9525" marR="9525" marT="9525" marB="0" anchor="b"/>
                </a:tc>
                <a:tc>
                  <a:txBody>
                    <a:bodyPr/>
                    <a:lstStyle/>
                    <a:p>
                      <a:pPr algn="r" fontAlgn="b"/>
                      <a:r>
                        <a:rPr lang="en-US" sz="1600" dirty="0"/>
                        <a:t>102</a:t>
                      </a:r>
                    </a:p>
                  </a:txBody>
                  <a:tcPr marL="9525" marR="9525" marT="9525" marB="0" anchor="b"/>
                </a:tc>
                <a:tc>
                  <a:txBody>
                    <a:bodyPr/>
                    <a:lstStyle/>
                    <a:p>
                      <a:pPr algn="r" fontAlgn="b"/>
                      <a:r>
                        <a:rPr lang="en-US" sz="1600"/>
                        <a:t>92</a:t>
                      </a:r>
                    </a:p>
                  </a:txBody>
                  <a:tcPr marL="9525" marR="9525" marT="9525" marB="0" anchor="b"/>
                </a:tc>
              </a:tr>
              <a:tr h="274320">
                <a:tc>
                  <a:txBody>
                    <a:bodyPr/>
                    <a:lstStyle/>
                    <a:p>
                      <a:pPr algn="l" fontAlgn="b"/>
                      <a:r>
                        <a:rPr lang="en-US" sz="1400" u="none" strike="noStrike" dirty="0">
                          <a:effectLst/>
                        </a:rPr>
                        <a:t>Divorce</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87</a:t>
                      </a:r>
                    </a:p>
                  </a:txBody>
                  <a:tcPr marL="9525" marR="9525" marT="9525" marB="0" anchor="b"/>
                </a:tc>
                <a:tc>
                  <a:txBody>
                    <a:bodyPr/>
                    <a:lstStyle/>
                    <a:p>
                      <a:pPr algn="r" fontAlgn="b"/>
                      <a:r>
                        <a:rPr lang="en-US" sz="1600"/>
                        <a:t>64</a:t>
                      </a:r>
                    </a:p>
                  </a:txBody>
                  <a:tcPr marL="9525" marR="9525" marT="9525" marB="0" anchor="b"/>
                </a:tc>
                <a:tc>
                  <a:txBody>
                    <a:bodyPr/>
                    <a:lstStyle/>
                    <a:p>
                      <a:pPr algn="r" fontAlgn="b"/>
                      <a:r>
                        <a:rPr lang="en-US" sz="1600" dirty="0"/>
                        <a:t>53</a:t>
                      </a:r>
                    </a:p>
                  </a:txBody>
                  <a:tcPr marL="9525" marR="9525" marT="9525" marB="0" anchor="b"/>
                </a:tc>
                <a:tc>
                  <a:txBody>
                    <a:bodyPr/>
                    <a:lstStyle/>
                    <a:p>
                      <a:pPr algn="r" fontAlgn="b"/>
                      <a:r>
                        <a:rPr lang="en-US" sz="1600"/>
                        <a:t>98</a:t>
                      </a:r>
                    </a:p>
                  </a:txBody>
                  <a:tcPr marL="9525" marR="9525" marT="9525" marB="0" anchor="b"/>
                </a:tc>
              </a:tr>
              <a:tr h="274320">
                <a:tc>
                  <a:txBody>
                    <a:bodyPr/>
                    <a:lstStyle/>
                    <a:p>
                      <a:pPr algn="l" fontAlgn="b"/>
                      <a:r>
                        <a:rPr lang="en-US" sz="1400" u="none" strike="noStrike" dirty="0">
                          <a:effectLst/>
                        </a:rPr>
                        <a:t>Free &amp; reduced lunch</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98</a:t>
                      </a:r>
                    </a:p>
                  </a:txBody>
                  <a:tcPr marL="9525" marR="9525" marT="9525" marB="0" anchor="b"/>
                </a:tc>
                <a:tc>
                  <a:txBody>
                    <a:bodyPr/>
                    <a:lstStyle/>
                    <a:p>
                      <a:pPr algn="r" fontAlgn="b"/>
                      <a:r>
                        <a:rPr lang="en-US" sz="1600"/>
                        <a:t>78</a:t>
                      </a:r>
                    </a:p>
                  </a:txBody>
                  <a:tcPr marL="9525" marR="9525" marT="9525" marB="0" anchor="b"/>
                </a:tc>
                <a:tc>
                  <a:txBody>
                    <a:bodyPr/>
                    <a:lstStyle/>
                    <a:p>
                      <a:pPr algn="r" fontAlgn="b"/>
                      <a:r>
                        <a:rPr lang="en-US" sz="1600" dirty="0"/>
                        <a:t>91</a:t>
                      </a:r>
                    </a:p>
                  </a:txBody>
                  <a:tcPr marL="9525" marR="9525" marT="9525" marB="0" anchor="b"/>
                </a:tc>
                <a:tc>
                  <a:txBody>
                    <a:bodyPr/>
                    <a:lstStyle/>
                    <a:p>
                      <a:pPr algn="r" fontAlgn="b"/>
                      <a:r>
                        <a:rPr lang="en-US" sz="1600"/>
                        <a:t>87</a:t>
                      </a:r>
                    </a:p>
                  </a:txBody>
                  <a:tcPr marL="9525" marR="9525" marT="9525" marB="0" anchor="b"/>
                </a:tc>
              </a:tr>
              <a:tr h="274320">
                <a:tc>
                  <a:txBody>
                    <a:bodyPr/>
                    <a:lstStyle/>
                    <a:p>
                      <a:pPr algn="l" fontAlgn="b"/>
                      <a:r>
                        <a:rPr lang="en-US" sz="1400" u="none" strike="noStrike" dirty="0">
                          <a:effectLst/>
                        </a:rPr>
                        <a:t>HS Dropout</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88</a:t>
                      </a:r>
                    </a:p>
                  </a:txBody>
                  <a:tcPr marL="9525" marR="9525" marT="9525" marB="0" anchor="b"/>
                </a:tc>
                <a:tc>
                  <a:txBody>
                    <a:bodyPr/>
                    <a:lstStyle/>
                    <a:p>
                      <a:pPr algn="r" fontAlgn="b"/>
                      <a:r>
                        <a:rPr lang="en-US" sz="1600"/>
                        <a:t>36</a:t>
                      </a:r>
                    </a:p>
                  </a:txBody>
                  <a:tcPr marL="9525" marR="9525" marT="9525" marB="0" anchor="b"/>
                </a:tc>
                <a:tc>
                  <a:txBody>
                    <a:bodyPr/>
                    <a:lstStyle/>
                    <a:p>
                      <a:pPr algn="r" fontAlgn="b"/>
                      <a:r>
                        <a:rPr lang="en-US" sz="1600" dirty="0"/>
                        <a:t>68</a:t>
                      </a:r>
                    </a:p>
                  </a:txBody>
                  <a:tcPr marL="9525" marR="9525" marT="9525" marB="0" anchor="b"/>
                </a:tc>
                <a:tc>
                  <a:txBody>
                    <a:bodyPr/>
                    <a:lstStyle/>
                    <a:p>
                      <a:pPr algn="r" fontAlgn="b"/>
                      <a:r>
                        <a:rPr lang="en-US" sz="1600"/>
                        <a:t>88</a:t>
                      </a:r>
                    </a:p>
                  </a:txBody>
                  <a:tcPr marL="9525" marR="9525" marT="9525" marB="0" anchor="b"/>
                </a:tc>
              </a:tr>
              <a:tr h="274320">
                <a:tc>
                  <a:txBody>
                    <a:bodyPr/>
                    <a:lstStyle/>
                    <a:p>
                      <a:pPr algn="l" fontAlgn="b"/>
                      <a:r>
                        <a:rPr lang="en-US" sz="1400" u="none" strike="noStrike" dirty="0">
                          <a:effectLst/>
                        </a:rPr>
                        <a:t>Infant Mortality</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38</a:t>
                      </a:r>
                    </a:p>
                  </a:txBody>
                  <a:tcPr marL="9525" marR="9525" marT="9525" marB="0" anchor="b"/>
                </a:tc>
                <a:tc>
                  <a:txBody>
                    <a:bodyPr/>
                    <a:lstStyle/>
                    <a:p>
                      <a:pPr algn="r" fontAlgn="b"/>
                      <a:r>
                        <a:rPr lang="en-US" sz="1600"/>
                        <a:t>45</a:t>
                      </a:r>
                    </a:p>
                  </a:txBody>
                  <a:tcPr marL="9525" marR="9525" marT="9525" marB="0" anchor="b"/>
                </a:tc>
                <a:tc>
                  <a:txBody>
                    <a:bodyPr/>
                    <a:lstStyle/>
                    <a:p>
                      <a:pPr algn="r" fontAlgn="b"/>
                      <a:r>
                        <a:rPr lang="en-US" sz="1600"/>
                        <a:t>75</a:t>
                      </a:r>
                    </a:p>
                  </a:txBody>
                  <a:tcPr marL="9525" marR="9525" marT="9525" marB="0" anchor="b"/>
                </a:tc>
                <a:tc>
                  <a:txBody>
                    <a:bodyPr/>
                    <a:lstStyle/>
                    <a:p>
                      <a:pPr algn="r" fontAlgn="b"/>
                      <a:r>
                        <a:rPr lang="en-US" sz="1600"/>
                        <a:t>37</a:t>
                      </a:r>
                    </a:p>
                  </a:txBody>
                  <a:tcPr marL="9525" marR="9525" marT="9525" marB="0" anchor="b"/>
                </a:tc>
              </a:tr>
              <a:tr h="274320">
                <a:tc>
                  <a:txBody>
                    <a:bodyPr/>
                    <a:lstStyle/>
                    <a:p>
                      <a:pPr algn="l" fontAlgn="b"/>
                      <a:r>
                        <a:rPr lang="en-US" sz="1400" u="none" strike="noStrike" dirty="0">
                          <a:effectLst/>
                        </a:rPr>
                        <a:t>Low birth weight babies</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15</a:t>
                      </a:r>
                    </a:p>
                  </a:txBody>
                  <a:tcPr marL="9525" marR="9525" marT="9525" marB="0" anchor="b"/>
                </a:tc>
                <a:tc>
                  <a:txBody>
                    <a:bodyPr/>
                    <a:lstStyle/>
                    <a:p>
                      <a:pPr algn="r" fontAlgn="b"/>
                      <a:r>
                        <a:rPr lang="en-US" sz="1600"/>
                        <a:t>59</a:t>
                      </a:r>
                    </a:p>
                  </a:txBody>
                  <a:tcPr marL="9525" marR="9525" marT="9525" marB="0" anchor="b"/>
                </a:tc>
                <a:tc>
                  <a:txBody>
                    <a:bodyPr/>
                    <a:lstStyle/>
                    <a:p>
                      <a:pPr algn="r" fontAlgn="b"/>
                      <a:r>
                        <a:rPr lang="en-US" sz="1600"/>
                        <a:t>81</a:t>
                      </a:r>
                    </a:p>
                  </a:txBody>
                  <a:tcPr marL="9525" marR="9525" marT="9525" marB="0" anchor="b"/>
                </a:tc>
                <a:tc>
                  <a:txBody>
                    <a:bodyPr/>
                    <a:lstStyle/>
                    <a:p>
                      <a:pPr algn="r" fontAlgn="b"/>
                      <a:r>
                        <a:rPr lang="en-US" sz="1600"/>
                        <a:t>65</a:t>
                      </a:r>
                    </a:p>
                  </a:txBody>
                  <a:tcPr marL="9525" marR="9525" marT="9525" marB="0" anchor="b"/>
                </a:tc>
              </a:tr>
              <a:tr h="274320">
                <a:tc>
                  <a:txBody>
                    <a:bodyPr/>
                    <a:lstStyle/>
                    <a:p>
                      <a:pPr algn="l" fontAlgn="b"/>
                      <a:r>
                        <a:rPr lang="en-US" sz="1400" u="none" strike="noStrike" dirty="0">
                          <a:effectLst/>
                        </a:rPr>
                        <a:t>Medicaid</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101</a:t>
                      </a:r>
                    </a:p>
                  </a:txBody>
                  <a:tcPr marL="9525" marR="9525" marT="9525" marB="0" anchor="b"/>
                </a:tc>
                <a:tc>
                  <a:txBody>
                    <a:bodyPr/>
                    <a:lstStyle/>
                    <a:p>
                      <a:pPr algn="r" fontAlgn="b"/>
                      <a:r>
                        <a:rPr lang="en-US" sz="1600"/>
                        <a:t>96</a:t>
                      </a:r>
                    </a:p>
                  </a:txBody>
                  <a:tcPr marL="9525" marR="9525" marT="9525" marB="0" anchor="b"/>
                </a:tc>
                <a:tc>
                  <a:txBody>
                    <a:bodyPr/>
                    <a:lstStyle/>
                    <a:p>
                      <a:pPr algn="r" fontAlgn="b"/>
                      <a:r>
                        <a:rPr lang="en-US" sz="1600" dirty="0"/>
                        <a:t>99</a:t>
                      </a:r>
                    </a:p>
                  </a:txBody>
                  <a:tcPr marL="9525" marR="9525" marT="9525" marB="0" anchor="b"/>
                </a:tc>
                <a:tc>
                  <a:txBody>
                    <a:bodyPr/>
                    <a:lstStyle/>
                    <a:p>
                      <a:pPr algn="r" fontAlgn="b"/>
                      <a:r>
                        <a:rPr lang="en-US" sz="1600"/>
                        <a:t>102</a:t>
                      </a:r>
                    </a:p>
                  </a:txBody>
                  <a:tcPr marL="9525" marR="9525" marT="9525" marB="0" anchor="b"/>
                </a:tc>
              </a:tr>
              <a:tr h="274320">
                <a:tc>
                  <a:txBody>
                    <a:bodyPr/>
                    <a:lstStyle/>
                    <a:p>
                      <a:pPr algn="l" fontAlgn="b"/>
                      <a:r>
                        <a:rPr lang="en-US" sz="1400" u="none" strike="noStrike" dirty="0">
                          <a:effectLst/>
                        </a:rPr>
                        <a:t>Mothers without a HS Diploma</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61</a:t>
                      </a:r>
                    </a:p>
                  </a:txBody>
                  <a:tcPr marL="9525" marR="9525" marT="9525" marB="0" anchor="b"/>
                </a:tc>
                <a:tc>
                  <a:txBody>
                    <a:bodyPr/>
                    <a:lstStyle/>
                    <a:p>
                      <a:pPr algn="r" fontAlgn="b"/>
                      <a:r>
                        <a:rPr lang="en-US" sz="1600" dirty="0"/>
                        <a:t>51</a:t>
                      </a:r>
                    </a:p>
                  </a:txBody>
                  <a:tcPr marL="9525" marR="9525" marT="9525" marB="0" anchor="b"/>
                </a:tc>
                <a:tc>
                  <a:txBody>
                    <a:bodyPr/>
                    <a:lstStyle/>
                    <a:p>
                      <a:pPr algn="r" fontAlgn="b"/>
                      <a:r>
                        <a:rPr lang="en-US" sz="1600" dirty="0"/>
                        <a:t>88</a:t>
                      </a:r>
                    </a:p>
                  </a:txBody>
                  <a:tcPr marL="9525" marR="9525" marT="9525" marB="0" anchor="b"/>
                </a:tc>
                <a:tc>
                  <a:txBody>
                    <a:bodyPr/>
                    <a:lstStyle/>
                    <a:p>
                      <a:pPr algn="r" fontAlgn="b"/>
                      <a:r>
                        <a:rPr lang="en-US" sz="1600"/>
                        <a:t>80</a:t>
                      </a:r>
                    </a:p>
                  </a:txBody>
                  <a:tcPr marL="9525" marR="9525" marT="9525" marB="0" anchor="b"/>
                </a:tc>
              </a:tr>
              <a:tr h="274320">
                <a:tc>
                  <a:txBody>
                    <a:bodyPr/>
                    <a:lstStyle/>
                    <a:p>
                      <a:pPr algn="l" fontAlgn="b"/>
                      <a:r>
                        <a:rPr lang="en-US" sz="1400" u="none" strike="noStrike" dirty="0" err="1">
                          <a:effectLst/>
                        </a:rPr>
                        <a:t>Nonmarital</a:t>
                      </a:r>
                      <a:r>
                        <a:rPr lang="en-US" sz="1400" u="none" strike="noStrike" dirty="0">
                          <a:effectLst/>
                        </a:rPr>
                        <a:t> births</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80</a:t>
                      </a:r>
                    </a:p>
                  </a:txBody>
                  <a:tcPr marL="9525" marR="9525" marT="9525" marB="0" anchor="b"/>
                </a:tc>
                <a:tc>
                  <a:txBody>
                    <a:bodyPr/>
                    <a:lstStyle/>
                    <a:p>
                      <a:pPr algn="r" fontAlgn="b"/>
                      <a:r>
                        <a:rPr lang="en-US" sz="1600"/>
                        <a:t>91</a:t>
                      </a:r>
                    </a:p>
                  </a:txBody>
                  <a:tcPr marL="9525" marR="9525" marT="9525" marB="0" anchor="b"/>
                </a:tc>
                <a:tc>
                  <a:txBody>
                    <a:bodyPr/>
                    <a:lstStyle/>
                    <a:p>
                      <a:pPr algn="r" fontAlgn="b"/>
                      <a:r>
                        <a:rPr lang="en-US" sz="1600" dirty="0"/>
                        <a:t>99</a:t>
                      </a:r>
                    </a:p>
                  </a:txBody>
                  <a:tcPr marL="9525" marR="9525" marT="9525" marB="0" anchor="b"/>
                </a:tc>
                <a:tc>
                  <a:txBody>
                    <a:bodyPr/>
                    <a:lstStyle/>
                    <a:p>
                      <a:pPr algn="r" fontAlgn="b"/>
                      <a:r>
                        <a:rPr lang="en-US" sz="1600"/>
                        <a:t>102</a:t>
                      </a:r>
                    </a:p>
                  </a:txBody>
                  <a:tcPr marL="9525" marR="9525" marT="9525" marB="0" anchor="b"/>
                </a:tc>
              </a:tr>
              <a:tr h="274320">
                <a:tc>
                  <a:txBody>
                    <a:bodyPr/>
                    <a:lstStyle/>
                    <a:p>
                      <a:pPr algn="l" fontAlgn="b"/>
                      <a:r>
                        <a:rPr lang="en-US" sz="1400" u="none" strike="noStrike">
                          <a:effectLst/>
                        </a:rPr>
                        <a:t>Parental unemployment</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600"/>
                        <a:t>77</a:t>
                      </a:r>
                    </a:p>
                  </a:txBody>
                  <a:tcPr marL="9525" marR="9525" marT="9525" marB="0" anchor="b"/>
                </a:tc>
                <a:tc>
                  <a:txBody>
                    <a:bodyPr/>
                    <a:lstStyle/>
                    <a:p>
                      <a:pPr algn="r" fontAlgn="b"/>
                      <a:r>
                        <a:rPr lang="en-US" sz="1600"/>
                        <a:t>98</a:t>
                      </a:r>
                    </a:p>
                  </a:txBody>
                  <a:tcPr marL="9525" marR="9525" marT="9525" marB="0" anchor="b"/>
                </a:tc>
                <a:tc>
                  <a:txBody>
                    <a:bodyPr/>
                    <a:lstStyle/>
                    <a:p>
                      <a:pPr algn="r" fontAlgn="b"/>
                      <a:r>
                        <a:rPr lang="en-US" sz="1600"/>
                        <a:t>49</a:t>
                      </a:r>
                    </a:p>
                  </a:txBody>
                  <a:tcPr marL="9525" marR="9525" marT="9525" marB="0" anchor="b"/>
                </a:tc>
                <a:tc>
                  <a:txBody>
                    <a:bodyPr/>
                    <a:lstStyle/>
                    <a:p>
                      <a:pPr algn="r" fontAlgn="b"/>
                      <a:r>
                        <a:rPr lang="en-US" sz="1600"/>
                        <a:t>59</a:t>
                      </a:r>
                    </a:p>
                  </a:txBody>
                  <a:tcPr marL="9525" marR="9525" marT="9525" marB="0" anchor="b"/>
                </a:tc>
              </a:tr>
              <a:tr h="274320">
                <a:tc>
                  <a:txBody>
                    <a:bodyPr/>
                    <a:lstStyle/>
                    <a:p>
                      <a:pPr algn="l" fontAlgn="b"/>
                      <a:r>
                        <a:rPr lang="en-US" sz="1400" u="none" strike="noStrike" dirty="0">
                          <a:effectLst/>
                        </a:rPr>
                        <a:t>Single parent households</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73</a:t>
                      </a:r>
                    </a:p>
                  </a:txBody>
                  <a:tcPr marL="9525" marR="9525" marT="9525" marB="0" anchor="b"/>
                </a:tc>
                <a:tc>
                  <a:txBody>
                    <a:bodyPr/>
                    <a:lstStyle/>
                    <a:p>
                      <a:pPr algn="r" fontAlgn="b"/>
                      <a:r>
                        <a:rPr lang="en-US" sz="1600"/>
                        <a:t>50</a:t>
                      </a:r>
                    </a:p>
                  </a:txBody>
                  <a:tcPr marL="9525" marR="9525" marT="9525" marB="0" anchor="b"/>
                </a:tc>
                <a:tc>
                  <a:txBody>
                    <a:bodyPr/>
                    <a:lstStyle/>
                    <a:p>
                      <a:pPr algn="r" fontAlgn="b"/>
                      <a:r>
                        <a:rPr lang="en-US" sz="1600" dirty="0"/>
                        <a:t>89</a:t>
                      </a:r>
                    </a:p>
                  </a:txBody>
                  <a:tcPr marL="9525" marR="9525" marT="9525" marB="0" anchor="b"/>
                </a:tc>
                <a:tc>
                  <a:txBody>
                    <a:bodyPr/>
                    <a:lstStyle/>
                    <a:p>
                      <a:pPr algn="r" fontAlgn="b"/>
                      <a:r>
                        <a:rPr lang="en-US" sz="1600"/>
                        <a:t>90</a:t>
                      </a:r>
                    </a:p>
                  </a:txBody>
                  <a:tcPr marL="9525" marR="9525" marT="9525" marB="0" anchor="b"/>
                </a:tc>
              </a:tr>
              <a:tr h="274320">
                <a:tc>
                  <a:txBody>
                    <a:bodyPr/>
                    <a:lstStyle/>
                    <a:p>
                      <a:pPr algn="l" fontAlgn="b"/>
                      <a:r>
                        <a:rPr lang="en-US" sz="1400" u="none" strike="noStrike" dirty="0">
                          <a:effectLst/>
                        </a:rPr>
                        <a:t>SNAP</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104</a:t>
                      </a:r>
                    </a:p>
                  </a:txBody>
                  <a:tcPr marL="9525" marR="9525" marT="9525" marB="0" anchor="b"/>
                </a:tc>
                <a:tc>
                  <a:txBody>
                    <a:bodyPr/>
                    <a:lstStyle/>
                    <a:p>
                      <a:pPr algn="r" fontAlgn="b"/>
                      <a:r>
                        <a:rPr lang="en-US" sz="1600"/>
                        <a:t>101</a:t>
                      </a:r>
                    </a:p>
                  </a:txBody>
                  <a:tcPr marL="9525" marR="9525" marT="9525" marB="0" anchor="b"/>
                </a:tc>
                <a:tc>
                  <a:txBody>
                    <a:bodyPr/>
                    <a:lstStyle/>
                    <a:p>
                      <a:pPr algn="r" fontAlgn="b"/>
                      <a:r>
                        <a:rPr lang="en-US" sz="1600" dirty="0"/>
                        <a:t>98</a:t>
                      </a:r>
                    </a:p>
                  </a:txBody>
                  <a:tcPr marL="9525" marR="9525" marT="9525" marB="0" anchor="b"/>
                </a:tc>
                <a:tc>
                  <a:txBody>
                    <a:bodyPr/>
                    <a:lstStyle/>
                    <a:p>
                      <a:pPr algn="r" fontAlgn="b"/>
                      <a:r>
                        <a:rPr lang="en-US" sz="1600"/>
                        <a:t>102</a:t>
                      </a:r>
                    </a:p>
                  </a:txBody>
                  <a:tcPr marL="9525" marR="9525" marT="9525" marB="0" anchor="b"/>
                </a:tc>
              </a:tr>
              <a:tr h="274320">
                <a:tc>
                  <a:txBody>
                    <a:bodyPr/>
                    <a:lstStyle/>
                    <a:p>
                      <a:pPr algn="l" fontAlgn="b"/>
                      <a:r>
                        <a:rPr lang="en-US" sz="1400" u="none" strike="noStrike">
                          <a:effectLst/>
                        </a:rPr>
                        <a:t>TANF</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600"/>
                        <a:t>101</a:t>
                      </a:r>
                    </a:p>
                  </a:txBody>
                  <a:tcPr marL="9525" marR="9525" marT="9525" marB="0" anchor="b"/>
                </a:tc>
                <a:tc>
                  <a:txBody>
                    <a:bodyPr/>
                    <a:lstStyle/>
                    <a:p>
                      <a:pPr algn="r" fontAlgn="b"/>
                      <a:r>
                        <a:rPr lang="en-US" sz="1600"/>
                        <a:t>75</a:t>
                      </a:r>
                    </a:p>
                  </a:txBody>
                  <a:tcPr marL="9525" marR="9525" marT="9525" marB="0" anchor="b"/>
                </a:tc>
                <a:tc>
                  <a:txBody>
                    <a:bodyPr/>
                    <a:lstStyle/>
                    <a:p>
                      <a:pPr algn="r" fontAlgn="b"/>
                      <a:r>
                        <a:rPr lang="en-US" sz="1600"/>
                        <a:t>100</a:t>
                      </a:r>
                    </a:p>
                  </a:txBody>
                  <a:tcPr marL="9525" marR="9525" marT="9525" marB="0" anchor="b"/>
                </a:tc>
                <a:tc>
                  <a:txBody>
                    <a:bodyPr/>
                    <a:lstStyle/>
                    <a:p>
                      <a:pPr algn="r" fontAlgn="b"/>
                      <a:r>
                        <a:rPr lang="en-US" sz="1600"/>
                        <a:t>96</a:t>
                      </a:r>
                    </a:p>
                  </a:txBody>
                  <a:tcPr marL="9525" marR="9525" marT="9525" marB="0" anchor="b"/>
                </a:tc>
              </a:tr>
              <a:tr h="274320">
                <a:tc>
                  <a:txBody>
                    <a:bodyPr/>
                    <a:lstStyle/>
                    <a:p>
                      <a:pPr algn="l" fontAlgn="b"/>
                      <a:r>
                        <a:rPr lang="en-US" sz="1400" u="none" strike="noStrike">
                          <a:effectLst/>
                        </a:rPr>
                        <a:t>Teen pregnancy</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600"/>
                        <a:t>98</a:t>
                      </a:r>
                    </a:p>
                  </a:txBody>
                  <a:tcPr marL="9525" marR="9525" marT="9525" marB="0" anchor="b"/>
                </a:tc>
                <a:tc>
                  <a:txBody>
                    <a:bodyPr/>
                    <a:lstStyle/>
                    <a:p>
                      <a:pPr algn="r" fontAlgn="b"/>
                      <a:r>
                        <a:rPr lang="en-US" sz="1600"/>
                        <a:t>61</a:t>
                      </a:r>
                    </a:p>
                  </a:txBody>
                  <a:tcPr marL="9525" marR="9525" marT="9525" marB="0" anchor="b"/>
                </a:tc>
                <a:tc>
                  <a:txBody>
                    <a:bodyPr/>
                    <a:lstStyle/>
                    <a:p>
                      <a:pPr algn="r" fontAlgn="b"/>
                      <a:r>
                        <a:rPr lang="en-US" sz="1600" dirty="0"/>
                        <a:t>80</a:t>
                      </a:r>
                    </a:p>
                  </a:txBody>
                  <a:tcPr marL="9525" marR="9525" marT="9525" marB="0" anchor="b"/>
                </a:tc>
                <a:tc>
                  <a:txBody>
                    <a:bodyPr/>
                    <a:lstStyle/>
                    <a:p>
                      <a:pPr algn="r" fontAlgn="b"/>
                      <a:r>
                        <a:rPr lang="en-US" sz="1600"/>
                        <a:t>94</a:t>
                      </a:r>
                    </a:p>
                  </a:txBody>
                  <a:tcPr marL="9525" marR="9525" marT="9525" marB="0" anchor="b"/>
                </a:tc>
              </a:tr>
              <a:tr h="274320">
                <a:tc>
                  <a:txBody>
                    <a:bodyPr/>
                    <a:lstStyle/>
                    <a:p>
                      <a:pPr algn="l" fontAlgn="b"/>
                      <a:r>
                        <a:rPr lang="en-US" sz="1400" u="none" strike="noStrike" dirty="0">
                          <a:effectLst/>
                        </a:rPr>
                        <a:t>Uninsured children</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21</a:t>
                      </a:r>
                    </a:p>
                  </a:txBody>
                  <a:tcPr marL="9525" marR="9525" marT="9525" marB="0" anchor="b"/>
                </a:tc>
                <a:tc>
                  <a:txBody>
                    <a:bodyPr/>
                    <a:lstStyle/>
                    <a:p>
                      <a:pPr algn="r" fontAlgn="b"/>
                      <a:r>
                        <a:rPr lang="en-US" sz="1600"/>
                        <a:t>39</a:t>
                      </a:r>
                    </a:p>
                  </a:txBody>
                  <a:tcPr marL="9525" marR="9525" marT="9525" marB="0" anchor="b"/>
                </a:tc>
                <a:tc>
                  <a:txBody>
                    <a:bodyPr/>
                    <a:lstStyle/>
                    <a:p>
                      <a:pPr algn="r" fontAlgn="b"/>
                      <a:r>
                        <a:rPr lang="en-US" sz="1600" dirty="0"/>
                        <a:t>24</a:t>
                      </a:r>
                    </a:p>
                  </a:txBody>
                  <a:tcPr marL="9525" marR="9525" marT="9525" marB="0" anchor="b"/>
                </a:tc>
                <a:tc>
                  <a:txBody>
                    <a:bodyPr/>
                    <a:lstStyle/>
                    <a:p>
                      <a:pPr algn="r" fontAlgn="b"/>
                      <a:r>
                        <a:rPr lang="en-US" sz="1600"/>
                        <a:t>46</a:t>
                      </a:r>
                    </a:p>
                  </a:txBody>
                  <a:tcPr marL="9525" marR="9525" marT="9525" marB="0" anchor="b"/>
                </a:tc>
              </a:tr>
              <a:tr h="274320">
                <a:tc>
                  <a:txBody>
                    <a:bodyPr/>
                    <a:lstStyle/>
                    <a:p>
                      <a:pPr algn="l" fontAlgn="b"/>
                      <a:r>
                        <a:rPr lang="en-US" sz="1400" u="none" strike="noStrike" dirty="0">
                          <a:effectLst/>
                        </a:rPr>
                        <a:t>Youth binge drinking</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a:t>78</a:t>
                      </a:r>
                    </a:p>
                  </a:txBody>
                  <a:tcPr marL="9525" marR="9525" marT="9525" marB="0" anchor="b"/>
                </a:tc>
                <a:tc>
                  <a:txBody>
                    <a:bodyPr/>
                    <a:lstStyle/>
                    <a:p>
                      <a:pPr algn="r" fontAlgn="b"/>
                      <a:r>
                        <a:rPr lang="en-US" sz="1600"/>
                        <a:t>69</a:t>
                      </a:r>
                    </a:p>
                  </a:txBody>
                  <a:tcPr marL="9525" marR="9525" marT="9525" marB="0" anchor="b"/>
                </a:tc>
                <a:tc>
                  <a:txBody>
                    <a:bodyPr/>
                    <a:lstStyle/>
                    <a:p>
                      <a:pPr algn="r" fontAlgn="b"/>
                      <a:r>
                        <a:rPr lang="en-US" sz="1600" dirty="0"/>
                        <a:t>88</a:t>
                      </a:r>
                    </a:p>
                  </a:txBody>
                  <a:tcPr marL="9525" marR="9525" marT="9525" marB="0" anchor="b"/>
                </a:tc>
                <a:tc>
                  <a:txBody>
                    <a:bodyPr/>
                    <a:lstStyle/>
                    <a:p>
                      <a:pPr algn="r" fontAlgn="b"/>
                      <a:r>
                        <a:rPr lang="en-US" sz="1600"/>
                        <a:t>60</a:t>
                      </a:r>
                    </a:p>
                  </a:txBody>
                  <a:tcPr marL="9525" marR="9525" marT="9525" marB="0" anchor="b"/>
                </a:tc>
              </a:tr>
              <a:tr h="274320">
                <a:tc>
                  <a:txBody>
                    <a:bodyPr/>
                    <a:lstStyle/>
                    <a:p>
                      <a:pPr algn="l" fontAlgn="b"/>
                      <a:r>
                        <a:rPr lang="en-US" sz="1400" u="none" strike="noStrike" dirty="0">
                          <a:effectLst/>
                        </a:rPr>
                        <a:t>Youth tobacco use</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600" dirty="0"/>
                        <a:t>98</a:t>
                      </a:r>
                    </a:p>
                  </a:txBody>
                  <a:tcPr marL="9525" marR="9525" marT="9525" marB="0" anchor="b"/>
                </a:tc>
                <a:tc>
                  <a:txBody>
                    <a:bodyPr/>
                    <a:lstStyle/>
                    <a:p>
                      <a:pPr algn="r" fontAlgn="b"/>
                      <a:r>
                        <a:rPr lang="en-US" sz="1600" dirty="0"/>
                        <a:t>78</a:t>
                      </a:r>
                    </a:p>
                  </a:txBody>
                  <a:tcPr marL="9525" marR="9525" marT="9525" marB="0" anchor="b"/>
                </a:tc>
                <a:tc>
                  <a:txBody>
                    <a:bodyPr/>
                    <a:lstStyle/>
                    <a:p>
                      <a:pPr algn="r" fontAlgn="b"/>
                      <a:r>
                        <a:rPr lang="en-US" sz="1600" dirty="0"/>
                        <a:t>82</a:t>
                      </a:r>
                    </a:p>
                  </a:txBody>
                  <a:tcPr marL="9525" marR="9525" marT="9525" marB="0" anchor="b"/>
                </a:tc>
                <a:tc>
                  <a:txBody>
                    <a:bodyPr/>
                    <a:lstStyle/>
                    <a:p>
                      <a:pPr algn="r" fontAlgn="b"/>
                      <a:r>
                        <a:rPr lang="en-US" sz="1600" dirty="0"/>
                        <a:t>86</a:t>
                      </a:r>
                    </a:p>
                  </a:txBody>
                  <a:tcPr marL="9525" marR="9525" marT="9525" marB="0" anchor="b"/>
                </a:tc>
              </a:tr>
            </a:tbl>
          </a:graphicData>
        </a:graphic>
      </p:graphicFrame>
    </p:spTree>
    <p:extLst>
      <p:ext uri="{BB962C8B-B14F-4D97-AF65-F5344CB8AC3E}">
        <p14:creationId xmlns:p14="http://schemas.microsoft.com/office/powerpoint/2010/main" val="3391756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Compared to each other…</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851156151"/>
              </p:ext>
            </p:extLst>
          </p:nvPr>
        </p:nvGraphicFramePr>
        <p:xfrm>
          <a:off x="304800" y="1371600"/>
          <a:ext cx="8077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324600" y="3352800"/>
            <a:ext cx="439544" cy="276999"/>
          </a:xfrm>
          <a:prstGeom prst="rect">
            <a:avLst/>
          </a:prstGeom>
          <a:noFill/>
        </p:spPr>
        <p:txBody>
          <a:bodyPr wrap="none" rtlCol="0">
            <a:spAutoFit/>
          </a:bodyPr>
          <a:lstStyle/>
          <a:p>
            <a:r>
              <a:rPr lang="en-US" sz="1200" dirty="0">
                <a:solidFill>
                  <a:schemeClr val="accent2"/>
                </a:solidFill>
              </a:rPr>
              <a:t>#85</a:t>
            </a:r>
          </a:p>
        </p:txBody>
      </p:sp>
      <p:sp>
        <p:nvSpPr>
          <p:cNvPr id="11" name="TextBox 10"/>
          <p:cNvSpPr txBox="1"/>
          <p:nvPr/>
        </p:nvSpPr>
        <p:spPr>
          <a:xfrm>
            <a:off x="7814948" y="3075801"/>
            <a:ext cx="524503" cy="276999"/>
          </a:xfrm>
          <a:prstGeom prst="rect">
            <a:avLst/>
          </a:prstGeom>
          <a:noFill/>
        </p:spPr>
        <p:txBody>
          <a:bodyPr wrap="none" rtlCol="0">
            <a:spAutoFit/>
          </a:bodyPr>
          <a:lstStyle/>
          <a:p>
            <a:r>
              <a:rPr lang="en-US" sz="1200" dirty="0" smtClean="0">
                <a:solidFill>
                  <a:schemeClr val="accent2"/>
                </a:solidFill>
              </a:rPr>
              <a:t>#101</a:t>
            </a:r>
            <a:endParaRPr lang="en-US" sz="1200" dirty="0">
              <a:solidFill>
                <a:schemeClr val="accent2"/>
              </a:solidFill>
            </a:endParaRPr>
          </a:p>
        </p:txBody>
      </p:sp>
      <p:sp>
        <p:nvSpPr>
          <p:cNvPr id="12" name="TextBox 11"/>
          <p:cNvSpPr txBox="1"/>
          <p:nvPr/>
        </p:nvSpPr>
        <p:spPr>
          <a:xfrm>
            <a:off x="7312028" y="4241074"/>
            <a:ext cx="524503" cy="276999"/>
          </a:xfrm>
          <a:prstGeom prst="rect">
            <a:avLst/>
          </a:prstGeom>
          <a:noFill/>
        </p:spPr>
        <p:txBody>
          <a:bodyPr wrap="none" rtlCol="0">
            <a:spAutoFit/>
          </a:bodyPr>
          <a:lstStyle/>
          <a:p>
            <a:r>
              <a:rPr lang="en-US" sz="1200" dirty="0" smtClean="0">
                <a:solidFill>
                  <a:schemeClr val="accent2"/>
                </a:solidFill>
              </a:rPr>
              <a:t>#103</a:t>
            </a:r>
            <a:endParaRPr lang="en-US" sz="1200" dirty="0">
              <a:solidFill>
                <a:schemeClr val="accent2"/>
              </a:solidFill>
            </a:endParaRPr>
          </a:p>
        </p:txBody>
      </p:sp>
      <p:sp>
        <p:nvSpPr>
          <p:cNvPr id="13" name="TextBox 12"/>
          <p:cNvSpPr txBox="1"/>
          <p:nvPr/>
        </p:nvSpPr>
        <p:spPr>
          <a:xfrm>
            <a:off x="4267200" y="2286000"/>
            <a:ext cx="439544" cy="276999"/>
          </a:xfrm>
          <a:prstGeom prst="rect">
            <a:avLst/>
          </a:prstGeom>
          <a:noFill/>
        </p:spPr>
        <p:txBody>
          <a:bodyPr wrap="none" rtlCol="0">
            <a:spAutoFit/>
          </a:bodyPr>
          <a:lstStyle/>
          <a:p>
            <a:r>
              <a:rPr lang="en-US" sz="1200" dirty="0" smtClean="0">
                <a:solidFill>
                  <a:schemeClr val="accent2"/>
                </a:solidFill>
              </a:rPr>
              <a:t>#57</a:t>
            </a:r>
            <a:endParaRPr lang="en-US" sz="1200" dirty="0">
              <a:solidFill>
                <a:schemeClr val="accent2"/>
              </a:solidFill>
            </a:endParaRPr>
          </a:p>
        </p:txBody>
      </p:sp>
      <p:sp>
        <p:nvSpPr>
          <p:cNvPr id="8" name="TextBox 7"/>
          <p:cNvSpPr txBox="1"/>
          <p:nvPr/>
        </p:nvSpPr>
        <p:spPr>
          <a:xfrm>
            <a:off x="6787525" y="3810000"/>
            <a:ext cx="524503" cy="276999"/>
          </a:xfrm>
          <a:prstGeom prst="rect">
            <a:avLst/>
          </a:prstGeom>
          <a:noFill/>
        </p:spPr>
        <p:txBody>
          <a:bodyPr wrap="none" rtlCol="0">
            <a:spAutoFit/>
          </a:bodyPr>
          <a:lstStyle/>
          <a:p>
            <a:r>
              <a:rPr lang="en-US" sz="1200" dirty="0" smtClean="0">
                <a:solidFill>
                  <a:schemeClr val="accent2"/>
                </a:solidFill>
              </a:rPr>
              <a:t>#102</a:t>
            </a:r>
            <a:endParaRPr lang="en-US" sz="1200" dirty="0">
              <a:solidFill>
                <a:schemeClr val="accent2"/>
              </a:solidFill>
            </a:endParaRPr>
          </a:p>
        </p:txBody>
      </p:sp>
    </p:spTree>
    <p:extLst>
      <p:ext uri="{BB962C8B-B14F-4D97-AF65-F5344CB8AC3E}">
        <p14:creationId xmlns:p14="http://schemas.microsoft.com/office/powerpoint/2010/main" val="1246916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INTERPETING Z-SCORES</a:t>
            </a:r>
            <a:endParaRPr lang="en-US" b="1" dirty="0"/>
          </a:p>
        </p:txBody>
      </p:sp>
      <p:sp>
        <p:nvSpPr>
          <p:cNvPr id="6" name="Content Placeholder 5"/>
          <p:cNvSpPr>
            <a:spLocks noGrp="1"/>
          </p:cNvSpPr>
          <p:nvPr>
            <p:ph sz="half" idx="1"/>
          </p:nvPr>
        </p:nvSpPr>
        <p:spPr/>
        <p:txBody>
          <a:bodyPr>
            <a:normAutofit fontScale="77500" lnSpcReduction="20000"/>
          </a:bodyPr>
          <a:lstStyle/>
          <a:p>
            <a:r>
              <a:rPr lang="en-US" dirty="0" smtClean="0"/>
              <a:t>When everything is measured with one unit, we can interpret what each score means in comparison to one another. </a:t>
            </a:r>
            <a:endParaRPr lang="en-US" dirty="0"/>
          </a:p>
        </p:txBody>
      </p:sp>
      <p:sp>
        <p:nvSpPr>
          <p:cNvPr id="9" name="Content Placeholder 8"/>
          <p:cNvSpPr>
            <a:spLocks noGrp="1"/>
          </p:cNvSpPr>
          <p:nvPr>
            <p:ph sz="half" idx="2"/>
          </p:nvPr>
        </p:nvSpPr>
        <p:spPr/>
        <p:txBody>
          <a:bodyPr>
            <a:normAutofit fontScale="77500" lnSpcReduction="20000"/>
          </a:bodyPr>
          <a:lstStyle/>
          <a:p>
            <a:pPr lvl="1"/>
            <a:r>
              <a:rPr lang="en-US" dirty="0"/>
              <a:t>0 = average/mean</a:t>
            </a:r>
          </a:p>
          <a:p>
            <a:pPr lvl="1"/>
            <a:r>
              <a:rPr lang="en-US" dirty="0"/>
              <a:t>Negative value = below the mean</a:t>
            </a:r>
          </a:p>
          <a:p>
            <a:pPr lvl="1"/>
            <a:r>
              <a:rPr lang="en-US" dirty="0"/>
              <a:t>Positive value = above the mean</a:t>
            </a:r>
          </a:p>
          <a:p>
            <a:pPr lvl="1"/>
            <a:r>
              <a:rPr lang="en-US" dirty="0" smtClean="0"/>
              <a:t>Because </a:t>
            </a:r>
            <a:r>
              <a:rPr lang="en-US" dirty="0"/>
              <a:t>our indicators are </a:t>
            </a:r>
            <a:r>
              <a:rPr lang="en-US" i="1" dirty="0"/>
              <a:t>negative indicators</a:t>
            </a:r>
            <a:r>
              <a:rPr lang="en-US" dirty="0"/>
              <a:t> of child and family wellbeing, </a:t>
            </a:r>
            <a:r>
              <a:rPr lang="en-US" i="1" dirty="0"/>
              <a:t>higher/positive </a:t>
            </a:r>
            <a:r>
              <a:rPr lang="en-US" dirty="0"/>
              <a:t>scores are </a:t>
            </a:r>
            <a:r>
              <a:rPr lang="en-US" dirty="0">
                <a:solidFill>
                  <a:srgbClr val="FF0000"/>
                </a:solidFill>
              </a:rPr>
              <a:t>worse</a:t>
            </a:r>
            <a:r>
              <a:rPr lang="en-US" dirty="0"/>
              <a:t>.</a:t>
            </a:r>
          </a:p>
          <a:p>
            <a:pPr lvl="1"/>
            <a:r>
              <a:rPr lang="en-US" dirty="0" smtClean="0"/>
              <a:t>The </a:t>
            </a:r>
            <a:r>
              <a:rPr lang="en-US" dirty="0"/>
              <a:t>likelihood of a value below -1 and above 1 is slight. Meaning if an indicator has a score of </a:t>
            </a:r>
            <a:r>
              <a:rPr lang="en-US" dirty="0" smtClean="0"/>
              <a:t>   </a:t>
            </a:r>
            <a:r>
              <a:rPr lang="en-US" dirty="0" smtClean="0">
                <a:solidFill>
                  <a:srgbClr val="00B050"/>
                </a:solidFill>
              </a:rPr>
              <a:t>-</a:t>
            </a:r>
            <a:r>
              <a:rPr lang="en-US" dirty="0">
                <a:solidFill>
                  <a:srgbClr val="00B050"/>
                </a:solidFill>
              </a:rPr>
              <a:t>1.32</a:t>
            </a:r>
            <a:r>
              <a:rPr lang="en-US" dirty="0"/>
              <a:t>, they are doing very</a:t>
            </a:r>
            <a:r>
              <a:rPr lang="en-US" dirty="0">
                <a:solidFill>
                  <a:srgbClr val="00B050"/>
                </a:solidFill>
              </a:rPr>
              <a:t> well</a:t>
            </a:r>
            <a:r>
              <a:rPr lang="en-US" dirty="0"/>
              <a:t>, but a score of </a:t>
            </a:r>
            <a:r>
              <a:rPr lang="en-US" dirty="0" smtClean="0">
                <a:solidFill>
                  <a:srgbClr val="FF0000"/>
                </a:solidFill>
              </a:rPr>
              <a:t>1.32</a:t>
            </a:r>
            <a:r>
              <a:rPr lang="en-US" dirty="0" smtClean="0"/>
              <a:t> </a:t>
            </a:r>
            <a:r>
              <a:rPr lang="en-US" dirty="0"/>
              <a:t>means they are doing </a:t>
            </a:r>
            <a:r>
              <a:rPr lang="en-US" dirty="0">
                <a:solidFill>
                  <a:srgbClr val="FF0000"/>
                </a:solidFill>
              </a:rPr>
              <a:t>poorly</a:t>
            </a:r>
            <a:r>
              <a:rPr lang="en-US" dirty="0"/>
              <a:t>.</a:t>
            </a:r>
          </a:p>
          <a:p>
            <a:endParaRPr lang="en-US" dirty="0"/>
          </a:p>
        </p:txBody>
      </p:sp>
      <p:grpSp>
        <p:nvGrpSpPr>
          <p:cNvPr id="11" name="Group 10"/>
          <p:cNvGrpSpPr/>
          <p:nvPr/>
        </p:nvGrpSpPr>
        <p:grpSpPr>
          <a:xfrm>
            <a:off x="632344" y="3429000"/>
            <a:ext cx="4092056" cy="2550520"/>
            <a:chOff x="697941" y="3176242"/>
            <a:chExt cx="3953357" cy="2599869"/>
          </a:xfrm>
        </p:grpSpPr>
        <p:pic>
          <p:nvPicPr>
            <p:cNvPr id="1030" name="Picture 6" descr="http://content.answcdn.com/main/content/img/barrons/accounting/New/images/normaldistribution3.jpg"/>
            <p:cNvPicPr>
              <a:picLocks noChangeAspect="1" noChangeArrowheads="1"/>
            </p:cNvPicPr>
            <p:nvPr/>
          </p:nvPicPr>
          <p:blipFill rotWithShape="1">
            <a:blip r:embed="rId2">
              <a:extLst>
                <a:ext uri="{28A0092B-C50C-407E-A947-70E740481C1C}">
                  <a14:useLocalDpi xmlns:a14="http://schemas.microsoft.com/office/drawing/2010/main" val="0"/>
                </a:ext>
              </a:extLst>
            </a:blip>
            <a:srcRect r="7561" b="7159"/>
            <a:stretch/>
          </p:blipFill>
          <p:spPr bwMode="auto">
            <a:xfrm>
              <a:off x="697941" y="3176242"/>
              <a:ext cx="3953357" cy="259986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623324" y="4235555"/>
              <a:ext cx="864339" cy="461665"/>
            </a:xfrm>
            <a:prstGeom prst="rect">
              <a:avLst/>
            </a:prstGeom>
            <a:noFill/>
          </p:spPr>
          <p:txBody>
            <a:bodyPr wrap="none" lIns="91440" tIns="45720" rIns="91440" bIns="45720">
              <a:spAutoFit/>
            </a:bodyPr>
            <a:lstStyle/>
            <a:p>
              <a:pPr algn="ctr"/>
              <a:r>
                <a:rPr lang="en-US" sz="2400" b="0" cap="none" spc="0" dirty="0" smtClean="0">
                  <a:ln w="0"/>
                  <a:solidFill>
                    <a:srgbClr val="00B050"/>
                  </a:solidFill>
                  <a:effectLst>
                    <a:outerShdw blurRad="38100" dist="19050" dir="2700000" algn="tl" rotWithShape="0">
                      <a:schemeClr val="dk1">
                        <a:alpha val="40000"/>
                      </a:schemeClr>
                    </a:outerShdw>
                  </a:effectLst>
                </a:rPr>
                <a:t>Good</a:t>
              </a:r>
              <a:endParaRPr lang="en-US" sz="2400" b="0" cap="none" spc="0" dirty="0">
                <a:ln w="0"/>
                <a:solidFill>
                  <a:srgbClr val="00B050"/>
                </a:solidFill>
                <a:effectLst>
                  <a:outerShdw blurRad="38100" dist="19050" dir="2700000" algn="tl" rotWithShape="0">
                    <a:schemeClr val="dk1">
                      <a:alpha val="40000"/>
                    </a:schemeClr>
                  </a:outerShdw>
                </a:effectLst>
              </a:endParaRPr>
            </a:p>
          </p:txBody>
        </p:sp>
        <p:sp>
          <p:nvSpPr>
            <p:cNvPr id="14" name="Rectangle 13"/>
            <p:cNvSpPr/>
            <p:nvPr/>
          </p:nvSpPr>
          <p:spPr>
            <a:xfrm>
              <a:off x="2499805" y="4245342"/>
              <a:ext cx="660758" cy="461665"/>
            </a:xfrm>
            <a:prstGeom prst="rect">
              <a:avLst/>
            </a:prstGeom>
            <a:noFill/>
          </p:spPr>
          <p:txBody>
            <a:bodyPr wrap="none" lIns="91440" tIns="45720" rIns="91440" bIns="45720">
              <a:spAutoFit/>
            </a:bodyPr>
            <a:lstStyle/>
            <a:p>
              <a:pPr algn="ctr"/>
              <a:r>
                <a:rPr lang="en-US" sz="2400" b="0" cap="none" spc="0" dirty="0" smtClean="0">
                  <a:ln w="0"/>
                  <a:solidFill>
                    <a:srgbClr val="FF0000"/>
                  </a:solidFill>
                  <a:effectLst>
                    <a:outerShdw blurRad="38100" dist="19050" dir="2700000" algn="tl" rotWithShape="0">
                      <a:schemeClr val="dk1">
                        <a:alpha val="40000"/>
                      </a:schemeClr>
                    </a:outerShdw>
                  </a:effectLst>
                </a:rPr>
                <a:t>Bad</a:t>
              </a:r>
              <a:endParaRPr lang="en-US" sz="2400" b="0" cap="none" spc="0" dirty="0">
                <a:ln w="0"/>
                <a:solidFill>
                  <a:srgbClr val="FF0000"/>
                </a:solidFill>
                <a:effectLst>
                  <a:outerShdw blurRad="38100" dist="19050" dir="2700000" algn="tl" rotWithShape="0">
                    <a:schemeClr val="dk1">
                      <a:alpha val="40000"/>
                    </a:schemeClr>
                  </a:outerShdw>
                </a:effectLst>
              </a:endParaRPr>
            </a:p>
          </p:txBody>
        </p:sp>
      </p:grpSp>
      <p:pic>
        <p:nvPicPr>
          <p:cNvPr id="12" name="Picture 11"/>
          <p:cNvPicPr/>
          <p:nvPr/>
        </p:nvPicPr>
        <p:blipFill rotWithShape="1">
          <a:blip r:embed="rId3" cstate="print">
            <a:biLevel thresh="75000"/>
            <a:extLst>
              <a:ext uri="{28A0092B-C50C-407E-A947-70E740481C1C}">
                <a14:useLocalDpi xmlns:a14="http://schemas.microsoft.com/office/drawing/2010/main" val="0"/>
              </a:ext>
            </a:extLst>
          </a:blip>
          <a:srcRect l="21154" t="34616" r="20672" b="35384"/>
          <a:stretch/>
        </p:blipFill>
        <p:spPr bwMode="auto">
          <a:xfrm>
            <a:off x="571500" y="6176316"/>
            <a:ext cx="1482650" cy="479065"/>
          </a:xfrm>
          <a:prstGeom prst="rect">
            <a:avLst/>
          </a:prstGeom>
          <a:ln>
            <a:noFill/>
          </a:ln>
          <a:extLst>
            <a:ext uri="{53640926-AAD7-44D8-BBD7-CCE9431645EC}">
              <a14:shadowObscured xmlns:a14="http://schemas.microsoft.com/office/drawing/2010/main"/>
            </a:ext>
          </a:extLst>
        </p:spPr>
      </p:pic>
      <p:pic>
        <p:nvPicPr>
          <p:cNvPr id="13" name="Picture 12" descr="http://www.dcf.ks.gov/Style%20Library/srs/images/kansas_dept_children_families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979520"/>
            <a:ext cx="962025" cy="648970"/>
          </a:xfrm>
          <a:prstGeom prst="rect">
            <a:avLst/>
          </a:prstGeom>
          <a:noFill/>
          <a:ln>
            <a:noFill/>
          </a:ln>
        </p:spPr>
      </p:pic>
    </p:spTree>
    <p:extLst>
      <p:ext uri="{BB962C8B-B14F-4D97-AF65-F5344CB8AC3E}">
        <p14:creationId xmlns:p14="http://schemas.microsoft.com/office/powerpoint/2010/main" val="1646362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RANKINGS</a:t>
            </a:r>
            <a:endParaRPr lang="en-US" dirty="0"/>
          </a:p>
        </p:txBody>
      </p:sp>
      <p:sp>
        <p:nvSpPr>
          <p:cNvPr id="8" name="Content Placeholder 7"/>
          <p:cNvSpPr>
            <a:spLocks noGrp="1"/>
          </p:cNvSpPr>
          <p:nvPr>
            <p:ph idx="1"/>
          </p:nvPr>
        </p:nvSpPr>
        <p:spPr>
          <a:xfrm>
            <a:off x="457200" y="1420091"/>
            <a:ext cx="7620000" cy="4800600"/>
          </a:xfrm>
        </p:spPr>
        <p:txBody>
          <a:bodyPr>
            <a:normAutofit/>
          </a:bodyPr>
          <a:lstStyle/>
          <a:p>
            <a:r>
              <a:rPr lang="en-US" dirty="0">
                <a:solidFill>
                  <a:schemeClr val="tx1"/>
                </a:solidFill>
              </a:rPr>
              <a:t>A high overall ranking does not mean that a given county ranks highly on each individual indicator. </a:t>
            </a:r>
            <a:endParaRPr lang="en-US" dirty="0" smtClean="0">
              <a:solidFill>
                <a:schemeClr val="tx1"/>
              </a:solidFill>
            </a:endParaRPr>
          </a:p>
          <a:p>
            <a:r>
              <a:rPr lang="en-US" dirty="0"/>
              <a:t>There are other indicators that could also serve as targets for intervention not included in this report (e.g., literacy, parenting skills, father involvement, skilled job training, money management) that could have an impact on child poverty locally.</a:t>
            </a:r>
          </a:p>
          <a:p>
            <a:r>
              <a:rPr lang="en-US" dirty="0"/>
              <a:t>Need to be aware of trends in intervention target to determine whether the community intervention made a difference.</a:t>
            </a:r>
          </a:p>
          <a:p>
            <a:pPr lvl="1"/>
            <a:r>
              <a:rPr lang="en-US" dirty="0"/>
              <a:t>Example: Teen Pregnancy</a:t>
            </a:r>
          </a:p>
          <a:p>
            <a:r>
              <a:rPr lang="en-US" dirty="0"/>
              <a:t>Need for local evaluation of intervention targets</a:t>
            </a:r>
            <a:r>
              <a:rPr lang="en-US" dirty="0" smtClean="0"/>
              <a:t>.</a:t>
            </a:r>
            <a:endParaRPr lang="en-US" dirty="0"/>
          </a:p>
        </p:txBody>
      </p:sp>
      <p:grpSp>
        <p:nvGrpSpPr>
          <p:cNvPr id="6" name="Group 5"/>
          <p:cNvGrpSpPr/>
          <p:nvPr/>
        </p:nvGrpSpPr>
        <p:grpSpPr>
          <a:xfrm>
            <a:off x="914400" y="6077918"/>
            <a:ext cx="6829425" cy="648970"/>
            <a:chOff x="457200" y="5992965"/>
            <a:chExt cx="6829425" cy="648970"/>
          </a:xfrm>
        </p:grpSpPr>
        <p:pic>
          <p:nvPicPr>
            <p:cNvPr id="9" name="Picture 8"/>
            <p:cNvPicPr/>
            <p:nvPr/>
          </p:nvPicPr>
          <p:blipFill rotWithShape="1">
            <a:blip r:embed="rId2" cstate="print">
              <a:biLevel thresh="75000"/>
              <a:extLst>
                <a:ext uri="{28A0092B-C50C-407E-A947-70E740481C1C}">
                  <a14:useLocalDpi xmlns:a14="http://schemas.microsoft.com/office/drawing/2010/main" val="0"/>
                </a:ext>
              </a:extLst>
            </a:blip>
            <a:srcRect l="21154" t="34616" r="20672" b="35384"/>
            <a:stretch/>
          </p:blipFill>
          <p:spPr bwMode="auto">
            <a:xfrm>
              <a:off x="457200" y="6128234"/>
              <a:ext cx="1482650" cy="479065"/>
            </a:xfrm>
            <a:prstGeom prst="rect">
              <a:avLst/>
            </a:prstGeom>
            <a:ln>
              <a:noFill/>
            </a:ln>
            <a:extLst>
              <a:ext uri="{53640926-AAD7-44D8-BBD7-CCE9431645EC}">
                <a14:shadowObscured xmlns:a14="http://schemas.microsoft.com/office/drawing/2010/main"/>
              </a:ext>
            </a:extLst>
          </p:spPr>
        </p:pic>
        <p:pic>
          <p:nvPicPr>
            <p:cNvPr id="10" name="Picture 9" descr="http://www.dcf.ks.gov/Style%20Library/srs/images/kansas_dept_children_families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992965"/>
              <a:ext cx="962025" cy="648970"/>
            </a:xfrm>
            <a:prstGeom prst="rect">
              <a:avLst/>
            </a:prstGeom>
            <a:noFill/>
            <a:ln>
              <a:noFill/>
            </a:ln>
          </p:spPr>
        </p:pic>
      </p:grpSp>
    </p:spTree>
    <p:extLst>
      <p:ext uri="{BB962C8B-B14F-4D97-AF65-F5344CB8AC3E}">
        <p14:creationId xmlns:p14="http://schemas.microsoft.com/office/powerpoint/2010/main" val="1891338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676400"/>
            <a:ext cx="7983767" cy="1168400"/>
          </a:xfrm>
        </p:spPr>
        <p:txBody>
          <a:bodyPr/>
          <a:lstStyle/>
          <a:p>
            <a:r>
              <a:rPr lang="en-US" sz="8800" b="1" dirty="0" smtClean="0"/>
              <a:t>Child poverty</a:t>
            </a:r>
            <a:endParaRPr lang="en-US" sz="7200" b="1" dirty="0"/>
          </a:p>
        </p:txBody>
      </p:sp>
      <p:sp>
        <p:nvSpPr>
          <p:cNvPr id="5" name="Text Placeholder 4"/>
          <p:cNvSpPr>
            <a:spLocks noGrp="1"/>
          </p:cNvSpPr>
          <p:nvPr>
            <p:ph type="body" idx="1"/>
          </p:nvPr>
        </p:nvSpPr>
        <p:spPr>
          <a:xfrm>
            <a:off x="722313" y="3852863"/>
            <a:ext cx="6745287" cy="1633538"/>
          </a:xfrm>
        </p:spPr>
        <p:txBody>
          <a:bodyPr/>
          <a:lstStyle/>
          <a:p>
            <a:r>
              <a:rPr lang="en-US" dirty="0" smtClean="0"/>
              <a:t>Based on the Child </a:t>
            </a:r>
            <a:r>
              <a:rPr lang="en-US" dirty="0"/>
              <a:t>Poverty Report: Fact Sheet of Factors Associated with Child Poverty (Anderson et al., 2014)</a:t>
            </a:r>
          </a:p>
          <a:p>
            <a:endParaRPr lang="en-US" dirty="0"/>
          </a:p>
        </p:txBody>
      </p:sp>
    </p:spTree>
    <p:extLst>
      <p:ext uri="{BB962C8B-B14F-4D97-AF65-F5344CB8AC3E}">
        <p14:creationId xmlns:p14="http://schemas.microsoft.com/office/powerpoint/2010/main" val="3975880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Poverty</a:t>
            </a:r>
            <a:endParaRPr lang="en-US" dirty="0"/>
          </a:p>
        </p:txBody>
      </p:sp>
      <p:sp>
        <p:nvSpPr>
          <p:cNvPr id="3" name="Content Placeholder 2"/>
          <p:cNvSpPr>
            <a:spLocks noGrp="1"/>
          </p:cNvSpPr>
          <p:nvPr>
            <p:ph idx="1"/>
          </p:nvPr>
        </p:nvSpPr>
        <p:spPr/>
        <p:txBody>
          <a:bodyPr/>
          <a:lstStyle/>
          <a:p>
            <a:pPr marL="114300" indent="0" algn="ctr">
              <a:buNone/>
            </a:pPr>
            <a:endParaRPr lang="en-US" i="1" cap="all" dirty="0" smtClean="0"/>
          </a:p>
          <a:p>
            <a:pPr marL="114300" indent="0" algn="ctr">
              <a:buNone/>
            </a:pPr>
            <a:r>
              <a:rPr lang="en-US" i="1" cap="all" dirty="0" smtClean="0"/>
              <a:t>CHILD </a:t>
            </a:r>
            <a:r>
              <a:rPr lang="en-US" i="1" cap="all" dirty="0"/>
              <a:t>POVERTY IS A SYSTEMIC SOCIETAL CANCER THAT THREATENS THE PRESENT AND FUTURE WELL-BEING OF CHILDREN. ALTHOUGH A MULTITUDE OF FACTORS PLAY A ROLE IN WHETHER CHILDREN WILL GROW UP IN POVERTY, EDUCATION, EMPLOYMENT, AND FAMILY STRUCTURE HAVE CONSISTENTLY BEEN LINKED </a:t>
            </a:r>
            <a:r>
              <a:rPr lang="en-US" i="1" cap="all" dirty="0" smtClean="0"/>
              <a:t>TO </a:t>
            </a:r>
            <a:r>
              <a:rPr lang="en-US" i="1" cap="all" dirty="0"/>
              <a:t>SUBSEQUENT </a:t>
            </a:r>
            <a:r>
              <a:rPr lang="en-US" i="1" cap="all" dirty="0" smtClean="0"/>
              <a:t>POVERTY</a:t>
            </a:r>
            <a:r>
              <a:rPr lang="en-US" i="1" dirty="0" smtClean="0"/>
              <a:t> </a:t>
            </a:r>
          </a:p>
          <a:p>
            <a:pPr marL="114300" indent="0" algn="ctr">
              <a:buNone/>
            </a:pPr>
            <a:endParaRPr lang="en-US" i="1" dirty="0"/>
          </a:p>
          <a:p>
            <a:pPr marL="114300" indent="0" algn="ctr">
              <a:buNone/>
            </a:pPr>
            <a:endParaRPr lang="en-US" sz="1200" i="1" dirty="0" smtClean="0"/>
          </a:p>
          <a:p>
            <a:pPr marL="114300" indent="0" algn="ctr">
              <a:buNone/>
            </a:pPr>
            <a:endParaRPr lang="en-US" sz="1200" i="1" dirty="0"/>
          </a:p>
          <a:p>
            <a:pPr marL="114300" indent="0" algn="ctr">
              <a:buNone/>
            </a:pPr>
            <a:endParaRPr lang="en-US" sz="1200" i="1" dirty="0" smtClean="0"/>
          </a:p>
          <a:p>
            <a:pPr marL="114300" indent="0" algn="ctr">
              <a:buNone/>
            </a:pPr>
            <a:endParaRPr lang="en-US" sz="1200" i="1" dirty="0"/>
          </a:p>
        </p:txBody>
      </p:sp>
    </p:spTree>
    <p:extLst>
      <p:ext uri="{BB962C8B-B14F-4D97-AF65-F5344CB8AC3E}">
        <p14:creationId xmlns:p14="http://schemas.microsoft.com/office/powerpoint/2010/main" val="2281854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a:bodyPr>
          <a:lstStyle/>
          <a:p>
            <a:r>
              <a:rPr lang="en-US" dirty="0" smtClean="0"/>
              <a:t>Education is a major protective factor against child poverty. </a:t>
            </a:r>
          </a:p>
          <a:p>
            <a:pPr lvl="1"/>
            <a:r>
              <a:rPr lang="en-US" dirty="0"/>
              <a:t>W</a:t>
            </a:r>
            <a:r>
              <a:rPr lang="en-US" dirty="0" smtClean="0"/>
              <a:t>hen </a:t>
            </a:r>
            <a:r>
              <a:rPr lang="en-US" dirty="0"/>
              <a:t>heads of households have at least a high school diploma, they earn nearly $22,000 more a year compared to those who dropped out of high school.</a:t>
            </a:r>
            <a:r>
              <a:rPr lang="en-US" baseline="30000" dirty="0"/>
              <a:t>2</a:t>
            </a:r>
            <a:r>
              <a:rPr lang="en-US" dirty="0"/>
              <a:t> </a:t>
            </a:r>
            <a:endParaRPr lang="en-US" dirty="0" smtClean="0"/>
          </a:p>
          <a:p>
            <a:pPr lvl="1"/>
            <a:r>
              <a:rPr lang="en-US" dirty="0"/>
              <a:t>The difference between earning a high school diploma and a bachelor’s degree is even more remarkable as heads of households with a bachelor’s degree earn nearly $55,000 more than those with a high school diploma.</a:t>
            </a:r>
            <a:r>
              <a:rPr lang="en-US" baseline="30000" dirty="0"/>
              <a:t>2</a:t>
            </a:r>
            <a:r>
              <a:rPr lang="en-US" dirty="0"/>
              <a:t> </a:t>
            </a:r>
          </a:p>
        </p:txBody>
      </p:sp>
    </p:spTree>
    <p:extLst>
      <p:ext uri="{BB962C8B-B14F-4D97-AF65-F5344CB8AC3E}">
        <p14:creationId xmlns:p14="http://schemas.microsoft.com/office/powerpoint/2010/main" val="220216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a:bodyPr>
          <a:lstStyle/>
          <a:p>
            <a:r>
              <a:rPr lang="en-US" smtClean="0"/>
              <a:t>Nearly </a:t>
            </a:r>
            <a:r>
              <a:rPr lang="en-US" dirty="0" smtClean="0"/>
              <a:t>half of Kansas children in poverty have parents who do not have a high school diploma.</a:t>
            </a:r>
            <a:r>
              <a:rPr lang="en-US" baseline="30000" dirty="0" smtClean="0"/>
              <a:t>3</a:t>
            </a:r>
            <a:r>
              <a:rPr lang="en-US" dirty="0" smtClean="0"/>
              <a:t> </a:t>
            </a:r>
          </a:p>
          <a:p>
            <a:r>
              <a:rPr lang="en-US" dirty="0" smtClean="0"/>
              <a:t>Educated </a:t>
            </a:r>
            <a:r>
              <a:rPr lang="en-US" dirty="0"/>
              <a:t>parents are likely to have more developed skills for the labor market, which result in higher levels of employment and higher earnings when employed.</a:t>
            </a:r>
            <a:r>
              <a:rPr lang="en-US" baseline="30000" dirty="0"/>
              <a:t>4</a:t>
            </a:r>
            <a:r>
              <a:rPr lang="en-US" dirty="0"/>
              <a:t>  </a:t>
            </a:r>
            <a:endParaRPr lang="en-US" dirty="0" smtClean="0"/>
          </a:p>
          <a:p>
            <a:r>
              <a:rPr lang="en-US" b="1" dirty="0"/>
              <a:t>Improving education and enhancing opportunities for advanced training and education is a key variable in the fight against child poverty.</a:t>
            </a:r>
          </a:p>
          <a:p>
            <a:endParaRPr lang="en-US" dirty="0"/>
          </a:p>
        </p:txBody>
      </p:sp>
    </p:spTree>
    <p:extLst>
      <p:ext uri="{BB962C8B-B14F-4D97-AF65-F5344CB8AC3E}">
        <p14:creationId xmlns:p14="http://schemas.microsoft.com/office/powerpoint/2010/main" val="2202166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Education</a:t>
            </a:r>
            <a:endParaRPr lang="en-US" dirty="0"/>
          </a:p>
        </p:txBody>
      </p:sp>
      <p:sp>
        <p:nvSpPr>
          <p:cNvPr id="5" name="Content Placeholder 4"/>
          <p:cNvSpPr>
            <a:spLocks noGrp="1"/>
          </p:cNvSpPr>
          <p:nvPr>
            <p:ph idx="1"/>
          </p:nvPr>
        </p:nvSpPr>
        <p:spPr>
          <a:xfrm>
            <a:off x="3133339" y="304800"/>
            <a:ext cx="4998765" cy="1295400"/>
          </a:xfrm>
        </p:spPr>
        <p:txBody>
          <a:bodyPr/>
          <a:lstStyle/>
          <a:p>
            <a:r>
              <a:rPr lang="en-US" b="1" dirty="0"/>
              <a:t>High School Dropout </a:t>
            </a:r>
          </a:p>
          <a:p>
            <a:r>
              <a:rPr lang="en-US" b="1" dirty="0" smtClean="0"/>
              <a:t>Mothers </a:t>
            </a:r>
            <a:r>
              <a:rPr lang="en-US" b="1" dirty="0"/>
              <a:t>without a High School Diploma</a:t>
            </a:r>
          </a:p>
          <a:p>
            <a:endParaRPr lang="en-US" dirty="0"/>
          </a:p>
        </p:txBody>
      </p:sp>
      <p:grpSp>
        <p:nvGrpSpPr>
          <p:cNvPr id="2" name="Group 1"/>
          <p:cNvGrpSpPr/>
          <p:nvPr/>
        </p:nvGrpSpPr>
        <p:grpSpPr>
          <a:xfrm>
            <a:off x="801165" y="1639965"/>
            <a:ext cx="6773863" cy="4711361"/>
            <a:chOff x="1558925" y="1593850"/>
            <a:chExt cx="6773863" cy="4711361"/>
          </a:xfrm>
        </p:grpSpPr>
        <p:sp>
          <p:nvSpPr>
            <p:cNvPr id="449" name="Freeform 217"/>
            <p:cNvSpPr>
              <a:spLocks/>
            </p:cNvSpPr>
            <p:nvPr/>
          </p:nvSpPr>
          <p:spPr bwMode="auto">
            <a:xfrm>
              <a:off x="1598613" y="1690688"/>
              <a:ext cx="566737" cy="503237"/>
            </a:xfrm>
            <a:custGeom>
              <a:avLst/>
              <a:gdLst>
                <a:gd name="T0" fmla="*/ 2147483647 w 198"/>
                <a:gd name="T1" fmla="*/ 0 h 176"/>
                <a:gd name="T2" fmla="*/ 2147483647 w 198"/>
                <a:gd name="T3" fmla="*/ 2147483647 h 176"/>
                <a:gd name="T4" fmla="*/ 2147483647 w 198"/>
                <a:gd name="T5" fmla="*/ 2147483647 h 176"/>
                <a:gd name="T6" fmla="*/ 0 w 198"/>
                <a:gd name="T7" fmla="*/ 2147483647 h 176"/>
                <a:gd name="T8" fmla="*/ 0 w 198"/>
                <a:gd name="T9" fmla="*/ 2147483647 h 176"/>
                <a:gd name="T10" fmla="*/ 2147483647 w 198"/>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8" h="176">
                  <a:moveTo>
                    <a:pt x="4" y="0"/>
                  </a:moveTo>
                  <a:lnTo>
                    <a:pt x="198" y="14"/>
                  </a:lnTo>
                  <a:lnTo>
                    <a:pt x="196" y="172"/>
                  </a:lnTo>
                  <a:lnTo>
                    <a:pt x="0" y="176"/>
                  </a:lnTo>
                  <a:lnTo>
                    <a:pt x="0" y="168"/>
                  </a:lnTo>
                  <a:lnTo>
                    <a:pt x="4" y="0"/>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50" name="Freeform 3"/>
            <p:cNvSpPr>
              <a:spLocks/>
            </p:cNvSpPr>
            <p:nvPr/>
          </p:nvSpPr>
          <p:spPr bwMode="auto">
            <a:xfrm>
              <a:off x="2159000" y="1690688"/>
              <a:ext cx="573088" cy="492125"/>
            </a:xfrm>
            <a:custGeom>
              <a:avLst/>
              <a:gdLst>
                <a:gd name="T0" fmla="*/ 5731 w 200"/>
                <a:gd name="T1" fmla="*/ 40057 h 172"/>
                <a:gd name="T2" fmla="*/ 80232 w 200"/>
                <a:gd name="T3" fmla="*/ 11445 h 172"/>
                <a:gd name="T4" fmla="*/ 532972 w 200"/>
                <a:gd name="T5" fmla="*/ 0 h 172"/>
                <a:gd name="T6" fmla="*/ 573088 w 200"/>
                <a:gd name="T7" fmla="*/ 40057 h 172"/>
                <a:gd name="T8" fmla="*/ 567357 w 200"/>
                <a:gd name="T9" fmla="*/ 492125 h 172"/>
                <a:gd name="T10" fmla="*/ 0 w 200"/>
                <a:gd name="T11" fmla="*/ 492125 h 172"/>
                <a:gd name="T12" fmla="*/ 5731 w 200"/>
                <a:gd name="T13" fmla="*/ 4005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2" y="14"/>
                  </a:moveTo>
                  <a:lnTo>
                    <a:pt x="28" y="4"/>
                  </a:lnTo>
                  <a:lnTo>
                    <a:pt x="186" y="0"/>
                  </a:lnTo>
                  <a:lnTo>
                    <a:pt x="200" y="14"/>
                  </a:lnTo>
                  <a:lnTo>
                    <a:pt x="198" y="172"/>
                  </a:lnTo>
                  <a:lnTo>
                    <a:pt x="0" y="172"/>
                  </a:lnTo>
                  <a:lnTo>
                    <a:pt x="2" y="14"/>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51" name="Freeform 4"/>
            <p:cNvSpPr>
              <a:spLocks/>
            </p:cNvSpPr>
            <p:nvPr/>
          </p:nvSpPr>
          <p:spPr bwMode="auto">
            <a:xfrm>
              <a:off x="2725738" y="1708150"/>
              <a:ext cx="474662" cy="496888"/>
            </a:xfrm>
            <a:custGeom>
              <a:avLst/>
              <a:gdLst>
                <a:gd name="T0" fmla="*/ 5719 w 166"/>
                <a:gd name="T1" fmla="*/ 22845 h 174"/>
                <a:gd name="T2" fmla="*/ 85782 w 166"/>
                <a:gd name="T3" fmla="*/ 17134 h 174"/>
                <a:gd name="T4" fmla="*/ 245909 w 166"/>
                <a:gd name="T5" fmla="*/ 11423 h 174"/>
                <a:gd name="T6" fmla="*/ 394599 w 166"/>
                <a:gd name="T7" fmla="*/ 0 h 174"/>
                <a:gd name="T8" fmla="*/ 446068 w 166"/>
                <a:gd name="T9" fmla="*/ 0 h 174"/>
                <a:gd name="T10" fmla="*/ 468943 w 166"/>
                <a:gd name="T11" fmla="*/ 5711 h 174"/>
                <a:gd name="T12" fmla="*/ 474662 w 166"/>
                <a:gd name="T13" fmla="*/ 251300 h 174"/>
                <a:gd name="T14" fmla="*/ 474662 w 166"/>
                <a:gd name="T15" fmla="*/ 491177 h 174"/>
                <a:gd name="T16" fmla="*/ 22875 w 166"/>
                <a:gd name="T17" fmla="*/ 496888 h 174"/>
                <a:gd name="T18" fmla="*/ 0 w 166"/>
                <a:gd name="T19" fmla="*/ 474043 h 174"/>
                <a:gd name="T20" fmla="*/ 5719 w 166"/>
                <a:gd name="T21" fmla="*/ 22845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 h="174">
                  <a:moveTo>
                    <a:pt x="2" y="8"/>
                  </a:moveTo>
                  <a:lnTo>
                    <a:pt x="30" y="6"/>
                  </a:lnTo>
                  <a:lnTo>
                    <a:pt x="86" y="4"/>
                  </a:lnTo>
                  <a:lnTo>
                    <a:pt x="138" y="0"/>
                  </a:lnTo>
                  <a:lnTo>
                    <a:pt x="156" y="0"/>
                  </a:lnTo>
                  <a:lnTo>
                    <a:pt x="164" y="2"/>
                  </a:lnTo>
                  <a:lnTo>
                    <a:pt x="166" y="88"/>
                  </a:lnTo>
                  <a:lnTo>
                    <a:pt x="166" y="172"/>
                  </a:lnTo>
                  <a:lnTo>
                    <a:pt x="8" y="174"/>
                  </a:lnTo>
                  <a:lnTo>
                    <a:pt x="0" y="166"/>
                  </a:lnTo>
                  <a:lnTo>
                    <a:pt x="2" y="8"/>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52" name="Freeform 5"/>
            <p:cNvSpPr>
              <a:spLocks/>
            </p:cNvSpPr>
            <p:nvPr/>
          </p:nvSpPr>
          <p:spPr bwMode="auto">
            <a:xfrm>
              <a:off x="3195638" y="1714500"/>
              <a:ext cx="474662" cy="485775"/>
            </a:xfrm>
            <a:custGeom>
              <a:avLst/>
              <a:gdLst>
                <a:gd name="T0" fmla="*/ 0 w 166"/>
                <a:gd name="T1" fmla="*/ 0 h 170"/>
                <a:gd name="T2" fmla="*/ 468943 w 166"/>
                <a:gd name="T3" fmla="*/ 0 h 170"/>
                <a:gd name="T4" fmla="*/ 474662 w 166"/>
                <a:gd name="T5" fmla="*/ 480060 h 170"/>
                <a:gd name="T6" fmla="*/ 5719 w 166"/>
                <a:gd name="T7" fmla="*/ 485775 h 170"/>
                <a:gd name="T8" fmla="*/ 0 w 166"/>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0">
                  <a:moveTo>
                    <a:pt x="0" y="0"/>
                  </a:moveTo>
                  <a:lnTo>
                    <a:pt x="164" y="0"/>
                  </a:lnTo>
                  <a:lnTo>
                    <a:pt x="166" y="168"/>
                  </a:lnTo>
                  <a:lnTo>
                    <a:pt x="2" y="170"/>
                  </a:lnTo>
                  <a:lnTo>
                    <a:pt x="0" y="0"/>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53" name="Freeform 6"/>
            <p:cNvSpPr>
              <a:spLocks/>
            </p:cNvSpPr>
            <p:nvPr/>
          </p:nvSpPr>
          <p:spPr bwMode="auto">
            <a:xfrm>
              <a:off x="3663950" y="1701800"/>
              <a:ext cx="487363" cy="498475"/>
            </a:xfrm>
            <a:custGeom>
              <a:avLst/>
              <a:gdLst>
                <a:gd name="T0" fmla="*/ 0 w 170"/>
                <a:gd name="T1" fmla="*/ 11459 h 174"/>
                <a:gd name="T2" fmla="*/ 389890 w 170"/>
                <a:gd name="T3" fmla="*/ 0 h 174"/>
                <a:gd name="T4" fmla="*/ 475896 w 170"/>
                <a:gd name="T5" fmla="*/ 22918 h 174"/>
                <a:gd name="T6" fmla="*/ 487363 w 170"/>
                <a:gd name="T7" fmla="*/ 487016 h 174"/>
                <a:gd name="T8" fmla="*/ 34402 w 170"/>
                <a:gd name="T9" fmla="*/ 498475 h 174"/>
                <a:gd name="T10" fmla="*/ 5734 w 170"/>
                <a:gd name="T11" fmla="*/ 492745 h 174"/>
                <a:gd name="T12" fmla="*/ 0 w 170"/>
                <a:gd name="T13" fmla="*/ 11459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4">
                  <a:moveTo>
                    <a:pt x="0" y="4"/>
                  </a:moveTo>
                  <a:lnTo>
                    <a:pt x="136" y="0"/>
                  </a:lnTo>
                  <a:lnTo>
                    <a:pt x="166" y="8"/>
                  </a:lnTo>
                  <a:lnTo>
                    <a:pt x="170" y="170"/>
                  </a:lnTo>
                  <a:lnTo>
                    <a:pt x="12" y="174"/>
                  </a:lnTo>
                  <a:lnTo>
                    <a:pt x="2" y="172"/>
                  </a:lnTo>
                  <a:lnTo>
                    <a:pt x="0" y="4"/>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54" name="Freeform 7"/>
            <p:cNvSpPr>
              <a:spLocks/>
            </p:cNvSpPr>
            <p:nvPr/>
          </p:nvSpPr>
          <p:spPr bwMode="auto">
            <a:xfrm>
              <a:off x="4138613" y="1701800"/>
              <a:ext cx="498475" cy="492125"/>
            </a:xfrm>
            <a:custGeom>
              <a:avLst/>
              <a:gdLst>
                <a:gd name="T0" fmla="*/ 0 w 174"/>
                <a:gd name="T1" fmla="*/ 2147483647 h 172"/>
                <a:gd name="T2" fmla="*/ 2147483647 w 174"/>
                <a:gd name="T3" fmla="*/ 0 h 172"/>
                <a:gd name="T4" fmla="*/ 2147483647 w 174"/>
                <a:gd name="T5" fmla="*/ 2147483647 h 172"/>
                <a:gd name="T6" fmla="*/ 2147483647 w 174"/>
                <a:gd name="T7" fmla="*/ 2147483647 h 172"/>
                <a:gd name="T8" fmla="*/ 2147483647 w 174"/>
                <a:gd name="T9" fmla="*/ 2147483647 h 172"/>
                <a:gd name="T10" fmla="*/ 2147483647 w 174"/>
                <a:gd name="T11" fmla="*/ 2147483647 h 172"/>
                <a:gd name="T12" fmla="*/ 0 w 174"/>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72">
                  <a:moveTo>
                    <a:pt x="0" y="8"/>
                  </a:moveTo>
                  <a:lnTo>
                    <a:pt x="104" y="0"/>
                  </a:lnTo>
                  <a:lnTo>
                    <a:pt x="166" y="4"/>
                  </a:lnTo>
                  <a:lnTo>
                    <a:pt x="174" y="168"/>
                  </a:lnTo>
                  <a:lnTo>
                    <a:pt x="16" y="172"/>
                  </a:lnTo>
                  <a:lnTo>
                    <a:pt x="4" y="170"/>
                  </a:lnTo>
                  <a:lnTo>
                    <a:pt x="0" y="8"/>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55" name="Freeform 8"/>
            <p:cNvSpPr>
              <a:spLocks/>
            </p:cNvSpPr>
            <p:nvPr/>
          </p:nvSpPr>
          <p:spPr bwMode="auto">
            <a:xfrm>
              <a:off x="4614863" y="1679575"/>
              <a:ext cx="508000" cy="514350"/>
            </a:xfrm>
            <a:custGeom>
              <a:avLst/>
              <a:gdLst>
                <a:gd name="T0" fmla="*/ 0 w 178"/>
                <a:gd name="T1" fmla="*/ 2147483647 h 180"/>
                <a:gd name="T2" fmla="*/ 2147483647 w 178"/>
                <a:gd name="T3" fmla="*/ 2147483647 h 180"/>
                <a:gd name="T4" fmla="*/ 2147483647 w 178"/>
                <a:gd name="T5" fmla="*/ 0 h 180"/>
                <a:gd name="T6" fmla="*/ 2147483647 w 178"/>
                <a:gd name="T7" fmla="*/ 2147483647 h 180"/>
                <a:gd name="T8" fmla="*/ 2147483647 w 178"/>
                <a:gd name="T9" fmla="*/ 2147483647 h 180"/>
                <a:gd name="T10" fmla="*/ 2147483647 w 178"/>
                <a:gd name="T11" fmla="*/ 2147483647 h 180"/>
                <a:gd name="T12" fmla="*/ 0 w 17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80">
                  <a:moveTo>
                    <a:pt x="0" y="12"/>
                  </a:moveTo>
                  <a:lnTo>
                    <a:pt x="70" y="8"/>
                  </a:lnTo>
                  <a:lnTo>
                    <a:pt x="168" y="0"/>
                  </a:lnTo>
                  <a:lnTo>
                    <a:pt x="178" y="146"/>
                  </a:lnTo>
                  <a:lnTo>
                    <a:pt x="176" y="180"/>
                  </a:lnTo>
                  <a:lnTo>
                    <a:pt x="8" y="176"/>
                  </a:lnTo>
                  <a:lnTo>
                    <a:pt x="0" y="12"/>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56" name="Freeform 9"/>
            <p:cNvSpPr>
              <a:spLocks/>
            </p:cNvSpPr>
            <p:nvPr/>
          </p:nvSpPr>
          <p:spPr bwMode="auto">
            <a:xfrm>
              <a:off x="5094288" y="1668463"/>
              <a:ext cx="503237" cy="428625"/>
            </a:xfrm>
            <a:custGeom>
              <a:avLst/>
              <a:gdLst>
                <a:gd name="T0" fmla="*/ 0 w 176"/>
                <a:gd name="T1" fmla="*/ 11430 h 150"/>
                <a:gd name="T2" fmla="*/ 114372 w 176"/>
                <a:gd name="T3" fmla="*/ 17145 h 150"/>
                <a:gd name="T4" fmla="*/ 491800 w 176"/>
                <a:gd name="T5" fmla="*/ 0 h 150"/>
                <a:gd name="T6" fmla="*/ 503237 w 176"/>
                <a:gd name="T7" fmla="*/ 411480 h 150"/>
                <a:gd name="T8" fmla="*/ 28593 w 176"/>
                <a:gd name="T9" fmla="*/ 428625 h 150"/>
                <a:gd name="T10" fmla="*/ 0 w 176"/>
                <a:gd name="T11" fmla="*/ 11430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50">
                  <a:moveTo>
                    <a:pt x="0" y="4"/>
                  </a:moveTo>
                  <a:lnTo>
                    <a:pt x="40" y="6"/>
                  </a:lnTo>
                  <a:lnTo>
                    <a:pt x="172" y="0"/>
                  </a:lnTo>
                  <a:lnTo>
                    <a:pt x="176" y="144"/>
                  </a:lnTo>
                  <a:lnTo>
                    <a:pt x="10" y="150"/>
                  </a:lnTo>
                  <a:lnTo>
                    <a:pt x="0" y="4"/>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57" name="Freeform 10"/>
            <p:cNvSpPr>
              <a:spLocks/>
            </p:cNvSpPr>
            <p:nvPr/>
          </p:nvSpPr>
          <p:spPr bwMode="auto">
            <a:xfrm>
              <a:off x="6164263" y="2136775"/>
              <a:ext cx="601662" cy="474663"/>
            </a:xfrm>
            <a:custGeom>
              <a:avLst/>
              <a:gdLst>
                <a:gd name="T0" fmla="*/ 377594476 w 210"/>
                <a:gd name="T1" fmla="*/ 49056135 h 166"/>
                <a:gd name="T2" fmla="*/ 738769310 w 210"/>
                <a:gd name="T3" fmla="*/ 16352998 h 166"/>
                <a:gd name="T4" fmla="*/ 1017860256 w 210"/>
                <a:gd name="T5" fmla="*/ 0 h 166"/>
                <a:gd name="T6" fmla="*/ 1165614118 w 210"/>
                <a:gd name="T7" fmla="*/ 0 h 166"/>
                <a:gd name="T8" fmla="*/ 1428288287 w 210"/>
                <a:gd name="T9" fmla="*/ 16352998 h 166"/>
                <a:gd name="T10" fmla="*/ 1658128901 w 210"/>
                <a:gd name="T11" fmla="*/ 0 h 166"/>
                <a:gd name="T12" fmla="*/ 1674545678 w 210"/>
                <a:gd name="T13" fmla="*/ 1046560430 h 166"/>
                <a:gd name="T14" fmla="*/ 1723796011 w 210"/>
                <a:gd name="T15" fmla="*/ 1357258817 h 166"/>
                <a:gd name="T16" fmla="*/ 1592458926 w 210"/>
                <a:gd name="T17" fmla="*/ 1324552820 h 166"/>
                <a:gd name="T18" fmla="*/ 1625292481 w 210"/>
                <a:gd name="T19" fmla="*/ 1210087552 h 166"/>
                <a:gd name="T20" fmla="*/ 1346201535 w 210"/>
                <a:gd name="T21" fmla="*/ 1177381556 h 166"/>
                <a:gd name="T22" fmla="*/ 1296951202 w 210"/>
                <a:gd name="T23" fmla="*/ 1111972422 h 166"/>
                <a:gd name="T24" fmla="*/ 870106394 w 210"/>
                <a:gd name="T25" fmla="*/ 1308202682 h 166"/>
                <a:gd name="T26" fmla="*/ 705935755 w 210"/>
                <a:gd name="T27" fmla="*/ 1210087552 h 166"/>
                <a:gd name="T28" fmla="*/ 525348338 w 210"/>
                <a:gd name="T29" fmla="*/ 1226437691 h 166"/>
                <a:gd name="T30" fmla="*/ 443261586 w 210"/>
                <a:gd name="T31" fmla="*/ 1275496685 h 166"/>
                <a:gd name="T32" fmla="*/ 377594476 w 210"/>
                <a:gd name="T33" fmla="*/ 1210087552 h 166"/>
                <a:gd name="T34" fmla="*/ 476095141 w 210"/>
                <a:gd name="T35" fmla="*/ 1144675559 h 166"/>
                <a:gd name="T36" fmla="*/ 279090946 w 210"/>
                <a:gd name="T37" fmla="*/ 964798298 h 166"/>
                <a:gd name="T38" fmla="*/ 49250332 w 210"/>
                <a:gd name="T39" fmla="*/ 637746913 h 166"/>
                <a:gd name="T40" fmla="*/ 0 w 210"/>
                <a:gd name="T41" fmla="*/ 408813517 h 166"/>
                <a:gd name="T42" fmla="*/ 213420972 w 210"/>
                <a:gd name="T43" fmla="*/ 130821126 h 166"/>
                <a:gd name="T44" fmla="*/ 377594476 w 210"/>
                <a:gd name="T45" fmla="*/ 98115130 h 166"/>
                <a:gd name="T46" fmla="*/ 377594476 w 210"/>
                <a:gd name="T47" fmla="*/ 49056135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66">
                  <a:moveTo>
                    <a:pt x="46" y="6"/>
                  </a:moveTo>
                  <a:lnTo>
                    <a:pt x="90" y="2"/>
                  </a:lnTo>
                  <a:lnTo>
                    <a:pt x="124" y="0"/>
                  </a:lnTo>
                  <a:lnTo>
                    <a:pt x="142" y="0"/>
                  </a:lnTo>
                  <a:lnTo>
                    <a:pt x="174" y="2"/>
                  </a:lnTo>
                  <a:lnTo>
                    <a:pt x="202" y="0"/>
                  </a:lnTo>
                  <a:lnTo>
                    <a:pt x="204" y="128"/>
                  </a:lnTo>
                  <a:lnTo>
                    <a:pt x="210" y="166"/>
                  </a:lnTo>
                  <a:lnTo>
                    <a:pt x="194" y="162"/>
                  </a:lnTo>
                  <a:lnTo>
                    <a:pt x="198" y="148"/>
                  </a:lnTo>
                  <a:lnTo>
                    <a:pt x="164" y="144"/>
                  </a:lnTo>
                  <a:lnTo>
                    <a:pt x="158" y="136"/>
                  </a:lnTo>
                  <a:lnTo>
                    <a:pt x="106" y="160"/>
                  </a:lnTo>
                  <a:lnTo>
                    <a:pt x="86" y="148"/>
                  </a:lnTo>
                  <a:lnTo>
                    <a:pt x="64" y="150"/>
                  </a:lnTo>
                  <a:lnTo>
                    <a:pt x="54" y="156"/>
                  </a:lnTo>
                  <a:lnTo>
                    <a:pt x="46" y="148"/>
                  </a:lnTo>
                  <a:lnTo>
                    <a:pt x="58" y="140"/>
                  </a:lnTo>
                  <a:lnTo>
                    <a:pt x="34" y="118"/>
                  </a:lnTo>
                  <a:lnTo>
                    <a:pt x="6" y="78"/>
                  </a:lnTo>
                  <a:lnTo>
                    <a:pt x="0" y="50"/>
                  </a:lnTo>
                  <a:lnTo>
                    <a:pt x="26" y="16"/>
                  </a:lnTo>
                  <a:lnTo>
                    <a:pt x="46" y="12"/>
                  </a:lnTo>
                  <a:lnTo>
                    <a:pt x="46" y="6"/>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58" name="Freeform 11"/>
            <p:cNvSpPr>
              <a:spLocks/>
            </p:cNvSpPr>
            <p:nvPr/>
          </p:nvSpPr>
          <p:spPr bwMode="auto">
            <a:xfrm>
              <a:off x="6742113" y="2011363"/>
              <a:ext cx="401637" cy="492125"/>
            </a:xfrm>
            <a:custGeom>
              <a:avLst/>
              <a:gdLst>
                <a:gd name="T0" fmla="*/ 0 w 140"/>
                <a:gd name="T1" fmla="*/ 2147483647 h 172"/>
                <a:gd name="T2" fmla="*/ 2147483647 w 140"/>
                <a:gd name="T3" fmla="*/ 2147483647 h 172"/>
                <a:gd name="T4" fmla="*/ 2147483647 w 140"/>
                <a:gd name="T5" fmla="*/ 2147483647 h 172"/>
                <a:gd name="T6" fmla="*/ 2147483647 w 140"/>
                <a:gd name="T7" fmla="*/ 0 h 172"/>
                <a:gd name="T8" fmla="*/ 2147483647 w 140"/>
                <a:gd name="T9" fmla="*/ 2147483647 h 172"/>
                <a:gd name="T10" fmla="*/ 2147483647 w 140"/>
                <a:gd name="T11" fmla="*/ 2147483647 h 172"/>
                <a:gd name="T12" fmla="*/ 2147483647 w 140"/>
                <a:gd name="T13" fmla="*/ 2147483647 h 172"/>
                <a:gd name="T14" fmla="*/ 0 w 140"/>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72">
                  <a:moveTo>
                    <a:pt x="0" y="44"/>
                  </a:moveTo>
                  <a:lnTo>
                    <a:pt x="68" y="40"/>
                  </a:lnTo>
                  <a:lnTo>
                    <a:pt x="72" y="4"/>
                  </a:lnTo>
                  <a:lnTo>
                    <a:pt x="132" y="0"/>
                  </a:lnTo>
                  <a:lnTo>
                    <a:pt x="140" y="90"/>
                  </a:lnTo>
                  <a:lnTo>
                    <a:pt x="136" y="166"/>
                  </a:lnTo>
                  <a:lnTo>
                    <a:pt x="2" y="172"/>
                  </a:lnTo>
                  <a:lnTo>
                    <a:pt x="0" y="44"/>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59" name="Freeform 12"/>
            <p:cNvSpPr>
              <a:spLocks/>
            </p:cNvSpPr>
            <p:nvPr/>
          </p:nvSpPr>
          <p:spPr bwMode="auto">
            <a:xfrm>
              <a:off x="5946775" y="2154238"/>
              <a:ext cx="527050" cy="555625"/>
            </a:xfrm>
            <a:custGeom>
              <a:avLst/>
              <a:gdLst>
                <a:gd name="T0" fmla="*/ 0 w 184"/>
                <a:gd name="T1" fmla="*/ 2147483647 h 194"/>
                <a:gd name="T2" fmla="*/ 2147483647 w 184"/>
                <a:gd name="T3" fmla="*/ 2147483647 h 194"/>
                <a:gd name="T4" fmla="*/ 2147483647 w 184"/>
                <a:gd name="T5" fmla="*/ 0 h 194"/>
                <a:gd name="T6" fmla="*/ 2147483647 w 184"/>
                <a:gd name="T7" fmla="*/ 2147483647 h 194"/>
                <a:gd name="T8" fmla="*/ 2147483647 w 184"/>
                <a:gd name="T9" fmla="*/ 2147483647 h 194"/>
                <a:gd name="T10" fmla="*/ 2147483647 w 184"/>
                <a:gd name="T11" fmla="*/ 2147483647 h 194"/>
                <a:gd name="T12" fmla="*/ 2147483647 w 184"/>
                <a:gd name="T13" fmla="*/ 2147483647 h 194"/>
                <a:gd name="T14" fmla="*/ 2147483647 w 184"/>
                <a:gd name="T15" fmla="*/ 2147483647 h 194"/>
                <a:gd name="T16" fmla="*/ 2147483647 w 184"/>
                <a:gd name="T17" fmla="*/ 2147483647 h 194"/>
                <a:gd name="T18" fmla="*/ 2147483647 w 184"/>
                <a:gd name="T19" fmla="*/ 2147483647 h 194"/>
                <a:gd name="T20" fmla="*/ 2147483647 w 184"/>
                <a:gd name="T21" fmla="*/ 2147483647 h 194"/>
                <a:gd name="T22" fmla="*/ 2147483647 w 184"/>
                <a:gd name="T23" fmla="*/ 2147483647 h 194"/>
                <a:gd name="T24" fmla="*/ 2147483647 w 184"/>
                <a:gd name="T25" fmla="*/ 2147483647 h 194"/>
                <a:gd name="T26" fmla="*/ 2147483647 w 184"/>
                <a:gd name="T27" fmla="*/ 2147483647 h 194"/>
                <a:gd name="T28" fmla="*/ 2147483647 w 184"/>
                <a:gd name="T29" fmla="*/ 2147483647 h 194"/>
                <a:gd name="T30" fmla="*/ 2147483647 w 184"/>
                <a:gd name="T31" fmla="*/ 2147483647 h 194"/>
                <a:gd name="T32" fmla="*/ 2147483647 w 184"/>
                <a:gd name="T33" fmla="*/ 2147483647 h 194"/>
                <a:gd name="T34" fmla="*/ 2147483647 w 184"/>
                <a:gd name="T35" fmla="*/ 2147483647 h 194"/>
                <a:gd name="T36" fmla="*/ 2147483647 w 184"/>
                <a:gd name="T37" fmla="*/ 2147483647 h 194"/>
                <a:gd name="T38" fmla="*/ 2147483647 w 184"/>
                <a:gd name="T39" fmla="*/ 2147483647 h 194"/>
                <a:gd name="T40" fmla="*/ 2147483647 w 184"/>
                <a:gd name="T41" fmla="*/ 2147483647 h 194"/>
                <a:gd name="T42" fmla="*/ 2147483647 w 184"/>
                <a:gd name="T43" fmla="*/ 2147483647 h 194"/>
                <a:gd name="T44" fmla="*/ 2147483647 w 184"/>
                <a:gd name="T45" fmla="*/ 2147483647 h 194"/>
                <a:gd name="T46" fmla="*/ 2147483647 w 184"/>
                <a:gd name="T47" fmla="*/ 2147483647 h 194"/>
                <a:gd name="T48" fmla="*/ 0 w 184"/>
                <a:gd name="T49" fmla="*/ 2147483647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194">
                  <a:moveTo>
                    <a:pt x="0" y="6"/>
                  </a:moveTo>
                  <a:lnTo>
                    <a:pt x="46" y="4"/>
                  </a:lnTo>
                  <a:lnTo>
                    <a:pt x="122" y="0"/>
                  </a:lnTo>
                  <a:lnTo>
                    <a:pt x="122" y="6"/>
                  </a:lnTo>
                  <a:lnTo>
                    <a:pt x="102" y="10"/>
                  </a:lnTo>
                  <a:lnTo>
                    <a:pt x="76" y="44"/>
                  </a:lnTo>
                  <a:lnTo>
                    <a:pt x="82" y="72"/>
                  </a:lnTo>
                  <a:lnTo>
                    <a:pt x="114" y="116"/>
                  </a:lnTo>
                  <a:lnTo>
                    <a:pt x="134" y="134"/>
                  </a:lnTo>
                  <a:lnTo>
                    <a:pt x="122" y="142"/>
                  </a:lnTo>
                  <a:lnTo>
                    <a:pt x="130" y="150"/>
                  </a:lnTo>
                  <a:lnTo>
                    <a:pt x="140" y="144"/>
                  </a:lnTo>
                  <a:lnTo>
                    <a:pt x="162" y="142"/>
                  </a:lnTo>
                  <a:lnTo>
                    <a:pt x="182" y="154"/>
                  </a:lnTo>
                  <a:lnTo>
                    <a:pt x="184" y="172"/>
                  </a:lnTo>
                  <a:lnTo>
                    <a:pt x="184" y="184"/>
                  </a:lnTo>
                  <a:lnTo>
                    <a:pt x="184" y="188"/>
                  </a:lnTo>
                  <a:lnTo>
                    <a:pt x="182" y="190"/>
                  </a:lnTo>
                  <a:lnTo>
                    <a:pt x="164" y="194"/>
                  </a:lnTo>
                  <a:lnTo>
                    <a:pt x="150" y="194"/>
                  </a:lnTo>
                  <a:lnTo>
                    <a:pt x="146" y="186"/>
                  </a:lnTo>
                  <a:lnTo>
                    <a:pt x="42" y="188"/>
                  </a:lnTo>
                  <a:lnTo>
                    <a:pt x="40" y="134"/>
                  </a:lnTo>
                  <a:lnTo>
                    <a:pt x="4" y="134"/>
                  </a:lnTo>
                  <a:lnTo>
                    <a:pt x="0" y="6"/>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60" name="Freeform 13"/>
            <p:cNvSpPr>
              <a:spLocks/>
            </p:cNvSpPr>
            <p:nvPr/>
          </p:nvSpPr>
          <p:spPr bwMode="auto">
            <a:xfrm>
              <a:off x="5586413" y="1668463"/>
              <a:ext cx="492125" cy="514350"/>
            </a:xfrm>
            <a:custGeom>
              <a:avLst/>
              <a:gdLst>
                <a:gd name="T0" fmla="*/ 0 w 172"/>
                <a:gd name="T1" fmla="*/ 0 h 180"/>
                <a:gd name="T2" fmla="*/ 400567 w 172"/>
                <a:gd name="T3" fmla="*/ 0 h 180"/>
                <a:gd name="T4" fmla="*/ 469235 w 172"/>
                <a:gd name="T5" fmla="*/ 11430 h 180"/>
                <a:gd name="T6" fmla="*/ 492125 w 172"/>
                <a:gd name="T7" fmla="*/ 497205 h 180"/>
                <a:gd name="T8" fmla="*/ 360510 w 172"/>
                <a:gd name="T9" fmla="*/ 502920 h 180"/>
                <a:gd name="T10" fmla="*/ 28612 w 172"/>
                <a:gd name="T11" fmla="*/ 514350 h 180"/>
                <a:gd name="T12" fmla="*/ 11445 w 172"/>
                <a:gd name="T13" fmla="*/ 411480 h 180"/>
                <a:gd name="T14" fmla="*/ 0 w 172"/>
                <a:gd name="T15" fmla="*/ 0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80">
                  <a:moveTo>
                    <a:pt x="0" y="0"/>
                  </a:moveTo>
                  <a:lnTo>
                    <a:pt x="140" y="0"/>
                  </a:lnTo>
                  <a:lnTo>
                    <a:pt x="164" y="4"/>
                  </a:lnTo>
                  <a:lnTo>
                    <a:pt x="172" y="174"/>
                  </a:lnTo>
                  <a:lnTo>
                    <a:pt x="126" y="176"/>
                  </a:lnTo>
                  <a:lnTo>
                    <a:pt x="10" y="180"/>
                  </a:lnTo>
                  <a:lnTo>
                    <a:pt x="4" y="144"/>
                  </a:lnTo>
                  <a:lnTo>
                    <a:pt x="0" y="0"/>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61" name="Freeform 14"/>
            <p:cNvSpPr>
              <a:spLocks/>
            </p:cNvSpPr>
            <p:nvPr/>
          </p:nvSpPr>
          <p:spPr bwMode="auto">
            <a:xfrm>
              <a:off x="6056313" y="1644650"/>
              <a:ext cx="514350" cy="520700"/>
            </a:xfrm>
            <a:custGeom>
              <a:avLst/>
              <a:gdLst>
                <a:gd name="T0" fmla="*/ 0 w 180"/>
                <a:gd name="T1" fmla="*/ 2147483647 h 182"/>
                <a:gd name="T2" fmla="*/ 2147483647 w 180"/>
                <a:gd name="T3" fmla="*/ 0 h 182"/>
                <a:gd name="T4" fmla="*/ 2147483647 w 180"/>
                <a:gd name="T5" fmla="*/ 2147483647 h 182"/>
                <a:gd name="T6" fmla="*/ 2147483647 w 180"/>
                <a:gd name="T7" fmla="*/ 2147483647 h 182"/>
                <a:gd name="T8" fmla="*/ 2147483647 w 180"/>
                <a:gd name="T9" fmla="*/ 2147483647 h 182"/>
                <a:gd name="T10" fmla="*/ 2147483647 w 180"/>
                <a:gd name="T11" fmla="*/ 2147483647 h 182"/>
                <a:gd name="T12" fmla="*/ 0 w 180"/>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
                  <a:moveTo>
                    <a:pt x="0" y="12"/>
                  </a:moveTo>
                  <a:lnTo>
                    <a:pt x="110" y="0"/>
                  </a:lnTo>
                  <a:lnTo>
                    <a:pt x="174" y="2"/>
                  </a:lnTo>
                  <a:lnTo>
                    <a:pt x="180" y="172"/>
                  </a:lnTo>
                  <a:lnTo>
                    <a:pt x="84" y="178"/>
                  </a:lnTo>
                  <a:lnTo>
                    <a:pt x="8" y="182"/>
                  </a:lnTo>
                  <a:lnTo>
                    <a:pt x="0" y="12"/>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62" name="Freeform 15"/>
            <p:cNvSpPr>
              <a:spLocks/>
            </p:cNvSpPr>
            <p:nvPr/>
          </p:nvSpPr>
          <p:spPr bwMode="auto">
            <a:xfrm>
              <a:off x="6553200" y="1633538"/>
              <a:ext cx="395288" cy="503237"/>
            </a:xfrm>
            <a:custGeom>
              <a:avLst/>
              <a:gdLst>
                <a:gd name="T0" fmla="*/ 0 w 138"/>
                <a:gd name="T1" fmla="*/ 17156 h 176"/>
                <a:gd name="T2" fmla="*/ 183322 w 138"/>
                <a:gd name="T3" fmla="*/ 5719 h 176"/>
                <a:gd name="T4" fmla="*/ 372373 w 138"/>
                <a:gd name="T5" fmla="*/ 0 h 176"/>
                <a:gd name="T6" fmla="*/ 395288 w 138"/>
                <a:gd name="T7" fmla="*/ 388865 h 176"/>
                <a:gd name="T8" fmla="*/ 383830 w 138"/>
                <a:gd name="T9" fmla="*/ 491800 h 176"/>
                <a:gd name="T10" fmla="*/ 189051 w 138"/>
                <a:gd name="T11" fmla="*/ 503237 h 176"/>
                <a:gd name="T12" fmla="*/ 17186 w 138"/>
                <a:gd name="T13" fmla="*/ 503237 h 176"/>
                <a:gd name="T14" fmla="*/ 0 w 138"/>
                <a:gd name="T15" fmla="*/ 17156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76">
                  <a:moveTo>
                    <a:pt x="0" y="6"/>
                  </a:moveTo>
                  <a:lnTo>
                    <a:pt x="64" y="2"/>
                  </a:lnTo>
                  <a:lnTo>
                    <a:pt x="130" y="0"/>
                  </a:lnTo>
                  <a:lnTo>
                    <a:pt x="138" y="136"/>
                  </a:lnTo>
                  <a:lnTo>
                    <a:pt x="134" y="172"/>
                  </a:lnTo>
                  <a:lnTo>
                    <a:pt x="66" y="176"/>
                  </a:lnTo>
                  <a:lnTo>
                    <a:pt x="6" y="176"/>
                  </a:lnTo>
                  <a:lnTo>
                    <a:pt x="0" y="6"/>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63" name="Freeform 16"/>
            <p:cNvSpPr>
              <a:spLocks/>
            </p:cNvSpPr>
            <p:nvPr/>
          </p:nvSpPr>
          <p:spPr bwMode="auto">
            <a:xfrm>
              <a:off x="6926263" y="1593850"/>
              <a:ext cx="400050" cy="428625"/>
            </a:xfrm>
            <a:custGeom>
              <a:avLst/>
              <a:gdLst>
                <a:gd name="T0" fmla="*/ 0 w 140"/>
                <a:gd name="T1" fmla="*/ 2147483647 h 150"/>
                <a:gd name="T2" fmla="*/ 2147483647 w 140"/>
                <a:gd name="T3" fmla="*/ 0 h 150"/>
                <a:gd name="T4" fmla="*/ 2147483647 w 140"/>
                <a:gd name="T5" fmla="*/ 2147483647 h 150"/>
                <a:gd name="T6" fmla="*/ 2147483647 w 140"/>
                <a:gd name="T7" fmla="*/ 2147483647 h 150"/>
                <a:gd name="T8" fmla="*/ 2147483647 w 140"/>
                <a:gd name="T9" fmla="*/ 2147483647 h 150"/>
                <a:gd name="T10" fmla="*/ 0 w 14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50">
                  <a:moveTo>
                    <a:pt x="0" y="14"/>
                  </a:moveTo>
                  <a:lnTo>
                    <a:pt x="130" y="0"/>
                  </a:lnTo>
                  <a:lnTo>
                    <a:pt x="140" y="140"/>
                  </a:lnTo>
                  <a:lnTo>
                    <a:pt x="68" y="146"/>
                  </a:lnTo>
                  <a:lnTo>
                    <a:pt x="8" y="150"/>
                  </a:lnTo>
                  <a:lnTo>
                    <a:pt x="0" y="14"/>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64" name="Freeform 17"/>
            <p:cNvSpPr>
              <a:spLocks/>
            </p:cNvSpPr>
            <p:nvPr/>
          </p:nvSpPr>
          <p:spPr bwMode="auto">
            <a:xfrm>
              <a:off x="7297738" y="1593850"/>
              <a:ext cx="428625" cy="439738"/>
            </a:xfrm>
            <a:custGeom>
              <a:avLst/>
              <a:gdLst>
                <a:gd name="T0" fmla="*/ 0 w 150"/>
                <a:gd name="T1" fmla="*/ 0 h 154"/>
                <a:gd name="T2" fmla="*/ 2147483647 w 150"/>
                <a:gd name="T3" fmla="*/ 0 h 154"/>
                <a:gd name="T4" fmla="*/ 2147483647 w 150"/>
                <a:gd name="T5" fmla="*/ 2147483647 h 154"/>
                <a:gd name="T6" fmla="*/ 2147483647 w 150"/>
                <a:gd name="T7" fmla="*/ 2147483647 h 154"/>
                <a:gd name="T8" fmla="*/ 2147483647 w 150"/>
                <a:gd name="T9" fmla="*/ 2147483647 h 154"/>
                <a:gd name="T10" fmla="*/ 2147483647 w 150"/>
                <a:gd name="T11" fmla="*/ 2147483647 h 154"/>
                <a:gd name="T12" fmla="*/ 2147483647 w 150"/>
                <a:gd name="T13" fmla="*/ 2147483647 h 154"/>
                <a:gd name="T14" fmla="*/ 2147483647 w 150"/>
                <a:gd name="T15" fmla="*/ 2147483647 h 154"/>
                <a:gd name="T16" fmla="*/ 2147483647 w 150"/>
                <a:gd name="T17" fmla="*/ 2147483647 h 154"/>
                <a:gd name="T18" fmla="*/ 2147483647 w 150"/>
                <a:gd name="T19" fmla="*/ 2147483647 h 154"/>
                <a:gd name="T20" fmla="*/ 2147483647 w 150"/>
                <a:gd name="T21" fmla="*/ 2147483647 h 154"/>
                <a:gd name="T22" fmla="*/ 2147483647 w 150"/>
                <a:gd name="T23" fmla="*/ 2147483647 h 154"/>
                <a:gd name="T24" fmla="*/ 2147483647 w 150"/>
                <a:gd name="T25" fmla="*/ 2147483647 h 154"/>
                <a:gd name="T26" fmla="*/ 2147483647 w 150"/>
                <a:gd name="T27" fmla="*/ 2147483647 h 154"/>
                <a:gd name="T28" fmla="*/ 0 w 150"/>
                <a:gd name="T29" fmla="*/ 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4">
                  <a:moveTo>
                    <a:pt x="0" y="0"/>
                  </a:moveTo>
                  <a:lnTo>
                    <a:pt x="18" y="0"/>
                  </a:lnTo>
                  <a:lnTo>
                    <a:pt x="72" y="50"/>
                  </a:lnTo>
                  <a:lnTo>
                    <a:pt x="94" y="46"/>
                  </a:lnTo>
                  <a:lnTo>
                    <a:pt x="106" y="34"/>
                  </a:lnTo>
                  <a:lnTo>
                    <a:pt x="124" y="50"/>
                  </a:lnTo>
                  <a:lnTo>
                    <a:pt x="134" y="50"/>
                  </a:lnTo>
                  <a:lnTo>
                    <a:pt x="144" y="62"/>
                  </a:lnTo>
                  <a:lnTo>
                    <a:pt x="132" y="80"/>
                  </a:lnTo>
                  <a:lnTo>
                    <a:pt x="150" y="92"/>
                  </a:lnTo>
                  <a:lnTo>
                    <a:pt x="118" y="98"/>
                  </a:lnTo>
                  <a:lnTo>
                    <a:pt x="90" y="154"/>
                  </a:lnTo>
                  <a:lnTo>
                    <a:pt x="76" y="138"/>
                  </a:lnTo>
                  <a:lnTo>
                    <a:pt x="10" y="140"/>
                  </a:lnTo>
                  <a:lnTo>
                    <a:pt x="0" y="0"/>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65" name="Freeform 18"/>
            <p:cNvSpPr>
              <a:spLocks/>
            </p:cNvSpPr>
            <p:nvPr/>
          </p:nvSpPr>
          <p:spPr bwMode="auto">
            <a:xfrm>
              <a:off x="7119938" y="1989138"/>
              <a:ext cx="560387" cy="285750"/>
            </a:xfrm>
            <a:custGeom>
              <a:avLst/>
              <a:gdLst>
                <a:gd name="T0" fmla="*/ 0 w 196"/>
                <a:gd name="T1" fmla="*/ 65322450 h 100"/>
                <a:gd name="T2" fmla="*/ 588566461 w 196"/>
                <a:gd name="T3" fmla="*/ 16330613 h 100"/>
                <a:gd name="T4" fmla="*/ 1128087622 w 196"/>
                <a:gd name="T5" fmla="*/ 0 h 100"/>
                <a:gd name="T6" fmla="*/ 1242532371 w 196"/>
                <a:gd name="T7" fmla="*/ 130644900 h 100"/>
                <a:gd name="T8" fmla="*/ 1144436055 w 196"/>
                <a:gd name="T9" fmla="*/ 293951025 h 100"/>
                <a:gd name="T10" fmla="*/ 1177135780 w 196"/>
                <a:gd name="T11" fmla="*/ 359273475 h 100"/>
                <a:gd name="T12" fmla="*/ 1602212193 w 196"/>
                <a:gd name="T13" fmla="*/ 685885725 h 100"/>
                <a:gd name="T14" fmla="*/ 997294440 w 196"/>
                <a:gd name="T15" fmla="*/ 751208175 h 100"/>
                <a:gd name="T16" fmla="*/ 539521162 w 196"/>
                <a:gd name="T17" fmla="*/ 800200013 h 100"/>
                <a:gd name="T18" fmla="*/ 212538206 w 196"/>
                <a:gd name="T19" fmla="*/ 816530625 h 100"/>
                <a:gd name="T20" fmla="*/ 114444749 w 196"/>
                <a:gd name="T21" fmla="*/ 816530625 h 100"/>
                <a:gd name="T22" fmla="*/ 65396591 w 196"/>
                <a:gd name="T23" fmla="*/ 800200013 h 100"/>
                <a:gd name="T24" fmla="*/ 0 w 196"/>
                <a:gd name="T25" fmla="*/ 65322450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100">
                  <a:moveTo>
                    <a:pt x="0" y="8"/>
                  </a:moveTo>
                  <a:lnTo>
                    <a:pt x="72" y="2"/>
                  </a:lnTo>
                  <a:lnTo>
                    <a:pt x="138" y="0"/>
                  </a:lnTo>
                  <a:lnTo>
                    <a:pt x="152" y="16"/>
                  </a:lnTo>
                  <a:lnTo>
                    <a:pt x="140" y="36"/>
                  </a:lnTo>
                  <a:lnTo>
                    <a:pt x="144" y="44"/>
                  </a:lnTo>
                  <a:lnTo>
                    <a:pt x="196" y="84"/>
                  </a:lnTo>
                  <a:lnTo>
                    <a:pt x="122" y="92"/>
                  </a:lnTo>
                  <a:lnTo>
                    <a:pt x="66" y="98"/>
                  </a:lnTo>
                  <a:lnTo>
                    <a:pt x="26" y="100"/>
                  </a:lnTo>
                  <a:lnTo>
                    <a:pt x="14" y="100"/>
                  </a:lnTo>
                  <a:lnTo>
                    <a:pt x="8" y="98"/>
                  </a:lnTo>
                  <a:lnTo>
                    <a:pt x="0" y="8"/>
                  </a:lnTo>
                  <a:close/>
                </a:path>
              </a:pathLst>
            </a:custGeom>
            <a:solidFill>
              <a:srgbClr val="E7BC29"/>
            </a:solidFill>
            <a:ln w="6350" cmpd="sng">
              <a:solidFill>
                <a:sysClr val="windowText" lastClr="000000"/>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66" name="Freeform 19"/>
            <p:cNvSpPr>
              <a:spLocks/>
            </p:cNvSpPr>
            <p:nvPr/>
          </p:nvSpPr>
          <p:spPr bwMode="auto">
            <a:xfrm>
              <a:off x="7469188" y="2228850"/>
              <a:ext cx="325437" cy="520700"/>
            </a:xfrm>
            <a:custGeom>
              <a:avLst/>
              <a:gdLst>
                <a:gd name="T0" fmla="*/ 0 w 114"/>
                <a:gd name="T1" fmla="*/ 65482316 h 182"/>
                <a:gd name="T2" fmla="*/ 603054744 w 114"/>
                <a:gd name="T3" fmla="*/ 0 h 182"/>
                <a:gd name="T4" fmla="*/ 733443647 w 114"/>
                <a:gd name="T5" fmla="*/ 114594054 h 182"/>
                <a:gd name="T6" fmla="*/ 733443647 w 114"/>
                <a:gd name="T7" fmla="*/ 294670424 h 182"/>
                <a:gd name="T8" fmla="*/ 929028430 w 114"/>
                <a:gd name="T9" fmla="*/ 638449725 h 182"/>
                <a:gd name="T10" fmla="*/ 733443647 w 114"/>
                <a:gd name="T11" fmla="*/ 654820304 h 182"/>
                <a:gd name="T12" fmla="*/ 766041587 w 114"/>
                <a:gd name="T13" fmla="*/ 1145934816 h 182"/>
                <a:gd name="T14" fmla="*/ 684548165 w 114"/>
                <a:gd name="T15" fmla="*/ 1342381766 h 182"/>
                <a:gd name="T16" fmla="*/ 342274083 w 114"/>
                <a:gd name="T17" fmla="*/ 1407864082 h 182"/>
                <a:gd name="T18" fmla="*/ 277078204 w 114"/>
                <a:gd name="T19" fmla="*/ 1473346399 h 182"/>
                <a:gd name="T20" fmla="*/ 48895482 w 114"/>
                <a:gd name="T21" fmla="*/ 1489716978 h 182"/>
                <a:gd name="T22" fmla="*/ 32597940 w 114"/>
                <a:gd name="T23" fmla="*/ 1244158291 h 182"/>
                <a:gd name="T24" fmla="*/ 0 w 114"/>
                <a:gd name="T25" fmla="*/ 65482316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82">
                  <a:moveTo>
                    <a:pt x="0" y="8"/>
                  </a:moveTo>
                  <a:lnTo>
                    <a:pt x="74" y="0"/>
                  </a:lnTo>
                  <a:lnTo>
                    <a:pt x="90" y="14"/>
                  </a:lnTo>
                  <a:lnTo>
                    <a:pt x="90" y="36"/>
                  </a:lnTo>
                  <a:lnTo>
                    <a:pt x="114" y="78"/>
                  </a:lnTo>
                  <a:lnTo>
                    <a:pt x="90" y="80"/>
                  </a:lnTo>
                  <a:lnTo>
                    <a:pt x="94" y="140"/>
                  </a:lnTo>
                  <a:lnTo>
                    <a:pt x="84" y="164"/>
                  </a:lnTo>
                  <a:lnTo>
                    <a:pt x="42" y="172"/>
                  </a:lnTo>
                  <a:lnTo>
                    <a:pt x="34" y="180"/>
                  </a:lnTo>
                  <a:lnTo>
                    <a:pt x="6" y="182"/>
                  </a:lnTo>
                  <a:lnTo>
                    <a:pt x="4" y="152"/>
                  </a:lnTo>
                  <a:lnTo>
                    <a:pt x="0" y="8"/>
                  </a:lnTo>
                  <a:close/>
                </a:path>
              </a:pathLst>
            </a:custGeom>
            <a:solidFill>
              <a:srgbClr val="E7BC29">
                <a:lumMod val="20000"/>
                <a:lumOff val="80000"/>
              </a:srgbClr>
            </a:solidFill>
            <a:ln w="6350" cmpd="sng">
              <a:solidFill>
                <a:sysClr val="windowText" lastClr="000000"/>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67" name="Freeform 20"/>
            <p:cNvSpPr>
              <a:spLocks/>
            </p:cNvSpPr>
            <p:nvPr/>
          </p:nvSpPr>
          <p:spPr bwMode="auto">
            <a:xfrm>
              <a:off x="7726363" y="2451100"/>
              <a:ext cx="274637" cy="184150"/>
            </a:xfrm>
            <a:custGeom>
              <a:avLst/>
              <a:gdLst>
                <a:gd name="T0" fmla="*/ 2147483647 w 96"/>
                <a:gd name="T1" fmla="*/ 0 h 64"/>
                <a:gd name="T2" fmla="*/ 2147483647 w 96"/>
                <a:gd name="T3" fmla="*/ 2147483647 h 64"/>
                <a:gd name="T4" fmla="*/ 2147483647 w 96"/>
                <a:gd name="T5" fmla="*/ 2147483647 h 64"/>
                <a:gd name="T6" fmla="*/ 2147483647 w 96"/>
                <a:gd name="T7" fmla="*/ 2147483647 h 64"/>
                <a:gd name="T8" fmla="*/ 2147483647 w 96"/>
                <a:gd name="T9" fmla="*/ 2147483647 h 64"/>
                <a:gd name="T10" fmla="*/ 2147483647 w 96"/>
                <a:gd name="T11" fmla="*/ 2147483647 h 64"/>
                <a:gd name="T12" fmla="*/ 2147483647 w 96"/>
                <a:gd name="T13" fmla="*/ 2147483647 h 64"/>
                <a:gd name="T14" fmla="*/ 2147483647 w 96"/>
                <a:gd name="T15" fmla="*/ 2147483647 h 64"/>
                <a:gd name="T16" fmla="*/ 0 w 96"/>
                <a:gd name="T17" fmla="*/ 2147483647 h 64"/>
                <a:gd name="T18" fmla="*/ 2147483647 w 9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4">
                  <a:moveTo>
                    <a:pt x="24" y="0"/>
                  </a:moveTo>
                  <a:lnTo>
                    <a:pt x="54" y="12"/>
                  </a:lnTo>
                  <a:lnTo>
                    <a:pt x="68" y="4"/>
                  </a:lnTo>
                  <a:lnTo>
                    <a:pt x="96" y="22"/>
                  </a:lnTo>
                  <a:lnTo>
                    <a:pt x="86" y="60"/>
                  </a:lnTo>
                  <a:lnTo>
                    <a:pt x="36" y="64"/>
                  </a:lnTo>
                  <a:lnTo>
                    <a:pt x="32" y="58"/>
                  </a:lnTo>
                  <a:lnTo>
                    <a:pt x="4" y="62"/>
                  </a:lnTo>
                  <a:lnTo>
                    <a:pt x="0" y="2"/>
                  </a:lnTo>
                  <a:lnTo>
                    <a:pt x="24" y="0"/>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68" name="Freeform 21"/>
            <p:cNvSpPr>
              <a:spLocks/>
            </p:cNvSpPr>
            <p:nvPr/>
          </p:nvSpPr>
          <p:spPr bwMode="auto">
            <a:xfrm>
              <a:off x="7589838" y="2617788"/>
              <a:ext cx="422275" cy="377825"/>
            </a:xfrm>
            <a:custGeom>
              <a:avLst/>
              <a:gdLst>
                <a:gd name="T0" fmla="*/ 1090867573 w 148"/>
                <a:gd name="T1" fmla="*/ 16386728 h 132"/>
                <a:gd name="T2" fmla="*/ 1204839024 w 148"/>
                <a:gd name="T3" fmla="*/ 655426194 h 132"/>
                <a:gd name="T4" fmla="*/ 1155994932 w 148"/>
                <a:gd name="T5" fmla="*/ 1015911316 h 132"/>
                <a:gd name="T6" fmla="*/ 65127359 w 148"/>
                <a:gd name="T7" fmla="*/ 1081452505 h 132"/>
                <a:gd name="T8" fmla="*/ 0 w 148"/>
                <a:gd name="T9" fmla="*/ 294941072 h 132"/>
                <a:gd name="T10" fmla="*/ 341914356 w 148"/>
                <a:gd name="T11" fmla="*/ 229399884 h 132"/>
                <a:gd name="T12" fmla="*/ 423322128 w 148"/>
                <a:gd name="T13" fmla="*/ 32770594 h 132"/>
                <a:gd name="T14" fmla="*/ 651265032 w 148"/>
                <a:gd name="T15" fmla="*/ 0 h 132"/>
                <a:gd name="T16" fmla="*/ 683828711 w 148"/>
                <a:gd name="T17" fmla="*/ 49157322 h 132"/>
                <a:gd name="T18" fmla="*/ 1090867573 w 148"/>
                <a:gd name="T19" fmla="*/ 16386728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32">
                  <a:moveTo>
                    <a:pt x="134" y="2"/>
                  </a:moveTo>
                  <a:lnTo>
                    <a:pt x="148" y="80"/>
                  </a:lnTo>
                  <a:lnTo>
                    <a:pt x="142" y="124"/>
                  </a:lnTo>
                  <a:lnTo>
                    <a:pt x="8" y="132"/>
                  </a:lnTo>
                  <a:lnTo>
                    <a:pt x="0" y="36"/>
                  </a:lnTo>
                  <a:lnTo>
                    <a:pt x="42" y="28"/>
                  </a:lnTo>
                  <a:lnTo>
                    <a:pt x="52" y="4"/>
                  </a:lnTo>
                  <a:lnTo>
                    <a:pt x="80" y="0"/>
                  </a:lnTo>
                  <a:lnTo>
                    <a:pt x="84" y="6"/>
                  </a:lnTo>
                  <a:lnTo>
                    <a:pt x="134" y="2"/>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69" name="Freeform 22"/>
            <p:cNvSpPr>
              <a:spLocks/>
            </p:cNvSpPr>
            <p:nvPr/>
          </p:nvSpPr>
          <p:spPr bwMode="auto">
            <a:xfrm>
              <a:off x="7131050" y="2251075"/>
              <a:ext cx="349250" cy="423863"/>
            </a:xfrm>
            <a:custGeom>
              <a:avLst/>
              <a:gdLst>
                <a:gd name="T0" fmla="*/ 32780834 w 122"/>
                <a:gd name="T1" fmla="*/ 49213931 h 148"/>
                <a:gd name="T2" fmla="*/ 967018859 w 122"/>
                <a:gd name="T3" fmla="*/ 0 h 148"/>
                <a:gd name="T4" fmla="*/ 999799693 w 122"/>
                <a:gd name="T5" fmla="*/ 1181108569 h 148"/>
                <a:gd name="T6" fmla="*/ 819506537 w 122"/>
                <a:gd name="T7" fmla="*/ 1148299282 h 148"/>
                <a:gd name="T8" fmla="*/ 770336717 w 122"/>
                <a:gd name="T9" fmla="*/ 1213917857 h 148"/>
                <a:gd name="T10" fmla="*/ 229462975 w 122"/>
                <a:gd name="T11" fmla="*/ 1115492858 h 148"/>
                <a:gd name="T12" fmla="*/ 0 w 122"/>
                <a:gd name="T13" fmla="*/ 1082683571 h 148"/>
                <a:gd name="T14" fmla="*/ 0 w 122"/>
                <a:gd name="T15" fmla="*/ 672576071 h 148"/>
                <a:gd name="T16" fmla="*/ 32780834 w 122"/>
                <a:gd name="T17" fmla="*/ 49213931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48">
                  <a:moveTo>
                    <a:pt x="4" y="6"/>
                  </a:moveTo>
                  <a:lnTo>
                    <a:pt x="118" y="0"/>
                  </a:lnTo>
                  <a:lnTo>
                    <a:pt x="122" y="144"/>
                  </a:lnTo>
                  <a:lnTo>
                    <a:pt x="100" y="140"/>
                  </a:lnTo>
                  <a:lnTo>
                    <a:pt x="94" y="148"/>
                  </a:lnTo>
                  <a:lnTo>
                    <a:pt x="28" y="136"/>
                  </a:lnTo>
                  <a:lnTo>
                    <a:pt x="0" y="132"/>
                  </a:lnTo>
                  <a:lnTo>
                    <a:pt x="0" y="82"/>
                  </a:lnTo>
                  <a:lnTo>
                    <a:pt x="4" y="6"/>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70" name="Freeform 23"/>
            <p:cNvSpPr>
              <a:spLocks/>
            </p:cNvSpPr>
            <p:nvPr/>
          </p:nvSpPr>
          <p:spPr bwMode="auto">
            <a:xfrm>
              <a:off x="7612063" y="2971800"/>
              <a:ext cx="412750" cy="395288"/>
            </a:xfrm>
            <a:custGeom>
              <a:avLst/>
              <a:gdLst>
                <a:gd name="T0" fmla="*/ 0 w 144"/>
                <a:gd name="T1" fmla="*/ 2147483647 h 138"/>
                <a:gd name="T2" fmla="*/ 2147483647 w 144"/>
                <a:gd name="T3" fmla="*/ 0 h 138"/>
                <a:gd name="T4" fmla="*/ 2147483647 w 144"/>
                <a:gd name="T5" fmla="*/ 2147483647 h 138"/>
                <a:gd name="T6" fmla="*/ 2147483647 w 144"/>
                <a:gd name="T7" fmla="*/ 2147483647 h 138"/>
                <a:gd name="T8" fmla="*/ 2147483647 w 144"/>
                <a:gd name="T9" fmla="*/ 2147483647 h 138"/>
                <a:gd name="T10" fmla="*/ 0 w 144"/>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38">
                  <a:moveTo>
                    <a:pt x="0" y="8"/>
                  </a:moveTo>
                  <a:lnTo>
                    <a:pt x="134" y="0"/>
                  </a:lnTo>
                  <a:lnTo>
                    <a:pt x="144" y="98"/>
                  </a:lnTo>
                  <a:lnTo>
                    <a:pt x="140" y="130"/>
                  </a:lnTo>
                  <a:lnTo>
                    <a:pt x="4" y="138"/>
                  </a:lnTo>
                  <a:lnTo>
                    <a:pt x="0" y="8"/>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71" name="Freeform 24"/>
            <p:cNvSpPr>
              <a:spLocks/>
            </p:cNvSpPr>
            <p:nvPr/>
          </p:nvSpPr>
          <p:spPr bwMode="auto">
            <a:xfrm>
              <a:off x="7623175" y="3343275"/>
              <a:ext cx="430213" cy="430213"/>
            </a:xfrm>
            <a:custGeom>
              <a:avLst/>
              <a:gdLst>
                <a:gd name="T0" fmla="*/ 0 w 150"/>
                <a:gd name="T1" fmla="*/ 2147483647 h 150"/>
                <a:gd name="T2" fmla="*/ 2147483647 w 150"/>
                <a:gd name="T3" fmla="*/ 0 h 150"/>
                <a:gd name="T4" fmla="*/ 2147483647 w 150"/>
                <a:gd name="T5" fmla="*/ 2147483647 h 150"/>
                <a:gd name="T6" fmla="*/ 2147483647 w 150"/>
                <a:gd name="T7" fmla="*/ 2147483647 h 150"/>
                <a:gd name="T8" fmla="*/ 2147483647 w 150"/>
                <a:gd name="T9" fmla="*/ 2147483647 h 150"/>
                <a:gd name="T10" fmla="*/ 0 w 15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50">
                  <a:moveTo>
                    <a:pt x="0" y="8"/>
                  </a:moveTo>
                  <a:lnTo>
                    <a:pt x="136" y="0"/>
                  </a:lnTo>
                  <a:lnTo>
                    <a:pt x="150" y="130"/>
                  </a:lnTo>
                  <a:lnTo>
                    <a:pt x="148" y="136"/>
                  </a:lnTo>
                  <a:lnTo>
                    <a:pt x="8" y="150"/>
                  </a:lnTo>
                  <a:lnTo>
                    <a:pt x="0" y="8"/>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72" name="Freeform 25"/>
            <p:cNvSpPr>
              <a:spLocks/>
            </p:cNvSpPr>
            <p:nvPr/>
          </p:nvSpPr>
          <p:spPr bwMode="auto">
            <a:xfrm>
              <a:off x="7212013" y="2640013"/>
              <a:ext cx="400050" cy="377825"/>
            </a:xfrm>
            <a:custGeom>
              <a:avLst/>
              <a:gdLst>
                <a:gd name="T0" fmla="*/ 0 w 140"/>
                <a:gd name="T1" fmla="*/ 0 h 132"/>
                <a:gd name="T2" fmla="*/ 2147483647 w 140"/>
                <a:gd name="T3" fmla="*/ 2147483647 h 132"/>
                <a:gd name="T4" fmla="*/ 2147483647 w 140"/>
                <a:gd name="T5" fmla="*/ 2147483647 h 132"/>
                <a:gd name="T6" fmla="*/ 2147483647 w 140"/>
                <a:gd name="T7" fmla="*/ 2147483647 h 132"/>
                <a:gd name="T8" fmla="*/ 2147483647 w 140"/>
                <a:gd name="T9" fmla="*/ 2147483647 h 132"/>
                <a:gd name="T10" fmla="*/ 2147483647 w 140"/>
                <a:gd name="T11" fmla="*/ 2147483647 h 132"/>
                <a:gd name="T12" fmla="*/ 2147483647 w 140"/>
                <a:gd name="T13" fmla="*/ 2147483647 h 132"/>
                <a:gd name="T14" fmla="*/ 2147483647 w 140"/>
                <a:gd name="T15" fmla="*/ 2147483647 h 132"/>
                <a:gd name="T16" fmla="*/ 2147483647 w 140"/>
                <a:gd name="T17" fmla="*/ 2147483647 h 132"/>
                <a:gd name="T18" fmla="*/ 2147483647 w 140"/>
                <a:gd name="T19" fmla="*/ 2147483647 h 132"/>
                <a:gd name="T20" fmla="*/ 0 w 140"/>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32">
                  <a:moveTo>
                    <a:pt x="0" y="0"/>
                  </a:moveTo>
                  <a:lnTo>
                    <a:pt x="66" y="12"/>
                  </a:lnTo>
                  <a:lnTo>
                    <a:pt x="72" y="4"/>
                  </a:lnTo>
                  <a:lnTo>
                    <a:pt x="94" y="8"/>
                  </a:lnTo>
                  <a:lnTo>
                    <a:pt x="96" y="38"/>
                  </a:lnTo>
                  <a:lnTo>
                    <a:pt x="124" y="36"/>
                  </a:lnTo>
                  <a:lnTo>
                    <a:pt x="132" y="28"/>
                  </a:lnTo>
                  <a:lnTo>
                    <a:pt x="140" y="124"/>
                  </a:lnTo>
                  <a:lnTo>
                    <a:pt x="8" y="132"/>
                  </a:lnTo>
                  <a:lnTo>
                    <a:pt x="4" y="80"/>
                  </a:lnTo>
                  <a:lnTo>
                    <a:pt x="0" y="0"/>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73" name="Freeform 26"/>
            <p:cNvSpPr>
              <a:spLocks/>
            </p:cNvSpPr>
            <p:nvPr/>
          </p:nvSpPr>
          <p:spPr bwMode="auto">
            <a:xfrm>
              <a:off x="7234238" y="2995613"/>
              <a:ext cx="388937" cy="393700"/>
            </a:xfrm>
            <a:custGeom>
              <a:avLst/>
              <a:gdLst>
                <a:gd name="T0" fmla="*/ 0 w 136"/>
                <a:gd name="T1" fmla="*/ 65111704 h 138"/>
                <a:gd name="T2" fmla="*/ 1079580438 w 136"/>
                <a:gd name="T3" fmla="*/ 0 h 138"/>
                <a:gd name="T4" fmla="*/ 1112294044 w 136"/>
                <a:gd name="T5" fmla="*/ 1058074456 h 138"/>
                <a:gd name="T6" fmla="*/ 65430071 w 136"/>
                <a:gd name="T7" fmla="*/ 1123186159 h 138"/>
                <a:gd name="T8" fmla="*/ 32713605 w 136"/>
                <a:gd name="T9" fmla="*/ 1009238538 h 138"/>
                <a:gd name="T10" fmla="*/ 0 w 136"/>
                <a:gd name="T11" fmla="*/ 65111704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8">
                  <a:moveTo>
                    <a:pt x="0" y="8"/>
                  </a:moveTo>
                  <a:lnTo>
                    <a:pt x="132" y="0"/>
                  </a:lnTo>
                  <a:lnTo>
                    <a:pt x="136" y="130"/>
                  </a:lnTo>
                  <a:lnTo>
                    <a:pt x="8" y="138"/>
                  </a:lnTo>
                  <a:lnTo>
                    <a:pt x="4" y="124"/>
                  </a:lnTo>
                  <a:lnTo>
                    <a:pt x="0" y="8"/>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74" name="Freeform 27"/>
            <p:cNvSpPr>
              <a:spLocks/>
            </p:cNvSpPr>
            <p:nvPr/>
          </p:nvSpPr>
          <p:spPr bwMode="auto">
            <a:xfrm>
              <a:off x="7258050" y="3367088"/>
              <a:ext cx="388938" cy="417512"/>
            </a:xfrm>
            <a:custGeom>
              <a:avLst/>
              <a:gdLst>
                <a:gd name="T0" fmla="*/ 0 w 136"/>
                <a:gd name="T1" fmla="*/ 22877 h 146"/>
                <a:gd name="T2" fmla="*/ 366059 w 136"/>
                <a:gd name="T3" fmla="*/ 0 h 146"/>
                <a:gd name="T4" fmla="*/ 388938 w 136"/>
                <a:gd name="T5" fmla="*/ 406073 h 146"/>
                <a:gd name="T6" fmla="*/ 0 w 136"/>
                <a:gd name="T7" fmla="*/ 417512 h 146"/>
                <a:gd name="T8" fmla="*/ 0 w 136"/>
                <a:gd name="T9" fmla="*/ 2287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46">
                  <a:moveTo>
                    <a:pt x="0" y="8"/>
                  </a:moveTo>
                  <a:lnTo>
                    <a:pt x="128" y="0"/>
                  </a:lnTo>
                  <a:lnTo>
                    <a:pt x="136" y="142"/>
                  </a:lnTo>
                  <a:lnTo>
                    <a:pt x="0" y="146"/>
                  </a:lnTo>
                  <a:lnTo>
                    <a:pt x="0" y="8"/>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75" name="Freeform 28"/>
            <p:cNvSpPr>
              <a:spLocks/>
            </p:cNvSpPr>
            <p:nvPr/>
          </p:nvSpPr>
          <p:spPr bwMode="auto">
            <a:xfrm>
              <a:off x="7646988" y="3732213"/>
              <a:ext cx="411162" cy="446087"/>
            </a:xfrm>
            <a:custGeom>
              <a:avLst/>
              <a:gdLst>
                <a:gd name="T0" fmla="*/ 0 w 144"/>
                <a:gd name="T1" fmla="*/ 114475647 h 156"/>
                <a:gd name="T2" fmla="*/ 1141377146 w 144"/>
                <a:gd name="T3" fmla="*/ 0 h 156"/>
                <a:gd name="T4" fmla="*/ 1173987432 w 144"/>
                <a:gd name="T5" fmla="*/ 572383952 h 156"/>
                <a:gd name="T6" fmla="*/ 1173987432 w 144"/>
                <a:gd name="T7" fmla="*/ 964877602 h 156"/>
                <a:gd name="T8" fmla="*/ 1173987432 w 144"/>
                <a:gd name="T9" fmla="*/ 1095706913 h 156"/>
                <a:gd name="T10" fmla="*/ 1173987432 w 144"/>
                <a:gd name="T11" fmla="*/ 1161124428 h 156"/>
                <a:gd name="T12" fmla="*/ 586993716 w 144"/>
                <a:gd name="T13" fmla="*/ 1226539083 h 156"/>
                <a:gd name="T14" fmla="*/ 32610286 w 144"/>
                <a:gd name="T15" fmla="*/ 1275600074 h 156"/>
                <a:gd name="T16" fmla="*/ 16306571 w 144"/>
                <a:gd name="T17" fmla="*/ 1062999585 h 156"/>
                <a:gd name="T18" fmla="*/ 0 w 144"/>
                <a:gd name="T19" fmla="*/ 114475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56">
                  <a:moveTo>
                    <a:pt x="0" y="14"/>
                  </a:moveTo>
                  <a:lnTo>
                    <a:pt x="140" y="0"/>
                  </a:lnTo>
                  <a:lnTo>
                    <a:pt x="144" y="70"/>
                  </a:lnTo>
                  <a:lnTo>
                    <a:pt x="144" y="118"/>
                  </a:lnTo>
                  <a:lnTo>
                    <a:pt x="144" y="134"/>
                  </a:lnTo>
                  <a:lnTo>
                    <a:pt x="144" y="142"/>
                  </a:lnTo>
                  <a:lnTo>
                    <a:pt x="72" y="150"/>
                  </a:lnTo>
                  <a:lnTo>
                    <a:pt x="4" y="156"/>
                  </a:lnTo>
                  <a:lnTo>
                    <a:pt x="2" y="130"/>
                  </a:lnTo>
                  <a:lnTo>
                    <a:pt x="0" y="14"/>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76" name="Freeform 29"/>
            <p:cNvSpPr>
              <a:spLocks/>
            </p:cNvSpPr>
            <p:nvPr/>
          </p:nvSpPr>
          <p:spPr bwMode="auto">
            <a:xfrm>
              <a:off x="7658100" y="4138613"/>
              <a:ext cx="411163" cy="388937"/>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14"/>
                  </a:moveTo>
                  <a:lnTo>
                    <a:pt x="140" y="0"/>
                  </a:lnTo>
                  <a:lnTo>
                    <a:pt x="140" y="16"/>
                  </a:lnTo>
                  <a:lnTo>
                    <a:pt x="144" y="130"/>
                  </a:lnTo>
                  <a:lnTo>
                    <a:pt x="12" y="136"/>
                  </a:lnTo>
                  <a:lnTo>
                    <a:pt x="4" y="124"/>
                  </a:lnTo>
                  <a:lnTo>
                    <a:pt x="0" y="14"/>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77" name="Freeform 30"/>
            <p:cNvSpPr>
              <a:spLocks/>
            </p:cNvSpPr>
            <p:nvPr/>
          </p:nvSpPr>
          <p:spPr bwMode="auto">
            <a:xfrm>
              <a:off x="7693025" y="4505325"/>
              <a:ext cx="411163" cy="388938"/>
            </a:xfrm>
            <a:custGeom>
              <a:avLst/>
              <a:gdLst>
                <a:gd name="T0" fmla="*/ 0 w 144"/>
                <a:gd name="T1" fmla="*/ 65430239 h 136"/>
                <a:gd name="T2" fmla="*/ 1108772412 w 144"/>
                <a:gd name="T3" fmla="*/ 0 h 136"/>
                <a:gd name="T4" fmla="*/ 1173993143 w 144"/>
                <a:gd name="T5" fmla="*/ 899653632 h 136"/>
                <a:gd name="T6" fmla="*/ 1141382777 w 144"/>
                <a:gd name="T7" fmla="*/ 1063227799 h 136"/>
                <a:gd name="T8" fmla="*/ 260888634 w 144"/>
                <a:gd name="T9" fmla="*/ 1112299764 h 136"/>
                <a:gd name="T10" fmla="*/ 32610365 w 144"/>
                <a:gd name="T11" fmla="*/ 1112299764 h 136"/>
                <a:gd name="T12" fmla="*/ 0 w 144"/>
                <a:gd name="T13" fmla="*/ 65430239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8"/>
                  </a:moveTo>
                  <a:lnTo>
                    <a:pt x="136" y="0"/>
                  </a:lnTo>
                  <a:lnTo>
                    <a:pt x="144" y="110"/>
                  </a:lnTo>
                  <a:lnTo>
                    <a:pt x="140" y="130"/>
                  </a:lnTo>
                  <a:lnTo>
                    <a:pt x="32" y="136"/>
                  </a:lnTo>
                  <a:lnTo>
                    <a:pt x="4" y="136"/>
                  </a:lnTo>
                  <a:lnTo>
                    <a:pt x="0" y="8"/>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78" name="Freeform 31"/>
            <p:cNvSpPr>
              <a:spLocks/>
            </p:cNvSpPr>
            <p:nvPr/>
          </p:nvSpPr>
          <p:spPr bwMode="auto">
            <a:xfrm>
              <a:off x="7291388" y="4494213"/>
              <a:ext cx="412750" cy="422275"/>
            </a:xfrm>
            <a:custGeom>
              <a:avLst/>
              <a:gdLst>
                <a:gd name="T0" fmla="*/ 0 w 144"/>
                <a:gd name="T1" fmla="*/ 2147483647 h 148"/>
                <a:gd name="T2" fmla="*/ 2147483647 w 144"/>
                <a:gd name="T3" fmla="*/ 0 h 148"/>
                <a:gd name="T4" fmla="*/ 2147483647 w 144"/>
                <a:gd name="T5" fmla="*/ 2147483647 h 148"/>
                <a:gd name="T6" fmla="*/ 2147483647 w 144"/>
                <a:gd name="T7" fmla="*/ 2147483647 h 148"/>
                <a:gd name="T8" fmla="*/ 2147483647 w 144"/>
                <a:gd name="T9" fmla="*/ 2147483647 h 148"/>
                <a:gd name="T10" fmla="*/ 2147483647 w 144"/>
                <a:gd name="T11" fmla="*/ 2147483647 h 148"/>
                <a:gd name="T12" fmla="*/ 0 w 144"/>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8">
                  <a:moveTo>
                    <a:pt x="0" y="6"/>
                  </a:moveTo>
                  <a:lnTo>
                    <a:pt x="132" y="0"/>
                  </a:lnTo>
                  <a:lnTo>
                    <a:pt x="140" y="12"/>
                  </a:lnTo>
                  <a:lnTo>
                    <a:pt x="144" y="140"/>
                  </a:lnTo>
                  <a:lnTo>
                    <a:pt x="44" y="146"/>
                  </a:lnTo>
                  <a:lnTo>
                    <a:pt x="8" y="148"/>
                  </a:lnTo>
                  <a:lnTo>
                    <a:pt x="0" y="6"/>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79" name="Freeform 32"/>
            <p:cNvSpPr>
              <a:spLocks/>
            </p:cNvSpPr>
            <p:nvPr/>
          </p:nvSpPr>
          <p:spPr bwMode="auto">
            <a:xfrm>
              <a:off x="6897688" y="4510088"/>
              <a:ext cx="417512" cy="423862"/>
            </a:xfrm>
            <a:custGeom>
              <a:avLst/>
              <a:gdLst>
                <a:gd name="T0" fmla="*/ 2147483647 w 146"/>
                <a:gd name="T1" fmla="*/ 2147483647 h 148"/>
                <a:gd name="T2" fmla="*/ 2147483647 w 146"/>
                <a:gd name="T3" fmla="*/ 2147483647 h 148"/>
                <a:gd name="T4" fmla="*/ 2147483647 w 146"/>
                <a:gd name="T5" fmla="*/ 2147483647 h 148"/>
                <a:gd name="T6" fmla="*/ 0 w 146"/>
                <a:gd name="T7" fmla="*/ 2147483647 h 148"/>
                <a:gd name="T8" fmla="*/ 2147483647 w 146"/>
                <a:gd name="T9" fmla="*/ 2147483647 h 148"/>
                <a:gd name="T10" fmla="*/ 2147483647 w 146"/>
                <a:gd name="T11" fmla="*/ 0 h 148"/>
                <a:gd name="T12" fmla="*/ 2147483647 w 146"/>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48">
                  <a:moveTo>
                    <a:pt x="146" y="142"/>
                  </a:moveTo>
                  <a:lnTo>
                    <a:pt x="64" y="146"/>
                  </a:lnTo>
                  <a:lnTo>
                    <a:pt x="6" y="148"/>
                  </a:lnTo>
                  <a:lnTo>
                    <a:pt x="0" y="38"/>
                  </a:lnTo>
                  <a:lnTo>
                    <a:pt x="8" y="6"/>
                  </a:lnTo>
                  <a:lnTo>
                    <a:pt x="138" y="0"/>
                  </a:lnTo>
                  <a:lnTo>
                    <a:pt x="146" y="142"/>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80" name="Freeform 33"/>
            <p:cNvSpPr>
              <a:spLocks/>
            </p:cNvSpPr>
            <p:nvPr/>
          </p:nvSpPr>
          <p:spPr bwMode="auto">
            <a:xfrm>
              <a:off x="7273925" y="4105275"/>
              <a:ext cx="395288" cy="404813"/>
            </a:xfrm>
            <a:custGeom>
              <a:avLst/>
              <a:gdLst>
                <a:gd name="T0" fmla="*/ 1132265239 w 138"/>
                <a:gd name="T1" fmla="*/ 1105276328 h 142"/>
                <a:gd name="T2" fmla="*/ 49227678 w 138"/>
                <a:gd name="T3" fmla="*/ 1154039190 h 142"/>
                <a:gd name="T4" fmla="*/ 0 w 138"/>
                <a:gd name="T5" fmla="*/ 65015248 h 142"/>
                <a:gd name="T6" fmla="*/ 1083037561 w 138"/>
                <a:gd name="T7" fmla="*/ 0 h 142"/>
                <a:gd name="T8" fmla="*/ 1083037561 w 138"/>
                <a:gd name="T9" fmla="*/ 97525723 h 142"/>
                <a:gd name="T10" fmla="*/ 1099444877 w 138"/>
                <a:gd name="T11" fmla="*/ 211303834 h 142"/>
                <a:gd name="T12" fmla="*/ 1115855058 w 138"/>
                <a:gd name="T13" fmla="*/ 666416274 h 142"/>
                <a:gd name="T14" fmla="*/ 1132265239 w 138"/>
                <a:gd name="T15" fmla="*/ 1105276328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2">
                  <a:moveTo>
                    <a:pt x="138" y="136"/>
                  </a:moveTo>
                  <a:lnTo>
                    <a:pt x="6" y="142"/>
                  </a:lnTo>
                  <a:lnTo>
                    <a:pt x="0" y="8"/>
                  </a:lnTo>
                  <a:lnTo>
                    <a:pt x="132" y="0"/>
                  </a:lnTo>
                  <a:lnTo>
                    <a:pt x="132" y="12"/>
                  </a:lnTo>
                  <a:lnTo>
                    <a:pt x="134" y="26"/>
                  </a:lnTo>
                  <a:lnTo>
                    <a:pt x="136" y="82"/>
                  </a:lnTo>
                  <a:lnTo>
                    <a:pt x="138" y="136"/>
                  </a:lnTo>
                  <a:close/>
                </a:path>
              </a:pathLst>
            </a:custGeom>
            <a:solidFill>
              <a:srgbClr val="E7BC29"/>
            </a:solidFill>
            <a:ln w="6350" cmpd="sng">
              <a:solidFill>
                <a:sysClr val="windowText" lastClr="000000"/>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81" name="Freeform 34"/>
            <p:cNvSpPr>
              <a:spLocks/>
            </p:cNvSpPr>
            <p:nvPr/>
          </p:nvSpPr>
          <p:spPr bwMode="auto">
            <a:xfrm>
              <a:off x="7258050" y="3773488"/>
              <a:ext cx="393700" cy="354012"/>
            </a:xfrm>
            <a:custGeom>
              <a:avLst/>
              <a:gdLst>
                <a:gd name="T0" fmla="*/ 1123186159 w 138"/>
                <a:gd name="T1" fmla="*/ 945477549 h 124"/>
                <a:gd name="T2" fmla="*/ 48833064 w 138"/>
                <a:gd name="T3" fmla="*/ 1010681421 h 124"/>
                <a:gd name="T4" fmla="*/ 0 w 138"/>
                <a:gd name="T5" fmla="*/ 32603363 h 124"/>
                <a:gd name="T6" fmla="*/ 1106907520 w 138"/>
                <a:gd name="T7" fmla="*/ 0 h 124"/>
                <a:gd name="T8" fmla="*/ 1123186159 w 138"/>
                <a:gd name="T9" fmla="*/ 945477549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138" y="116"/>
                  </a:moveTo>
                  <a:lnTo>
                    <a:pt x="6" y="124"/>
                  </a:lnTo>
                  <a:lnTo>
                    <a:pt x="0" y="4"/>
                  </a:lnTo>
                  <a:lnTo>
                    <a:pt x="136" y="0"/>
                  </a:lnTo>
                  <a:lnTo>
                    <a:pt x="138" y="116"/>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82" name="Freeform 35"/>
            <p:cNvSpPr>
              <a:spLocks/>
            </p:cNvSpPr>
            <p:nvPr/>
          </p:nvSpPr>
          <p:spPr bwMode="auto">
            <a:xfrm>
              <a:off x="6421438" y="4619625"/>
              <a:ext cx="492125" cy="354013"/>
            </a:xfrm>
            <a:custGeom>
              <a:avLst/>
              <a:gdLst>
                <a:gd name="T0" fmla="*/ 492125 w 172"/>
                <a:gd name="T1" fmla="*/ 314044 h 124"/>
                <a:gd name="T2" fmla="*/ 463513 w 172"/>
                <a:gd name="T3" fmla="*/ 342593 h 124"/>
                <a:gd name="T4" fmla="*/ 11445 w 172"/>
                <a:gd name="T5" fmla="*/ 354013 h 124"/>
                <a:gd name="T6" fmla="*/ 0 w 172"/>
                <a:gd name="T7" fmla="*/ 39969 h 124"/>
                <a:gd name="T8" fmla="*/ 474958 w 172"/>
                <a:gd name="T9" fmla="*/ 0 h 124"/>
                <a:gd name="T10" fmla="*/ 492125 w 172"/>
                <a:gd name="T11" fmla="*/ 314044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24">
                  <a:moveTo>
                    <a:pt x="172" y="110"/>
                  </a:moveTo>
                  <a:lnTo>
                    <a:pt x="162" y="120"/>
                  </a:lnTo>
                  <a:lnTo>
                    <a:pt x="4" y="124"/>
                  </a:lnTo>
                  <a:lnTo>
                    <a:pt x="0" y="14"/>
                  </a:lnTo>
                  <a:lnTo>
                    <a:pt x="166" y="0"/>
                  </a:lnTo>
                  <a:lnTo>
                    <a:pt x="172" y="110"/>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83" name="Freeform 36"/>
            <p:cNvSpPr>
              <a:spLocks/>
            </p:cNvSpPr>
            <p:nvPr/>
          </p:nvSpPr>
          <p:spPr bwMode="auto">
            <a:xfrm>
              <a:off x="6897688" y="4127500"/>
              <a:ext cx="393700" cy="400050"/>
            </a:xfrm>
            <a:custGeom>
              <a:avLst/>
              <a:gdLst>
                <a:gd name="T0" fmla="*/ 2147483647 w 138"/>
                <a:gd name="T1" fmla="*/ 2147483647 h 140"/>
                <a:gd name="T2" fmla="*/ 2147483647 w 138"/>
                <a:gd name="T3" fmla="*/ 2147483647 h 140"/>
                <a:gd name="T4" fmla="*/ 0 w 138"/>
                <a:gd name="T5" fmla="*/ 2147483647 h 140"/>
                <a:gd name="T6" fmla="*/ 0 w 138"/>
                <a:gd name="T7" fmla="*/ 2147483647 h 140"/>
                <a:gd name="T8" fmla="*/ 0 w 138"/>
                <a:gd name="T9" fmla="*/ 2147483647 h 140"/>
                <a:gd name="T10" fmla="*/ 2147483647 w 138"/>
                <a:gd name="T11" fmla="*/ 2147483647 h 140"/>
                <a:gd name="T12" fmla="*/ 2147483647 w 138"/>
                <a:gd name="T13" fmla="*/ 0 h 140"/>
                <a:gd name="T14" fmla="*/ 2147483647 w 138"/>
                <a:gd name="T15" fmla="*/ 2147483647 h 140"/>
                <a:gd name="T16" fmla="*/ 2147483647 w 138"/>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140">
                  <a:moveTo>
                    <a:pt x="8" y="140"/>
                  </a:moveTo>
                  <a:lnTo>
                    <a:pt x="2" y="64"/>
                  </a:lnTo>
                  <a:lnTo>
                    <a:pt x="0" y="34"/>
                  </a:lnTo>
                  <a:lnTo>
                    <a:pt x="0" y="14"/>
                  </a:lnTo>
                  <a:lnTo>
                    <a:pt x="0" y="8"/>
                  </a:lnTo>
                  <a:lnTo>
                    <a:pt x="2" y="4"/>
                  </a:lnTo>
                  <a:lnTo>
                    <a:pt x="132" y="0"/>
                  </a:lnTo>
                  <a:lnTo>
                    <a:pt x="138" y="134"/>
                  </a:lnTo>
                  <a:lnTo>
                    <a:pt x="8" y="140"/>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84" name="Freeform 37"/>
            <p:cNvSpPr>
              <a:spLocks/>
            </p:cNvSpPr>
            <p:nvPr/>
          </p:nvSpPr>
          <p:spPr bwMode="auto">
            <a:xfrm>
              <a:off x="5849938" y="4459288"/>
              <a:ext cx="584200" cy="525462"/>
            </a:xfrm>
            <a:custGeom>
              <a:avLst/>
              <a:gdLst>
                <a:gd name="T0" fmla="*/ 2147483647 w 204"/>
                <a:gd name="T1" fmla="*/ 2147483647 h 184"/>
                <a:gd name="T2" fmla="*/ 2147483647 w 204"/>
                <a:gd name="T3" fmla="*/ 2147483647 h 184"/>
                <a:gd name="T4" fmla="*/ 2147483647 w 204"/>
                <a:gd name="T5" fmla="*/ 2147483647 h 184"/>
                <a:gd name="T6" fmla="*/ 0 w 204"/>
                <a:gd name="T7" fmla="*/ 2147483647 h 184"/>
                <a:gd name="T8" fmla="*/ 2147483647 w 204"/>
                <a:gd name="T9" fmla="*/ 0 h 184"/>
                <a:gd name="T10" fmla="*/ 2147483647 w 204"/>
                <a:gd name="T11" fmla="*/ 2147483647 h 184"/>
                <a:gd name="T12" fmla="*/ 2147483647 w 204"/>
                <a:gd name="T13" fmla="*/ 2147483647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84">
                  <a:moveTo>
                    <a:pt x="204" y="180"/>
                  </a:moveTo>
                  <a:lnTo>
                    <a:pt x="136" y="184"/>
                  </a:lnTo>
                  <a:lnTo>
                    <a:pt x="8" y="184"/>
                  </a:lnTo>
                  <a:lnTo>
                    <a:pt x="0" y="12"/>
                  </a:lnTo>
                  <a:lnTo>
                    <a:pt x="196" y="0"/>
                  </a:lnTo>
                  <a:lnTo>
                    <a:pt x="200" y="70"/>
                  </a:lnTo>
                  <a:lnTo>
                    <a:pt x="204" y="180"/>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85" name="Freeform 38"/>
            <p:cNvSpPr>
              <a:spLocks/>
            </p:cNvSpPr>
            <p:nvPr/>
          </p:nvSpPr>
          <p:spPr bwMode="auto">
            <a:xfrm>
              <a:off x="6410325" y="4310063"/>
              <a:ext cx="509588" cy="349250"/>
            </a:xfrm>
            <a:custGeom>
              <a:avLst/>
              <a:gdLst>
                <a:gd name="T0" fmla="*/ 0 w 178"/>
                <a:gd name="T1" fmla="*/ 148861 h 122"/>
                <a:gd name="T2" fmla="*/ 0 w 178"/>
                <a:gd name="T3" fmla="*/ 0 h 122"/>
                <a:gd name="T4" fmla="*/ 492411 w 178"/>
                <a:gd name="T5" fmla="*/ 0 h 122"/>
                <a:gd name="T6" fmla="*/ 509588 w 178"/>
                <a:gd name="T7" fmla="*/ 217566 h 122"/>
                <a:gd name="T8" fmla="*/ 486685 w 178"/>
                <a:gd name="T9" fmla="*/ 309172 h 122"/>
                <a:gd name="T10" fmla="*/ 11451 w 178"/>
                <a:gd name="T11" fmla="*/ 349250 h 122"/>
                <a:gd name="T12" fmla="*/ 0 w 178"/>
                <a:gd name="T13" fmla="*/ 148861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22">
                  <a:moveTo>
                    <a:pt x="0" y="52"/>
                  </a:moveTo>
                  <a:lnTo>
                    <a:pt x="0" y="0"/>
                  </a:lnTo>
                  <a:lnTo>
                    <a:pt x="172" y="0"/>
                  </a:lnTo>
                  <a:lnTo>
                    <a:pt x="178" y="76"/>
                  </a:lnTo>
                  <a:lnTo>
                    <a:pt x="170" y="108"/>
                  </a:lnTo>
                  <a:lnTo>
                    <a:pt x="4" y="122"/>
                  </a:lnTo>
                  <a:lnTo>
                    <a:pt x="0" y="52"/>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86" name="Freeform 39"/>
            <p:cNvSpPr>
              <a:spLocks/>
            </p:cNvSpPr>
            <p:nvPr/>
          </p:nvSpPr>
          <p:spPr bwMode="auto">
            <a:xfrm>
              <a:off x="5278438" y="4494213"/>
              <a:ext cx="593725" cy="514350"/>
            </a:xfrm>
            <a:custGeom>
              <a:avLst/>
              <a:gdLst>
                <a:gd name="T0" fmla="*/ 2147483647 w 208"/>
                <a:gd name="T1" fmla="*/ 2147483647 h 180"/>
                <a:gd name="T2" fmla="*/ 2147483647 w 208"/>
                <a:gd name="T3" fmla="*/ 2147483647 h 180"/>
                <a:gd name="T4" fmla="*/ 2147483647 w 208"/>
                <a:gd name="T5" fmla="*/ 2147483647 h 180"/>
                <a:gd name="T6" fmla="*/ 0 w 208"/>
                <a:gd name="T7" fmla="*/ 2147483647 h 180"/>
                <a:gd name="T8" fmla="*/ 2147483647 w 208"/>
                <a:gd name="T9" fmla="*/ 2147483647 h 180"/>
                <a:gd name="T10" fmla="*/ 2147483647 w 208"/>
                <a:gd name="T11" fmla="*/ 0 h 180"/>
                <a:gd name="T12" fmla="*/ 2147483647 w 20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0">
                  <a:moveTo>
                    <a:pt x="208" y="172"/>
                  </a:moveTo>
                  <a:lnTo>
                    <a:pt x="114" y="180"/>
                  </a:lnTo>
                  <a:lnTo>
                    <a:pt x="6" y="180"/>
                  </a:lnTo>
                  <a:lnTo>
                    <a:pt x="0" y="40"/>
                  </a:lnTo>
                  <a:lnTo>
                    <a:pt x="4" y="8"/>
                  </a:lnTo>
                  <a:lnTo>
                    <a:pt x="200" y="0"/>
                  </a:lnTo>
                  <a:lnTo>
                    <a:pt x="208" y="172"/>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87" name="Freeform 40"/>
            <p:cNvSpPr>
              <a:spLocks/>
            </p:cNvSpPr>
            <p:nvPr/>
          </p:nvSpPr>
          <p:spPr bwMode="auto">
            <a:xfrm>
              <a:off x="4819650" y="4608513"/>
              <a:ext cx="474663" cy="411162"/>
            </a:xfrm>
            <a:custGeom>
              <a:avLst/>
              <a:gdLst>
                <a:gd name="T0" fmla="*/ 474663 w 166"/>
                <a:gd name="T1" fmla="*/ 399741 h 144"/>
                <a:gd name="T2" fmla="*/ 217316 w 166"/>
                <a:gd name="T3" fmla="*/ 411162 h 144"/>
                <a:gd name="T4" fmla="*/ 0 w 166"/>
                <a:gd name="T5" fmla="*/ 411162 h 144"/>
                <a:gd name="T6" fmla="*/ 0 w 166"/>
                <a:gd name="T7" fmla="*/ 11421 h 144"/>
                <a:gd name="T8" fmla="*/ 457507 w 166"/>
                <a:gd name="T9" fmla="*/ 0 h 144"/>
                <a:gd name="T10" fmla="*/ 474663 w 166"/>
                <a:gd name="T11" fmla="*/ 399741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4">
                  <a:moveTo>
                    <a:pt x="166" y="140"/>
                  </a:moveTo>
                  <a:lnTo>
                    <a:pt x="76" y="144"/>
                  </a:lnTo>
                  <a:lnTo>
                    <a:pt x="0" y="144"/>
                  </a:lnTo>
                  <a:lnTo>
                    <a:pt x="0" y="4"/>
                  </a:lnTo>
                  <a:lnTo>
                    <a:pt x="160" y="0"/>
                  </a:lnTo>
                  <a:lnTo>
                    <a:pt x="166" y="140"/>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88" name="Freeform 41"/>
            <p:cNvSpPr>
              <a:spLocks/>
            </p:cNvSpPr>
            <p:nvPr/>
          </p:nvSpPr>
          <p:spPr bwMode="auto">
            <a:xfrm>
              <a:off x="4705350" y="4219575"/>
              <a:ext cx="584200" cy="400050"/>
            </a:xfrm>
            <a:custGeom>
              <a:avLst/>
              <a:gdLst>
                <a:gd name="T0" fmla="*/ 572745 w 204"/>
                <a:gd name="T1" fmla="*/ 388620 h 140"/>
                <a:gd name="T2" fmla="*/ 114549 w 204"/>
                <a:gd name="T3" fmla="*/ 400050 h 140"/>
                <a:gd name="T4" fmla="*/ 11455 w 204"/>
                <a:gd name="T5" fmla="*/ 388620 h 140"/>
                <a:gd name="T6" fmla="*/ 0 w 204"/>
                <a:gd name="T7" fmla="*/ 285750 h 140"/>
                <a:gd name="T8" fmla="*/ 0 w 204"/>
                <a:gd name="T9" fmla="*/ 0 h 140"/>
                <a:gd name="T10" fmla="*/ 584200 w 204"/>
                <a:gd name="T11" fmla="*/ 5715 h 140"/>
                <a:gd name="T12" fmla="*/ 584200 w 204"/>
                <a:gd name="T13" fmla="*/ 297180 h 140"/>
                <a:gd name="T14" fmla="*/ 572745 w 204"/>
                <a:gd name="T15" fmla="*/ 388620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 h="140">
                  <a:moveTo>
                    <a:pt x="200" y="136"/>
                  </a:moveTo>
                  <a:lnTo>
                    <a:pt x="40" y="140"/>
                  </a:lnTo>
                  <a:lnTo>
                    <a:pt x="4" y="136"/>
                  </a:lnTo>
                  <a:lnTo>
                    <a:pt x="0" y="100"/>
                  </a:lnTo>
                  <a:lnTo>
                    <a:pt x="0" y="0"/>
                  </a:lnTo>
                  <a:lnTo>
                    <a:pt x="204" y="2"/>
                  </a:lnTo>
                  <a:lnTo>
                    <a:pt x="204" y="104"/>
                  </a:lnTo>
                  <a:lnTo>
                    <a:pt x="200" y="136"/>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89" name="Freeform 42"/>
            <p:cNvSpPr>
              <a:spLocks/>
            </p:cNvSpPr>
            <p:nvPr/>
          </p:nvSpPr>
          <p:spPr bwMode="auto">
            <a:xfrm>
              <a:off x="4230688" y="4505325"/>
              <a:ext cx="588962" cy="525463"/>
            </a:xfrm>
            <a:custGeom>
              <a:avLst/>
              <a:gdLst>
                <a:gd name="T0" fmla="*/ 588962 w 206"/>
                <a:gd name="T1" fmla="*/ 514040 h 184"/>
                <a:gd name="T2" fmla="*/ 428856 w 206"/>
                <a:gd name="T3" fmla="*/ 525463 h 184"/>
                <a:gd name="T4" fmla="*/ 11436 w 206"/>
                <a:gd name="T5" fmla="*/ 525463 h 184"/>
                <a:gd name="T6" fmla="*/ 0 w 206"/>
                <a:gd name="T7" fmla="*/ 119943 h 184"/>
                <a:gd name="T8" fmla="*/ 5718 w 206"/>
                <a:gd name="T9" fmla="*/ 11423 h 184"/>
                <a:gd name="T10" fmla="*/ 474600 w 206"/>
                <a:gd name="T11" fmla="*/ 0 h 184"/>
                <a:gd name="T12" fmla="*/ 486037 w 206"/>
                <a:gd name="T13" fmla="*/ 102808 h 184"/>
                <a:gd name="T14" fmla="*/ 588962 w 206"/>
                <a:gd name="T15" fmla="*/ 114231 h 184"/>
                <a:gd name="T16" fmla="*/ 588962 w 206"/>
                <a:gd name="T17" fmla="*/ 514040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 h="184">
                  <a:moveTo>
                    <a:pt x="206" y="180"/>
                  </a:moveTo>
                  <a:lnTo>
                    <a:pt x="150" y="184"/>
                  </a:lnTo>
                  <a:lnTo>
                    <a:pt x="4" y="184"/>
                  </a:lnTo>
                  <a:lnTo>
                    <a:pt x="0" y="42"/>
                  </a:lnTo>
                  <a:lnTo>
                    <a:pt x="2" y="4"/>
                  </a:lnTo>
                  <a:lnTo>
                    <a:pt x="166" y="0"/>
                  </a:lnTo>
                  <a:lnTo>
                    <a:pt x="170" y="36"/>
                  </a:lnTo>
                  <a:lnTo>
                    <a:pt x="206" y="40"/>
                  </a:lnTo>
                  <a:lnTo>
                    <a:pt x="206" y="180"/>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90" name="Freeform 43"/>
            <p:cNvSpPr>
              <a:spLocks/>
            </p:cNvSpPr>
            <p:nvPr/>
          </p:nvSpPr>
          <p:spPr bwMode="auto">
            <a:xfrm>
              <a:off x="3767138" y="4624388"/>
              <a:ext cx="474662" cy="417512"/>
            </a:xfrm>
            <a:custGeom>
              <a:avLst/>
              <a:gdLst>
                <a:gd name="T0" fmla="*/ 474662 w 166"/>
                <a:gd name="T1" fmla="*/ 406073 h 146"/>
                <a:gd name="T2" fmla="*/ 68626 w 166"/>
                <a:gd name="T3" fmla="*/ 417512 h 146"/>
                <a:gd name="T4" fmla="*/ 0 w 166"/>
                <a:gd name="T5" fmla="*/ 417512 h 146"/>
                <a:gd name="T6" fmla="*/ 0 w 166"/>
                <a:gd name="T7" fmla="*/ 11439 h 146"/>
                <a:gd name="T8" fmla="*/ 463224 w 166"/>
                <a:gd name="T9" fmla="*/ 0 h 146"/>
                <a:gd name="T10" fmla="*/ 474662 w 166"/>
                <a:gd name="T11" fmla="*/ 406073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6">
                  <a:moveTo>
                    <a:pt x="166" y="142"/>
                  </a:moveTo>
                  <a:lnTo>
                    <a:pt x="24" y="146"/>
                  </a:lnTo>
                  <a:lnTo>
                    <a:pt x="0" y="146"/>
                  </a:lnTo>
                  <a:lnTo>
                    <a:pt x="0" y="4"/>
                  </a:lnTo>
                  <a:lnTo>
                    <a:pt x="162" y="0"/>
                  </a:lnTo>
                  <a:lnTo>
                    <a:pt x="166" y="142"/>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91" name="Freeform 44"/>
            <p:cNvSpPr>
              <a:spLocks/>
            </p:cNvSpPr>
            <p:nvPr/>
          </p:nvSpPr>
          <p:spPr bwMode="auto">
            <a:xfrm>
              <a:off x="3286125" y="4527550"/>
              <a:ext cx="481013" cy="520700"/>
            </a:xfrm>
            <a:custGeom>
              <a:avLst/>
              <a:gdLst>
                <a:gd name="T0" fmla="*/ 481013 w 168"/>
                <a:gd name="T1" fmla="*/ 514978 h 182"/>
                <a:gd name="T2" fmla="*/ 68716 w 168"/>
                <a:gd name="T3" fmla="*/ 520700 h 182"/>
                <a:gd name="T4" fmla="*/ 11453 w 168"/>
                <a:gd name="T5" fmla="*/ 514978 h 182"/>
                <a:gd name="T6" fmla="*/ 0 w 168"/>
                <a:gd name="T7" fmla="*/ 0 h 182"/>
                <a:gd name="T8" fmla="*/ 458108 w 168"/>
                <a:gd name="T9" fmla="*/ 0 h 182"/>
                <a:gd name="T10" fmla="*/ 481013 w 168"/>
                <a:gd name="T11" fmla="*/ 108718 h 182"/>
                <a:gd name="T12" fmla="*/ 481013 w 168"/>
                <a:gd name="T13" fmla="*/ 514978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82">
                  <a:moveTo>
                    <a:pt x="168" y="180"/>
                  </a:moveTo>
                  <a:lnTo>
                    <a:pt x="24" y="182"/>
                  </a:lnTo>
                  <a:lnTo>
                    <a:pt x="4" y="180"/>
                  </a:lnTo>
                  <a:lnTo>
                    <a:pt x="0" y="0"/>
                  </a:lnTo>
                  <a:lnTo>
                    <a:pt x="160" y="0"/>
                  </a:lnTo>
                  <a:lnTo>
                    <a:pt x="168" y="38"/>
                  </a:lnTo>
                  <a:lnTo>
                    <a:pt x="168" y="180"/>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92" name="Freeform 45"/>
            <p:cNvSpPr>
              <a:spLocks/>
            </p:cNvSpPr>
            <p:nvPr/>
          </p:nvSpPr>
          <p:spPr bwMode="auto">
            <a:xfrm>
              <a:off x="2794000" y="4527550"/>
              <a:ext cx="504825" cy="514350"/>
            </a:xfrm>
            <a:custGeom>
              <a:avLst/>
              <a:gdLst>
                <a:gd name="T0" fmla="*/ 2147483647 w 176"/>
                <a:gd name="T1" fmla="*/ 2147483647 h 180"/>
                <a:gd name="T2" fmla="*/ 2147483647 w 176"/>
                <a:gd name="T3" fmla="*/ 2147483647 h 180"/>
                <a:gd name="T4" fmla="*/ 2147483647 w 176"/>
                <a:gd name="T5" fmla="*/ 2147483647 h 180"/>
                <a:gd name="T6" fmla="*/ 0 w 176"/>
                <a:gd name="T7" fmla="*/ 2147483647 h 180"/>
                <a:gd name="T8" fmla="*/ 2147483647 w 176"/>
                <a:gd name="T9" fmla="*/ 2147483647 h 180"/>
                <a:gd name="T10" fmla="*/ 2147483647 w 176"/>
                <a:gd name="T11" fmla="*/ 0 h 180"/>
                <a:gd name="T12" fmla="*/ 2147483647 w 176"/>
                <a:gd name="T13" fmla="*/ 0 h 180"/>
                <a:gd name="T14" fmla="*/ 2147483647 w 176"/>
                <a:gd name="T15" fmla="*/ 2147483647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180">
                  <a:moveTo>
                    <a:pt x="176" y="180"/>
                  </a:moveTo>
                  <a:lnTo>
                    <a:pt x="12" y="180"/>
                  </a:lnTo>
                  <a:lnTo>
                    <a:pt x="12" y="32"/>
                  </a:lnTo>
                  <a:lnTo>
                    <a:pt x="0" y="32"/>
                  </a:lnTo>
                  <a:lnTo>
                    <a:pt x="8" y="2"/>
                  </a:lnTo>
                  <a:lnTo>
                    <a:pt x="134" y="0"/>
                  </a:lnTo>
                  <a:lnTo>
                    <a:pt x="172" y="0"/>
                  </a:lnTo>
                  <a:lnTo>
                    <a:pt x="176" y="180"/>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93" name="Freeform 46"/>
            <p:cNvSpPr>
              <a:spLocks/>
            </p:cNvSpPr>
            <p:nvPr/>
          </p:nvSpPr>
          <p:spPr bwMode="auto">
            <a:xfrm>
              <a:off x="3744913" y="4241800"/>
              <a:ext cx="492125" cy="395288"/>
            </a:xfrm>
            <a:custGeom>
              <a:avLst/>
              <a:gdLst>
                <a:gd name="T0" fmla="*/ 0 w 172"/>
                <a:gd name="T1" fmla="*/ 286441 h 138"/>
                <a:gd name="T2" fmla="*/ 17167 w 172"/>
                <a:gd name="T3" fmla="*/ 5729 h 138"/>
                <a:gd name="T4" fmla="*/ 480680 w 172"/>
                <a:gd name="T5" fmla="*/ 0 h 138"/>
                <a:gd name="T6" fmla="*/ 492125 w 172"/>
                <a:gd name="T7" fmla="*/ 274983 h 138"/>
                <a:gd name="T8" fmla="*/ 486403 w 172"/>
                <a:gd name="T9" fmla="*/ 383830 h 138"/>
                <a:gd name="T10" fmla="*/ 22890 w 172"/>
                <a:gd name="T11" fmla="*/ 395288 h 138"/>
                <a:gd name="T12" fmla="*/ 0 w 172"/>
                <a:gd name="T13" fmla="*/ 286441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38">
                  <a:moveTo>
                    <a:pt x="0" y="100"/>
                  </a:moveTo>
                  <a:lnTo>
                    <a:pt x="6" y="2"/>
                  </a:lnTo>
                  <a:lnTo>
                    <a:pt x="168" y="0"/>
                  </a:lnTo>
                  <a:lnTo>
                    <a:pt x="172" y="96"/>
                  </a:lnTo>
                  <a:lnTo>
                    <a:pt x="170" y="134"/>
                  </a:lnTo>
                  <a:lnTo>
                    <a:pt x="8" y="138"/>
                  </a:lnTo>
                  <a:lnTo>
                    <a:pt x="0" y="100"/>
                  </a:lnTo>
                  <a:close/>
                </a:path>
              </a:pathLst>
            </a:custGeom>
            <a:solidFill>
              <a:srgbClr val="E7BC29">
                <a:lumMod val="5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94" name="Freeform 47"/>
            <p:cNvSpPr>
              <a:spLocks/>
            </p:cNvSpPr>
            <p:nvPr/>
          </p:nvSpPr>
          <p:spPr bwMode="auto">
            <a:xfrm>
              <a:off x="4224338" y="4121150"/>
              <a:ext cx="481012" cy="395288"/>
            </a:xfrm>
            <a:custGeom>
              <a:avLst/>
              <a:gdLst>
                <a:gd name="T0" fmla="*/ 0 w 168"/>
                <a:gd name="T1" fmla="*/ 2147483647 h 138"/>
                <a:gd name="T2" fmla="*/ 2147483647 w 168"/>
                <a:gd name="T3" fmla="*/ 2147483647 h 138"/>
                <a:gd name="T4" fmla="*/ 2147483647 w 168"/>
                <a:gd name="T5" fmla="*/ 0 h 138"/>
                <a:gd name="T6" fmla="*/ 2147483647 w 168"/>
                <a:gd name="T7" fmla="*/ 2147483647 h 138"/>
                <a:gd name="T8" fmla="*/ 2147483647 w 168"/>
                <a:gd name="T9" fmla="*/ 2147483647 h 138"/>
                <a:gd name="T10" fmla="*/ 2147483647 w 168"/>
                <a:gd name="T11" fmla="*/ 2147483647 h 138"/>
                <a:gd name="T12" fmla="*/ 0 w 168"/>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8">
                  <a:moveTo>
                    <a:pt x="0" y="42"/>
                  </a:moveTo>
                  <a:lnTo>
                    <a:pt x="4" y="4"/>
                  </a:lnTo>
                  <a:lnTo>
                    <a:pt x="168" y="0"/>
                  </a:lnTo>
                  <a:lnTo>
                    <a:pt x="168" y="34"/>
                  </a:lnTo>
                  <a:lnTo>
                    <a:pt x="168" y="134"/>
                  </a:lnTo>
                  <a:lnTo>
                    <a:pt x="4" y="138"/>
                  </a:lnTo>
                  <a:lnTo>
                    <a:pt x="0" y="42"/>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95" name="Freeform 48"/>
            <p:cNvSpPr>
              <a:spLocks/>
            </p:cNvSpPr>
            <p:nvPr/>
          </p:nvSpPr>
          <p:spPr bwMode="auto">
            <a:xfrm>
              <a:off x="2428875" y="4619625"/>
              <a:ext cx="400050" cy="428625"/>
            </a:xfrm>
            <a:custGeom>
              <a:avLst/>
              <a:gdLst>
                <a:gd name="T0" fmla="*/ 1143142875 w 140"/>
                <a:gd name="T1" fmla="*/ 1208465325 h 150"/>
                <a:gd name="T2" fmla="*/ 342942863 w 140"/>
                <a:gd name="T3" fmla="*/ 1224795938 h 150"/>
                <a:gd name="T4" fmla="*/ 0 w 140"/>
                <a:gd name="T5" fmla="*/ 1208465325 h 150"/>
                <a:gd name="T6" fmla="*/ 0 w 140"/>
                <a:gd name="T7" fmla="*/ 0 h 150"/>
                <a:gd name="T8" fmla="*/ 1045159200 w 140"/>
                <a:gd name="T9" fmla="*/ 0 h 150"/>
                <a:gd name="T10" fmla="*/ 1143142875 w 140"/>
                <a:gd name="T11" fmla="*/ 0 h 150"/>
                <a:gd name="T12" fmla="*/ 1143142875 w 140"/>
                <a:gd name="T13" fmla="*/ 1208465325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50">
                  <a:moveTo>
                    <a:pt x="140" y="148"/>
                  </a:moveTo>
                  <a:lnTo>
                    <a:pt x="42" y="150"/>
                  </a:lnTo>
                  <a:lnTo>
                    <a:pt x="0" y="148"/>
                  </a:lnTo>
                  <a:lnTo>
                    <a:pt x="0" y="0"/>
                  </a:lnTo>
                  <a:lnTo>
                    <a:pt x="128" y="0"/>
                  </a:lnTo>
                  <a:lnTo>
                    <a:pt x="140" y="0"/>
                  </a:lnTo>
                  <a:lnTo>
                    <a:pt x="140" y="148"/>
                  </a:lnTo>
                  <a:close/>
                </a:path>
              </a:pathLst>
            </a:custGeom>
            <a:solidFill>
              <a:srgbClr val="E7BC29">
                <a:lumMod val="5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496" name="Freeform 49"/>
            <p:cNvSpPr>
              <a:spLocks/>
            </p:cNvSpPr>
            <p:nvPr/>
          </p:nvSpPr>
          <p:spPr bwMode="auto">
            <a:xfrm>
              <a:off x="2005013" y="4619625"/>
              <a:ext cx="423862" cy="422275"/>
            </a:xfrm>
            <a:custGeom>
              <a:avLst/>
              <a:gdLst>
                <a:gd name="T0" fmla="*/ 2147483647 w 148"/>
                <a:gd name="T1" fmla="*/ 2147483647 h 148"/>
                <a:gd name="T2" fmla="*/ 0 w 148"/>
                <a:gd name="T3" fmla="*/ 2147483647 h 148"/>
                <a:gd name="T4" fmla="*/ 0 w 148"/>
                <a:gd name="T5" fmla="*/ 0 h 148"/>
                <a:gd name="T6" fmla="*/ 2147483647 w 148"/>
                <a:gd name="T7" fmla="*/ 0 h 148"/>
                <a:gd name="T8" fmla="*/ 2147483647 w 148"/>
                <a:gd name="T9" fmla="*/ 21474836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48">
                  <a:moveTo>
                    <a:pt x="148" y="148"/>
                  </a:moveTo>
                  <a:lnTo>
                    <a:pt x="0" y="146"/>
                  </a:lnTo>
                  <a:lnTo>
                    <a:pt x="0" y="0"/>
                  </a:lnTo>
                  <a:lnTo>
                    <a:pt x="148" y="0"/>
                  </a:lnTo>
                  <a:lnTo>
                    <a:pt x="148" y="148"/>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97" name="Freeform 50"/>
            <p:cNvSpPr>
              <a:spLocks/>
            </p:cNvSpPr>
            <p:nvPr/>
          </p:nvSpPr>
          <p:spPr bwMode="auto">
            <a:xfrm>
              <a:off x="1558925" y="4608513"/>
              <a:ext cx="446088" cy="428625"/>
            </a:xfrm>
            <a:custGeom>
              <a:avLst/>
              <a:gdLst>
                <a:gd name="T0" fmla="*/ 2147483647 w 156"/>
                <a:gd name="T1" fmla="*/ 2147483647 h 150"/>
                <a:gd name="T2" fmla="*/ 0 w 156"/>
                <a:gd name="T3" fmla="*/ 2147483647 h 150"/>
                <a:gd name="T4" fmla="*/ 2147483647 w 156"/>
                <a:gd name="T5" fmla="*/ 0 h 150"/>
                <a:gd name="T6" fmla="*/ 2147483647 w 156"/>
                <a:gd name="T7" fmla="*/ 2147483647 h 150"/>
                <a:gd name="T8" fmla="*/ 2147483647 w 156"/>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50">
                  <a:moveTo>
                    <a:pt x="156" y="150"/>
                  </a:moveTo>
                  <a:lnTo>
                    <a:pt x="0" y="148"/>
                  </a:lnTo>
                  <a:lnTo>
                    <a:pt x="4" y="0"/>
                  </a:lnTo>
                  <a:lnTo>
                    <a:pt x="156" y="4"/>
                  </a:lnTo>
                  <a:lnTo>
                    <a:pt x="156" y="150"/>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98" name="Freeform 51"/>
            <p:cNvSpPr>
              <a:spLocks/>
            </p:cNvSpPr>
            <p:nvPr/>
          </p:nvSpPr>
          <p:spPr bwMode="auto">
            <a:xfrm>
              <a:off x="1565275" y="4219575"/>
              <a:ext cx="479425" cy="400050"/>
            </a:xfrm>
            <a:custGeom>
              <a:avLst/>
              <a:gdLst>
                <a:gd name="T0" fmla="*/ 2147483647 w 168"/>
                <a:gd name="T1" fmla="*/ 2147483647 h 140"/>
                <a:gd name="T2" fmla="*/ 0 w 168"/>
                <a:gd name="T3" fmla="*/ 2147483647 h 140"/>
                <a:gd name="T4" fmla="*/ 2147483647 w 168"/>
                <a:gd name="T5" fmla="*/ 0 h 140"/>
                <a:gd name="T6" fmla="*/ 2147483647 w 168"/>
                <a:gd name="T7" fmla="*/ 2147483647 h 140"/>
                <a:gd name="T8" fmla="*/ 2147483647 w 168"/>
                <a:gd name="T9" fmla="*/ 2147483647 h 140"/>
                <a:gd name="T10" fmla="*/ 2147483647 w 168"/>
                <a:gd name="T11" fmla="*/ 2147483647 h 140"/>
                <a:gd name="T12" fmla="*/ 2147483647 w 168"/>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40">
                  <a:moveTo>
                    <a:pt x="2" y="136"/>
                  </a:moveTo>
                  <a:lnTo>
                    <a:pt x="0" y="36"/>
                  </a:lnTo>
                  <a:lnTo>
                    <a:pt x="2" y="0"/>
                  </a:lnTo>
                  <a:lnTo>
                    <a:pt x="168" y="4"/>
                  </a:lnTo>
                  <a:lnTo>
                    <a:pt x="166" y="140"/>
                  </a:lnTo>
                  <a:lnTo>
                    <a:pt x="154" y="140"/>
                  </a:lnTo>
                  <a:lnTo>
                    <a:pt x="2" y="136"/>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99" name="Freeform 52"/>
            <p:cNvSpPr>
              <a:spLocks/>
            </p:cNvSpPr>
            <p:nvPr/>
          </p:nvSpPr>
          <p:spPr bwMode="auto">
            <a:xfrm>
              <a:off x="2039938" y="4230688"/>
              <a:ext cx="388937" cy="388937"/>
            </a:xfrm>
            <a:custGeom>
              <a:avLst/>
              <a:gdLst>
                <a:gd name="T0" fmla="*/ 5720 w 136"/>
                <a:gd name="T1" fmla="*/ 0 h 136"/>
                <a:gd name="T2" fmla="*/ 388937 w 136"/>
                <a:gd name="T3" fmla="*/ 5720 h 136"/>
                <a:gd name="T4" fmla="*/ 388937 w 136"/>
                <a:gd name="T5" fmla="*/ 388937 h 136"/>
                <a:gd name="T6" fmla="*/ 0 w 136"/>
                <a:gd name="T7" fmla="*/ 388937 h 136"/>
                <a:gd name="T8" fmla="*/ 5720 w 136"/>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2" y="0"/>
                  </a:moveTo>
                  <a:lnTo>
                    <a:pt x="136" y="2"/>
                  </a:lnTo>
                  <a:lnTo>
                    <a:pt x="136" y="136"/>
                  </a:lnTo>
                  <a:lnTo>
                    <a:pt x="0" y="136"/>
                  </a:lnTo>
                  <a:lnTo>
                    <a:pt x="2" y="0"/>
                  </a:lnTo>
                  <a:close/>
                </a:path>
              </a:pathLst>
            </a:custGeom>
            <a:solidFill>
              <a:srgbClr val="E7BC29">
                <a:lumMod val="5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00" name="Freeform 53"/>
            <p:cNvSpPr>
              <a:spLocks/>
            </p:cNvSpPr>
            <p:nvPr/>
          </p:nvSpPr>
          <p:spPr bwMode="auto">
            <a:xfrm>
              <a:off x="1570038" y="3635375"/>
              <a:ext cx="474662" cy="595313"/>
            </a:xfrm>
            <a:custGeom>
              <a:avLst/>
              <a:gdLst>
                <a:gd name="T0" fmla="*/ 11438 w 166"/>
                <a:gd name="T1" fmla="*/ 17172 h 208"/>
                <a:gd name="T2" fmla="*/ 423193 w 166"/>
                <a:gd name="T3" fmla="*/ 0 h 208"/>
                <a:gd name="T4" fmla="*/ 463224 w 166"/>
                <a:gd name="T5" fmla="*/ 28621 h 208"/>
                <a:gd name="T6" fmla="*/ 474662 w 166"/>
                <a:gd name="T7" fmla="*/ 595313 h 208"/>
                <a:gd name="T8" fmla="*/ 0 w 166"/>
                <a:gd name="T9" fmla="*/ 583865 h 208"/>
                <a:gd name="T10" fmla="*/ 11438 w 166"/>
                <a:gd name="T11" fmla="*/ 17172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208">
                  <a:moveTo>
                    <a:pt x="4" y="6"/>
                  </a:moveTo>
                  <a:lnTo>
                    <a:pt x="148" y="0"/>
                  </a:lnTo>
                  <a:lnTo>
                    <a:pt x="162" y="10"/>
                  </a:lnTo>
                  <a:lnTo>
                    <a:pt x="166" y="208"/>
                  </a:lnTo>
                  <a:lnTo>
                    <a:pt x="0" y="204"/>
                  </a:lnTo>
                  <a:lnTo>
                    <a:pt x="4" y="6"/>
                  </a:lnTo>
                  <a:close/>
                </a:path>
              </a:pathLst>
            </a:custGeom>
            <a:solidFill>
              <a:sysClr val="window" lastClr="FFFFFF">
                <a:lumMod val="75000"/>
              </a:sys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01" name="Freeform 54"/>
            <p:cNvSpPr>
              <a:spLocks/>
            </p:cNvSpPr>
            <p:nvPr/>
          </p:nvSpPr>
          <p:spPr bwMode="auto">
            <a:xfrm>
              <a:off x="1581150" y="3155950"/>
              <a:ext cx="419100" cy="496888"/>
            </a:xfrm>
            <a:custGeom>
              <a:avLst/>
              <a:gdLst>
                <a:gd name="T0" fmla="*/ 2147483647 w 146"/>
                <a:gd name="T1" fmla="*/ 0 h 174"/>
                <a:gd name="T2" fmla="*/ 2147483647 w 146"/>
                <a:gd name="T3" fmla="*/ 2147483647 h 174"/>
                <a:gd name="T4" fmla="*/ 2147483647 w 146"/>
                <a:gd name="T5" fmla="*/ 2147483647 h 174"/>
                <a:gd name="T6" fmla="*/ 0 w 146"/>
                <a:gd name="T7" fmla="*/ 2147483647 h 174"/>
                <a:gd name="T8" fmla="*/ 0 w 146"/>
                <a:gd name="T9" fmla="*/ 2147483647 h 174"/>
                <a:gd name="T10" fmla="*/ 0 w 146"/>
                <a:gd name="T11" fmla="*/ 2147483647 h 174"/>
                <a:gd name="T12" fmla="*/ 2147483647 w 14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4">
                  <a:moveTo>
                    <a:pt x="4" y="0"/>
                  </a:moveTo>
                  <a:lnTo>
                    <a:pt x="146" y="4"/>
                  </a:lnTo>
                  <a:lnTo>
                    <a:pt x="144" y="168"/>
                  </a:lnTo>
                  <a:lnTo>
                    <a:pt x="0" y="174"/>
                  </a:lnTo>
                  <a:lnTo>
                    <a:pt x="0" y="168"/>
                  </a:lnTo>
                  <a:lnTo>
                    <a:pt x="0" y="32"/>
                  </a:lnTo>
                  <a:lnTo>
                    <a:pt x="4" y="0"/>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02" name="Freeform 55"/>
            <p:cNvSpPr>
              <a:spLocks/>
            </p:cNvSpPr>
            <p:nvPr/>
          </p:nvSpPr>
          <p:spPr bwMode="auto">
            <a:xfrm>
              <a:off x="1587500" y="2674938"/>
              <a:ext cx="509588" cy="492125"/>
            </a:xfrm>
            <a:custGeom>
              <a:avLst/>
              <a:gdLst>
                <a:gd name="T0" fmla="*/ 0 w 178"/>
                <a:gd name="T1" fmla="*/ 85836 h 172"/>
                <a:gd name="T2" fmla="*/ 11451 w 178"/>
                <a:gd name="T3" fmla="*/ 0 h 172"/>
                <a:gd name="T4" fmla="*/ 492411 w 178"/>
                <a:gd name="T5" fmla="*/ 11445 h 172"/>
                <a:gd name="T6" fmla="*/ 509588 w 178"/>
                <a:gd name="T7" fmla="*/ 480680 h 172"/>
                <a:gd name="T8" fmla="*/ 412251 w 178"/>
                <a:gd name="T9" fmla="*/ 492125 h 172"/>
                <a:gd name="T10" fmla="*/ 5726 w 178"/>
                <a:gd name="T11" fmla="*/ 480680 h 172"/>
                <a:gd name="T12" fmla="*/ 0 w 178"/>
                <a:gd name="T13" fmla="*/ 85836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0" y="30"/>
                  </a:moveTo>
                  <a:lnTo>
                    <a:pt x="4" y="0"/>
                  </a:lnTo>
                  <a:lnTo>
                    <a:pt x="172" y="4"/>
                  </a:lnTo>
                  <a:lnTo>
                    <a:pt x="178" y="168"/>
                  </a:lnTo>
                  <a:lnTo>
                    <a:pt x="144" y="172"/>
                  </a:lnTo>
                  <a:lnTo>
                    <a:pt x="2" y="168"/>
                  </a:lnTo>
                  <a:lnTo>
                    <a:pt x="0" y="30"/>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03" name="Freeform 56"/>
            <p:cNvSpPr>
              <a:spLocks/>
            </p:cNvSpPr>
            <p:nvPr/>
          </p:nvSpPr>
          <p:spPr bwMode="auto">
            <a:xfrm>
              <a:off x="1993900" y="3155950"/>
              <a:ext cx="388938" cy="508000"/>
            </a:xfrm>
            <a:custGeom>
              <a:avLst/>
              <a:gdLst>
                <a:gd name="T0" fmla="*/ 2147483647 w 136"/>
                <a:gd name="T1" fmla="*/ 0 h 178"/>
                <a:gd name="T2" fmla="*/ 2147483647 w 136"/>
                <a:gd name="T3" fmla="*/ 2147483647 h 178"/>
                <a:gd name="T4" fmla="*/ 2147483647 w 136"/>
                <a:gd name="T5" fmla="*/ 2147483647 h 178"/>
                <a:gd name="T6" fmla="*/ 2147483647 w 136"/>
                <a:gd name="T7" fmla="*/ 2147483647 h 178"/>
                <a:gd name="T8" fmla="*/ 0 w 136"/>
                <a:gd name="T9" fmla="*/ 2147483647 h 178"/>
                <a:gd name="T10" fmla="*/ 2147483647 w 136"/>
                <a:gd name="T11" fmla="*/ 2147483647 h 178"/>
                <a:gd name="T12" fmla="*/ 2147483647 w 13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78">
                  <a:moveTo>
                    <a:pt x="36" y="0"/>
                  </a:moveTo>
                  <a:lnTo>
                    <a:pt x="136" y="8"/>
                  </a:lnTo>
                  <a:lnTo>
                    <a:pt x="132" y="172"/>
                  </a:lnTo>
                  <a:lnTo>
                    <a:pt x="14" y="178"/>
                  </a:lnTo>
                  <a:lnTo>
                    <a:pt x="0" y="168"/>
                  </a:lnTo>
                  <a:lnTo>
                    <a:pt x="2" y="4"/>
                  </a:lnTo>
                  <a:lnTo>
                    <a:pt x="36" y="0"/>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04" name="Freeform 57"/>
            <p:cNvSpPr>
              <a:spLocks/>
            </p:cNvSpPr>
            <p:nvPr/>
          </p:nvSpPr>
          <p:spPr bwMode="auto">
            <a:xfrm>
              <a:off x="2033588" y="3646488"/>
              <a:ext cx="395287" cy="588962"/>
            </a:xfrm>
            <a:custGeom>
              <a:avLst/>
              <a:gdLst>
                <a:gd name="T0" fmla="*/ 0 w 138"/>
                <a:gd name="T1" fmla="*/ 2147483647 h 206"/>
                <a:gd name="T2" fmla="*/ 2147483647 w 138"/>
                <a:gd name="T3" fmla="*/ 0 h 206"/>
                <a:gd name="T4" fmla="*/ 2147483647 w 138"/>
                <a:gd name="T5" fmla="*/ 0 h 206"/>
                <a:gd name="T6" fmla="*/ 2147483647 w 138"/>
                <a:gd name="T7" fmla="*/ 2147483647 h 206"/>
                <a:gd name="T8" fmla="*/ 2147483647 w 138"/>
                <a:gd name="T9" fmla="*/ 2147483647 h 206"/>
                <a:gd name="T10" fmla="*/ 2147483647 w 138"/>
                <a:gd name="T11" fmla="*/ 2147483647 h 206"/>
                <a:gd name="T12" fmla="*/ 2147483647 w 138"/>
                <a:gd name="T13" fmla="*/ 2147483647 h 206"/>
                <a:gd name="T14" fmla="*/ 0 w 138"/>
                <a:gd name="T15" fmla="*/ 2147483647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06">
                  <a:moveTo>
                    <a:pt x="0" y="6"/>
                  </a:moveTo>
                  <a:lnTo>
                    <a:pt x="118" y="0"/>
                  </a:lnTo>
                  <a:lnTo>
                    <a:pt x="130" y="0"/>
                  </a:lnTo>
                  <a:lnTo>
                    <a:pt x="126" y="166"/>
                  </a:lnTo>
                  <a:lnTo>
                    <a:pt x="134" y="166"/>
                  </a:lnTo>
                  <a:lnTo>
                    <a:pt x="138" y="206"/>
                  </a:lnTo>
                  <a:lnTo>
                    <a:pt x="4" y="204"/>
                  </a:lnTo>
                  <a:lnTo>
                    <a:pt x="0" y="6"/>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05" name="Freeform 58"/>
            <p:cNvSpPr>
              <a:spLocks/>
            </p:cNvSpPr>
            <p:nvPr/>
          </p:nvSpPr>
          <p:spPr bwMode="auto">
            <a:xfrm>
              <a:off x="1598613" y="2189163"/>
              <a:ext cx="573087" cy="496887"/>
            </a:xfrm>
            <a:custGeom>
              <a:avLst/>
              <a:gdLst>
                <a:gd name="T0" fmla="*/ 0 w 200"/>
                <a:gd name="T1" fmla="*/ 5711 h 174"/>
                <a:gd name="T2" fmla="*/ 573087 w 200"/>
                <a:gd name="T3" fmla="*/ 0 h 174"/>
                <a:gd name="T4" fmla="*/ 573087 w 200"/>
                <a:gd name="T5" fmla="*/ 468330 h 174"/>
                <a:gd name="T6" fmla="*/ 481393 w 200"/>
                <a:gd name="T7" fmla="*/ 496887 h 174"/>
                <a:gd name="T8" fmla="*/ 0 w 200"/>
                <a:gd name="T9" fmla="*/ 485464 h 174"/>
                <a:gd name="T10" fmla="*/ 0 w 200"/>
                <a:gd name="T11" fmla="*/ 5711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74">
                  <a:moveTo>
                    <a:pt x="0" y="2"/>
                  </a:moveTo>
                  <a:lnTo>
                    <a:pt x="200" y="0"/>
                  </a:lnTo>
                  <a:lnTo>
                    <a:pt x="200" y="164"/>
                  </a:lnTo>
                  <a:lnTo>
                    <a:pt x="168" y="174"/>
                  </a:lnTo>
                  <a:lnTo>
                    <a:pt x="0" y="170"/>
                  </a:lnTo>
                  <a:lnTo>
                    <a:pt x="0" y="2"/>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06" name="Freeform 59"/>
            <p:cNvSpPr>
              <a:spLocks/>
            </p:cNvSpPr>
            <p:nvPr/>
          </p:nvSpPr>
          <p:spPr bwMode="auto">
            <a:xfrm>
              <a:off x="2171700" y="2182813"/>
              <a:ext cx="577850" cy="498475"/>
            </a:xfrm>
            <a:custGeom>
              <a:avLst/>
              <a:gdLst>
                <a:gd name="T0" fmla="*/ 0 w 202"/>
                <a:gd name="T1" fmla="*/ 2147483647 h 174"/>
                <a:gd name="T2" fmla="*/ 2147483647 w 202"/>
                <a:gd name="T3" fmla="*/ 0 h 174"/>
                <a:gd name="T4" fmla="*/ 2147483647 w 202"/>
                <a:gd name="T5" fmla="*/ 2147483647 h 174"/>
                <a:gd name="T6" fmla="*/ 2147483647 w 202"/>
                <a:gd name="T7" fmla="*/ 2147483647 h 174"/>
                <a:gd name="T8" fmla="*/ 2147483647 w 202"/>
                <a:gd name="T9" fmla="*/ 2147483647 h 174"/>
                <a:gd name="T10" fmla="*/ 0 w 202"/>
                <a:gd name="T11" fmla="*/ 2147483647 h 174"/>
                <a:gd name="T12" fmla="*/ 0 w 202"/>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174">
                  <a:moveTo>
                    <a:pt x="0" y="2"/>
                  </a:moveTo>
                  <a:lnTo>
                    <a:pt x="194" y="0"/>
                  </a:lnTo>
                  <a:lnTo>
                    <a:pt x="202" y="8"/>
                  </a:lnTo>
                  <a:lnTo>
                    <a:pt x="202" y="174"/>
                  </a:lnTo>
                  <a:lnTo>
                    <a:pt x="176" y="168"/>
                  </a:lnTo>
                  <a:lnTo>
                    <a:pt x="0" y="166"/>
                  </a:lnTo>
                  <a:lnTo>
                    <a:pt x="0" y="2"/>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07" name="Freeform 60"/>
            <p:cNvSpPr>
              <a:spLocks/>
            </p:cNvSpPr>
            <p:nvPr/>
          </p:nvSpPr>
          <p:spPr bwMode="auto">
            <a:xfrm>
              <a:off x="2079625" y="2657475"/>
              <a:ext cx="595313" cy="520700"/>
            </a:xfrm>
            <a:custGeom>
              <a:avLst/>
              <a:gdLst>
                <a:gd name="T0" fmla="*/ 91587 w 208"/>
                <a:gd name="T1" fmla="*/ 0 h 182"/>
                <a:gd name="T2" fmla="*/ 595313 w 208"/>
                <a:gd name="T3" fmla="*/ 5722 h 182"/>
                <a:gd name="T4" fmla="*/ 595313 w 208"/>
                <a:gd name="T5" fmla="*/ 503534 h 182"/>
                <a:gd name="T6" fmla="*/ 303381 w 208"/>
                <a:gd name="T7" fmla="*/ 520700 h 182"/>
                <a:gd name="T8" fmla="*/ 17172 w 208"/>
                <a:gd name="T9" fmla="*/ 497812 h 182"/>
                <a:gd name="T10" fmla="*/ 0 w 208"/>
                <a:gd name="T11" fmla="*/ 28610 h 182"/>
                <a:gd name="T12" fmla="*/ 91587 w 208"/>
                <a:gd name="T13" fmla="*/ 0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2">
                  <a:moveTo>
                    <a:pt x="32" y="0"/>
                  </a:moveTo>
                  <a:lnTo>
                    <a:pt x="208" y="2"/>
                  </a:lnTo>
                  <a:lnTo>
                    <a:pt x="208" y="176"/>
                  </a:lnTo>
                  <a:lnTo>
                    <a:pt x="106" y="182"/>
                  </a:lnTo>
                  <a:lnTo>
                    <a:pt x="6" y="174"/>
                  </a:lnTo>
                  <a:lnTo>
                    <a:pt x="0" y="10"/>
                  </a:lnTo>
                  <a:lnTo>
                    <a:pt x="32" y="0"/>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08" name="Freeform 61"/>
            <p:cNvSpPr>
              <a:spLocks/>
            </p:cNvSpPr>
            <p:nvPr/>
          </p:nvSpPr>
          <p:spPr bwMode="auto">
            <a:xfrm>
              <a:off x="2749550" y="2205038"/>
              <a:ext cx="468313" cy="476250"/>
            </a:xfrm>
            <a:custGeom>
              <a:avLst/>
              <a:gdLst>
                <a:gd name="T0" fmla="*/ 0 w 164"/>
                <a:gd name="T1" fmla="*/ 0 h 166"/>
                <a:gd name="T2" fmla="*/ 462602 w 164"/>
                <a:gd name="T3" fmla="*/ 0 h 166"/>
                <a:gd name="T4" fmla="*/ 468313 w 164"/>
                <a:gd name="T5" fmla="*/ 464774 h 166"/>
                <a:gd name="T6" fmla="*/ 0 w 164"/>
                <a:gd name="T7" fmla="*/ 476250 h 166"/>
                <a:gd name="T8" fmla="*/ 0 w 164"/>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0" y="0"/>
                  </a:moveTo>
                  <a:lnTo>
                    <a:pt x="162" y="0"/>
                  </a:lnTo>
                  <a:lnTo>
                    <a:pt x="164" y="162"/>
                  </a:lnTo>
                  <a:lnTo>
                    <a:pt x="0" y="166"/>
                  </a:lnTo>
                  <a:lnTo>
                    <a:pt x="0" y="0"/>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09" name="Freeform 62"/>
            <p:cNvSpPr>
              <a:spLocks/>
            </p:cNvSpPr>
            <p:nvPr/>
          </p:nvSpPr>
          <p:spPr bwMode="auto">
            <a:xfrm>
              <a:off x="2674938" y="2663825"/>
              <a:ext cx="554037" cy="508000"/>
            </a:xfrm>
            <a:custGeom>
              <a:avLst/>
              <a:gdLst>
                <a:gd name="T0" fmla="*/ 0 w 194"/>
                <a:gd name="T1" fmla="*/ 0 h 178"/>
                <a:gd name="T2" fmla="*/ 74252 w 194"/>
                <a:gd name="T3" fmla="*/ 17124 h 178"/>
                <a:gd name="T4" fmla="*/ 542614 w 194"/>
                <a:gd name="T5" fmla="*/ 5708 h 178"/>
                <a:gd name="T6" fmla="*/ 554037 w 194"/>
                <a:gd name="T7" fmla="*/ 502292 h 178"/>
                <a:gd name="T8" fmla="*/ 468361 w 194"/>
                <a:gd name="T9" fmla="*/ 508000 h 178"/>
                <a:gd name="T10" fmla="*/ 108523 w 194"/>
                <a:gd name="T11" fmla="*/ 508000 h 178"/>
                <a:gd name="T12" fmla="*/ 0 w 194"/>
                <a:gd name="T13" fmla="*/ 496584 h 178"/>
                <a:gd name="T14" fmla="*/ 0 w 194"/>
                <a:gd name="T15" fmla="*/ 0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8">
                  <a:moveTo>
                    <a:pt x="0" y="0"/>
                  </a:moveTo>
                  <a:lnTo>
                    <a:pt x="26" y="6"/>
                  </a:lnTo>
                  <a:lnTo>
                    <a:pt x="190" y="2"/>
                  </a:lnTo>
                  <a:lnTo>
                    <a:pt x="194" y="176"/>
                  </a:lnTo>
                  <a:lnTo>
                    <a:pt x="164" y="178"/>
                  </a:lnTo>
                  <a:lnTo>
                    <a:pt x="38" y="178"/>
                  </a:lnTo>
                  <a:lnTo>
                    <a:pt x="0" y="174"/>
                  </a:lnTo>
                  <a:lnTo>
                    <a:pt x="0" y="0"/>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10" name="Freeform 63"/>
            <p:cNvSpPr>
              <a:spLocks/>
            </p:cNvSpPr>
            <p:nvPr/>
          </p:nvSpPr>
          <p:spPr bwMode="auto">
            <a:xfrm>
              <a:off x="3213100" y="2193925"/>
              <a:ext cx="485775" cy="481013"/>
            </a:xfrm>
            <a:custGeom>
              <a:avLst/>
              <a:gdLst>
                <a:gd name="T0" fmla="*/ 0 w 170"/>
                <a:gd name="T1" fmla="*/ 2147483647 h 168"/>
                <a:gd name="T2" fmla="*/ 2147483647 w 170"/>
                <a:gd name="T3" fmla="*/ 0 h 168"/>
                <a:gd name="T4" fmla="*/ 2147483647 w 170"/>
                <a:gd name="T5" fmla="*/ 2147483647 h 168"/>
                <a:gd name="T6" fmla="*/ 2147483647 w 170"/>
                <a:gd name="T7" fmla="*/ 2147483647 h 168"/>
                <a:gd name="T8" fmla="*/ 2147483647 w 170"/>
                <a:gd name="T9" fmla="*/ 2147483647 h 168"/>
                <a:gd name="T10" fmla="*/ 0 w 170"/>
                <a:gd name="T11" fmla="*/ 2147483647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68">
                  <a:moveTo>
                    <a:pt x="0" y="4"/>
                  </a:moveTo>
                  <a:lnTo>
                    <a:pt x="160" y="0"/>
                  </a:lnTo>
                  <a:lnTo>
                    <a:pt x="170" y="2"/>
                  </a:lnTo>
                  <a:lnTo>
                    <a:pt x="170" y="168"/>
                  </a:lnTo>
                  <a:lnTo>
                    <a:pt x="2" y="166"/>
                  </a:lnTo>
                  <a:lnTo>
                    <a:pt x="0" y="4"/>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11" name="Freeform 64"/>
            <p:cNvSpPr>
              <a:spLocks/>
            </p:cNvSpPr>
            <p:nvPr/>
          </p:nvSpPr>
          <p:spPr bwMode="auto">
            <a:xfrm>
              <a:off x="3698875" y="2189163"/>
              <a:ext cx="492125" cy="485775"/>
            </a:xfrm>
            <a:custGeom>
              <a:avLst/>
              <a:gdLst>
                <a:gd name="T0" fmla="*/ 0 w 172"/>
                <a:gd name="T1" fmla="*/ 11430 h 170"/>
                <a:gd name="T2" fmla="*/ 452068 w 172"/>
                <a:gd name="T3" fmla="*/ 0 h 170"/>
                <a:gd name="T4" fmla="*/ 486403 w 172"/>
                <a:gd name="T5" fmla="*/ 5715 h 170"/>
                <a:gd name="T6" fmla="*/ 492125 w 172"/>
                <a:gd name="T7" fmla="*/ 485775 h 170"/>
                <a:gd name="T8" fmla="*/ 0 w 172"/>
                <a:gd name="T9" fmla="*/ 485775 h 170"/>
                <a:gd name="T10" fmla="*/ 0 w 172"/>
                <a:gd name="T11" fmla="*/ 11430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70">
                  <a:moveTo>
                    <a:pt x="0" y="4"/>
                  </a:moveTo>
                  <a:lnTo>
                    <a:pt x="158" y="0"/>
                  </a:lnTo>
                  <a:lnTo>
                    <a:pt x="170" y="2"/>
                  </a:lnTo>
                  <a:lnTo>
                    <a:pt x="172" y="170"/>
                  </a:lnTo>
                  <a:lnTo>
                    <a:pt x="0" y="170"/>
                  </a:lnTo>
                  <a:lnTo>
                    <a:pt x="0" y="4"/>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12" name="Freeform 65"/>
            <p:cNvSpPr>
              <a:spLocks/>
            </p:cNvSpPr>
            <p:nvPr/>
          </p:nvSpPr>
          <p:spPr bwMode="auto">
            <a:xfrm>
              <a:off x="4184650" y="2189163"/>
              <a:ext cx="474663" cy="485775"/>
            </a:xfrm>
            <a:custGeom>
              <a:avLst/>
              <a:gdLst>
                <a:gd name="T0" fmla="*/ 0 w 166"/>
                <a:gd name="T1" fmla="*/ 5715 h 170"/>
                <a:gd name="T2" fmla="*/ 463225 w 166"/>
                <a:gd name="T3" fmla="*/ 0 h 170"/>
                <a:gd name="T4" fmla="*/ 474663 w 166"/>
                <a:gd name="T5" fmla="*/ 382905 h 170"/>
                <a:gd name="T6" fmla="*/ 474663 w 166"/>
                <a:gd name="T7" fmla="*/ 485775 h 170"/>
                <a:gd name="T8" fmla="*/ 5719 w 166"/>
                <a:gd name="T9" fmla="*/ 485775 h 170"/>
                <a:gd name="T10" fmla="*/ 0 w 166"/>
                <a:gd name="T11" fmla="*/ 5715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70">
                  <a:moveTo>
                    <a:pt x="0" y="2"/>
                  </a:moveTo>
                  <a:lnTo>
                    <a:pt x="162" y="0"/>
                  </a:lnTo>
                  <a:lnTo>
                    <a:pt x="166" y="134"/>
                  </a:lnTo>
                  <a:lnTo>
                    <a:pt x="166" y="170"/>
                  </a:lnTo>
                  <a:lnTo>
                    <a:pt x="2" y="170"/>
                  </a:lnTo>
                  <a:lnTo>
                    <a:pt x="0" y="2"/>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13" name="Freeform 66"/>
            <p:cNvSpPr>
              <a:spLocks/>
            </p:cNvSpPr>
            <p:nvPr/>
          </p:nvSpPr>
          <p:spPr bwMode="auto">
            <a:xfrm>
              <a:off x="4648200" y="2189163"/>
              <a:ext cx="487363" cy="382587"/>
            </a:xfrm>
            <a:custGeom>
              <a:avLst/>
              <a:gdLst>
                <a:gd name="T0" fmla="*/ 0 w 170"/>
                <a:gd name="T1" fmla="*/ 0 h 134"/>
                <a:gd name="T2" fmla="*/ 470162 w 170"/>
                <a:gd name="T3" fmla="*/ 5710 h 134"/>
                <a:gd name="T4" fmla="*/ 481629 w 170"/>
                <a:gd name="T5" fmla="*/ 274092 h 134"/>
                <a:gd name="T6" fmla="*/ 487363 w 170"/>
                <a:gd name="T7" fmla="*/ 371166 h 134"/>
                <a:gd name="T8" fmla="*/ 11467 w 170"/>
                <a:gd name="T9" fmla="*/ 382587 h 134"/>
                <a:gd name="T10" fmla="*/ 0 w 170"/>
                <a:gd name="T11" fmla="*/ 0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34">
                  <a:moveTo>
                    <a:pt x="0" y="0"/>
                  </a:moveTo>
                  <a:lnTo>
                    <a:pt x="164" y="2"/>
                  </a:lnTo>
                  <a:lnTo>
                    <a:pt x="168" y="96"/>
                  </a:lnTo>
                  <a:lnTo>
                    <a:pt x="170" y="130"/>
                  </a:lnTo>
                  <a:lnTo>
                    <a:pt x="4" y="134"/>
                  </a:lnTo>
                  <a:lnTo>
                    <a:pt x="0" y="0"/>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14" name="Freeform 67"/>
            <p:cNvSpPr>
              <a:spLocks/>
            </p:cNvSpPr>
            <p:nvPr/>
          </p:nvSpPr>
          <p:spPr bwMode="auto">
            <a:xfrm>
              <a:off x="5118100" y="2079625"/>
              <a:ext cx="496888" cy="384175"/>
            </a:xfrm>
            <a:custGeom>
              <a:avLst/>
              <a:gdLst>
                <a:gd name="T0" fmla="*/ 2147483647 w 174"/>
                <a:gd name="T1" fmla="*/ 2147483647 h 134"/>
                <a:gd name="T2" fmla="*/ 2147483647 w 174"/>
                <a:gd name="T3" fmla="*/ 0 h 134"/>
                <a:gd name="T4" fmla="*/ 2147483647 w 174"/>
                <a:gd name="T5" fmla="*/ 2147483647 h 134"/>
                <a:gd name="T6" fmla="*/ 2147483647 w 174"/>
                <a:gd name="T7" fmla="*/ 2147483647 h 134"/>
                <a:gd name="T8" fmla="*/ 2147483647 w 174"/>
                <a:gd name="T9" fmla="*/ 2147483647 h 134"/>
                <a:gd name="T10" fmla="*/ 0 w 174"/>
                <a:gd name="T11" fmla="*/ 2147483647 h 134"/>
                <a:gd name="T12" fmla="*/ 2147483647 w 174"/>
                <a:gd name="T13" fmla="*/ 2147483647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34">
                  <a:moveTo>
                    <a:pt x="2" y="6"/>
                  </a:moveTo>
                  <a:lnTo>
                    <a:pt x="168" y="0"/>
                  </a:lnTo>
                  <a:lnTo>
                    <a:pt x="174" y="36"/>
                  </a:lnTo>
                  <a:lnTo>
                    <a:pt x="174" y="132"/>
                  </a:lnTo>
                  <a:lnTo>
                    <a:pt x="4" y="134"/>
                  </a:lnTo>
                  <a:lnTo>
                    <a:pt x="0" y="40"/>
                  </a:lnTo>
                  <a:lnTo>
                    <a:pt x="2" y="6"/>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15" name="Freeform 68"/>
            <p:cNvSpPr>
              <a:spLocks/>
            </p:cNvSpPr>
            <p:nvPr/>
          </p:nvSpPr>
          <p:spPr bwMode="auto">
            <a:xfrm>
              <a:off x="5614988" y="2171700"/>
              <a:ext cx="349250" cy="492125"/>
            </a:xfrm>
            <a:custGeom>
              <a:avLst/>
              <a:gdLst>
                <a:gd name="T0" fmla="*/ 0 w 122"/>
                <a:gd name="T1" fmla="*/ 2147483647 h 172"/>
                <a:gd name="T2" fmla="*/ 2147483647 w 122"/>
                <a:gd name="T3" fmla="*/ 0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0 w 122"/>
                <a:gd name="T13" fmla="*/ 2147483647 h 172"/>
                <a:gd name="T14" fmla="*/ 0 w 122"/>
                <a:gd name="T15" fmla="*/ 2147483647 h 172"/>
                <a:gd name="T16" fmla="*/ 0 w 122"/>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72">
                  <a:moveTo>
                    <a:pt x="0" y="4"/>
                  </a:moveTo>
                  <a:lnTo>
                    <a:pt x="116" y="0"/>
                  </a:lnTo>
                  <a:lnTo>
                    <a:pt x="120" y="128"/>
                  </a:lnTo>
                  <a:lnTo>
                    <a:pt x="122" y="166"/>
                  </a:lnTo>
                  <a:lnTo>
                    <a:pt x="4" y="172"/>
                  </a:lnTo>
                  <a:lnTo>
                    <a:pt x="2" y="138"/>
                  </a:lnTo>
                  <a:lnTo>
                    <a:pt x="0" y="100"/>
                  </a:lnTo>
                  <a:lnTo>
                    <a:pt x="0" y="50"/>
                  </a:lnTo>
                  <a:lnTo>
                    <a:pt x="0" y="4"/>
                  </a:lnTo>
                  <a:close/>
                </a:path>
              </a:pathLst>
            </a:custGeom>
            <a:solidFill>
              <a:srgbClr val="F2D98A"/>
            </a:solidFill>
            <a:ln w="6350" cmpd="sng">
              <a:solidFill>
                <a:sysClr val="windowText" lastClr="000000"/>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16" name="Freeform 69"/>
            <p:cNvSpPr>
              <a:spLocks/>
            </p:cNvSpPr>
            <p:nvPr/>
          </p:nvSpPr>
          <p:spPr bwMode="auto">
            <a:xfrm>
              <a:off x="5129213" y="2457450"/>
              <a:ext cx="496887" cy="406400"/>
            </a:xfrm>
            <a:custGeom>
              <a:avLst/>
              <a:gdLst>
                <a:gd name="T0" fmla="*/ 0 w 174"/>
                <a:gd name="T1" fmla="*/ 5724 h 142"/>
                <a:gd name="T2" fmla="*/ 485464 w 174"/>
                <a:gd name="T3" fmla="*/ 0 h 142"/>
                <a:gd name="T4" fmla="*/ 496887 w 174"/>
                <a:gd name="T5" fmla="*/ 206062 h 142"/>
                <a:gd name="T6" fmla="*/ 496887 w 174"/>
                <a:gd name="T7" fmla="*/ 383504 h 142"/>
                <a:gd name="T8" fmla="*/ 11423 w 174"/>
                <a:gd name="T9" fmla="*/ 406400 h 142"/>
                <a:gd name="T10" fmla="*/ 5711 w 174"/>
                <a:gd name="T11" fmla="*/ 103031 h 142"/>
                <a:gd name="T12" fmla="*/ 0 w 174"/>
                <a:gd name="T13" fmla="*/ 5724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2">
                  <a:moveTo>
                    <a:pt x="0" y="2"/>
                  </a:moveTo>
                  <a:lnTo>
                    <a:pt x="170" y="0"/>
                  </a:lnTo>
                  <a:lnTo>
                    <a:pt x="174" y="72"/>
                  </a:lnTo>
                  <a:lnTo>
                    <a:pt x="174" y="134"/>
                  </a:lnTo>
                  <a:lnTo>
                    <a:pt x="4" y="142"/>
                  </a:lnTo>
                  <a:lnTo>
                    <a:pt x="2" y="36"/>
                  </a:lnTo>
                  <a:lnTo>
                    <a:pt x="0" y="2"/>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17" name="Freeform 70"/>
            <p:cNvSpPr>
              <a:spLocks/>
            </p:cNvSpPr>
            <p:nvPr/>
          </p:nvSpPr>
          <p:spPr bwMode="auto">
            <a:xfrm>
              <a:off x="5597525" y="2646363"/>
              <a:ext cx="452438" cy="582612"/>
            </a:xfrm>
            <a:custGeom>
              <a:avLst/>
              <a:gdLst>
                <a:gd name="T0" fmla="*/ 2147483647 w 158"/>
                <a:gd name="T1" fmla="*/ 0 h 204"/>
                <a:gd name="T2" fmla="*/ 2147483647 w 158"/>
                <a:gd name="T3" fmla="*/ 2147483647 h 204"/>
                <a:gd name="T4" fmla="*/ 2147483647 w 158"/>
                <a:gd name="T5" fmla="*/ 2147483647 h 204"/>
                <a:gd name="T6" fmla="*/ 2147483647 w 158"/>
                <a:gd name="T7" fmla="*/ 2147483647 h 204"/>
                <a:gd name="T8" fmla="*/ 2147483647 w 158"/>
                <a:gd name="T9" fmla="*/ 2147483647 h 204"/>
                <a:gd name="T10" fmla="*/ 2147483647 w 158"/>
                <a:gd name="T11" fmla="*/ 2147483647 h 204"/>
                <a:gd name="T12" fmla="*/ 2147483647 w 158"/>
                <a:gd name="T13" fmla="*/ 2147483647 h 204"/>
                <a:gd name="T14" fmla="*/ 2147483647 w 158"/>
                <a:gd name="T15" fmla="*/ 2147483647 h 204"/>
                <a:gd name="T16" fmla="*/ 2147483647 w 158"/>
                <a:gd name="T17" fmla="*/ 2147483647 h 204"/>
                <a:gd name="T18" fmla="*/ 0 w 158"/>
                <a:gd name="T19" fmla="*/ 2147483647 h 204"/>
                <a:gd name="T20" fmla="*/ 2147483647 w 158"/>
                <a:gd name="T21" fmla="*/ 2147483647 h 204"/>
                <a:gd name="T22" fmla="*/ 2147483647 w 158"/>
                <a:gd name="T23" fmla="*/ 2147483647 h 204"/>
                <a:gd name="T24" fmla="*/ 2147483647 w 158"/>
                <a:gd name="T25" fmla="*/ 2147483647 h 204"/>
                <a:gd name="T26" fmla="*/ 2147483647 w 158"/>
                <a:gd name="T27" fmla="*/ 2147483647 h 204"/>
                <a:gd name="T28" fmla="*/ 2147483647 w 158"/>
                <a:gd name="T29" fmla="*/ 0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204">
                  <a:moveTo>
                    <a:pt x="128" y="0"/>
                  </a:moveTo>
                  <a:lnTo>
                    <a:pt x="132" y="58"/>
                  </a:lnTo>
                  <a:lnTo>
                    <a:pt x="146" y="64"/>
                  </a:lnTo>
                  <a:lnTo>
                    <a:pt x="152" y="104"/>
                  </a:lnTo>
                  <a:lnTo>
                    <a:pt x="158" y="122"/>
                  </a:lnTo>
                  <a:lnTo>
                    <a:pt x="142" y="124"/>
                  </a:lnTo>
                  <a:lnTo>
                    <a:pt x="144" y="198"/>
                  </a:lnTo>
                  <a:lnTo>
                    <a:pt x="16" y="204"/>
                  </a:lnTo>
                  <a:lnTo>
                    <a:pt x="12" y="98"/>
                  </a:lnTo>
                  <a:lnTo>
                    <a:pt x="0" y="94"/>
                  </a:lnTo>
                  <a:lnTo>
                    <a:pt x="2" y="88"/>
                  </a:lnTo>
                  <a:lnTo>
                    <a:pt x="12" y="84"/>
                  </a:lnTo>
                  <a:lnTo>
                    <a:pt x="10" y="68"/>
                  </a:lnTo>
                  <a:lnTo>
                    <a:pt x="10" y="6"/>
                  </a:lnTo>
                  <a:lnTo>
                    <a:pt x="128" y="0"/>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18" name="Freeform 71"/>
            <p:cNvSpPr>
              <a:spLocks/>
            </p:cNvSpPr>
            <p:nvPr/>
          </p:nvSpPr>
          <p:spPr bwMode="auto">
            <a:xfrm>
              <a:off x="5140325" y="2840038"/>
              <a:ext cx="503238" cy="401637"/>
            </a:xfrm>
            <a:custGeom>
              <a:avLst/>
              <a:gdLst>
                <a:gd name="T0" fmla="*/ 0 w 176"/>
                <a:gd name="T1" fmla="*/ 2147483647 h 140"/>
                <a:gd name="T2" fmla="*/ 2147483647 w 176"/>
                <a:gd name="T3" fmla="*/ 0 h 140"/>
                <a:gd name="T4" fmla="*/ 2147483647 w 176"/>
                <a:gd name="T5" fmla="*/ 2147483647 h 140"/>
                <a:gd name="T6" fmla="*/ 2147483647 w 176"/>
                <a:gd name="T7" fmla="*/ 2147483647 h 140"/>
                <a:gd name="T8" fmla="*/ 2147483647 w 176"/>
                <a:gd name="T9" fmla="*/ 2147483647 h 140"/>
                <a:gd name="T10" fmla="*/ 2147483647 w 176"/>
                <a:gd name="T11" fmla="*/ 2147483647 h 140"/>
                <a:gd name="T12" fmla="*/ 2147483647 w 176"/>
                <a:gd name="T13" fmla="*/ 2147483647 h 140"/>
                <a:gd name="T14" fmla="*/ 2147483647 w 176"/>
                <a:gd name="T15" fmla="*/ 2147483647 h 140"/>
                <a:gd name="T16" fmla="*/ 0 w 176"/>
                <a:gd name="T17" fmla="*/ 2147483647 h 140"/>
                <a:gd name="T18" fmla="*/ 0 w 17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40">
                  <a:moveTo>
                    <a:pt x="0" y="8"/>
                  </a:moveTo>
                  <a:lnTo>
                    <a:pt x="170" y="0"/>
                  </a:lnTo>
                  <a:lnTo>
                    <a:pt x="172" y="16"/>
                  </a:lnTo>
                  <a:lnTo>
                    <a:pt x="162" y="20"/>
                  </a:lnTo>
                  <a:lnTo>
                    <a:pt x="160" y="26"/>
                  </a:lnTo>
                  <a:lnTo>
                    <a:pt x="172" y="30"/>
                  </a:lnTo>
                  <a:lnTo>
                    <a:pt x="176" y="136"/>
                  </a:lnTo>
                  <a:lnTo>
                    <a:pt x="8" y="140"/>
                  </a:lnTo>
                  <a:lnTo>
                    <a:pt x="0" y="32"/>
                  </a:lnTo>
                  <a:lnTo>
                    <a:pt x="0" y="8"/>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19" name="Freeform 72"/>
            <p:cNvSpPr>
              <a:spLocks/>
            </p:cNvSpPr>
            <p:nvPr/>
          </p:nvSpPr>
          <p:spPr bwMode="auto">
            <a:xfrm>
              <a:off x="6748463" y="2486025"/>
              <a:ext cx="474662" cy="400050"/>
            </a:xfrm>
            <a:custGeom>
              <a:avLst/>
              <a:gdLst>
                <a:gd name="T0" fmla="*/ 0 w 166"/>
                <a:gd name="T1" fmla="*/ 2147483647 h 140"/>
                <a:gd name="T2" fmla="*/ 2147483647 w 166"/>
                <a:gd name="T3" fmla="*/ 0 h 140"/>
                <a:gd name="T4" fmla="*/ 2147483647 w 166"/>
                <a:gd name="T5" fmla="*/ 2147483647 h 140"/>
                <a:gd name="T6" fmla="*/ 2147483647 w 166"/>
                <a:gd name="T7" fmla="*/ 2147483647 h 140"/>
                <a:gd name="T8" fmla="*/ 2147483647 w 166"/>
                <a:gd name="T9" fmla="*/ 2147483647 h 140"/>
                <a:gd name="T10" fmla="*/ 2147483647 w 166"/>
                <a:gd name="T11" fmla="*/ 2147483647 h 140"/>
                <a:gd name="T12" fmla="*/ 2147483647 w 166"/>
                <a:gd name="T13" fmla="*/ 2147483647 h 140"/>
                <a:gd name="T14" fmla="*/ 2147483647 w 166"/>
                <a:gd name="T15" fmla="*/ 2147483647 h 140"/>
                <a:gd name="T16" fmla="*/ 0 w 166"/>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40">
                  <a:moveTo>
                    <a:pt x="0" y="6"/>
                  </a:moveTo>
                  <a:lnTo>
                    <a:pt x="134" y="0"/>
                  </a:lnTo>
                  <a:lnTo>
                    <a:pt x="134" y="50"/>
                  </a:lnTo>
                  <a:lnTo>
                    <a:pt x="162" y="54"/>
                  </a:lnTo>
                  <a:lnTo>
                    <a:pt x="166" y="134"/>
                  </a:lnTo>
                  <a:lnTo>
                    <a:pt x="38" y="140"/>
                  </a:lnTo>
                  <a:lnTo>
                    <a:pt x="30" y="46"/>
                  </a:lnTo>
                  <a:lnTo>
                    <a:pt x="6" y="44"/>
                  </a:lnTo>
                  <a:lnTo>
                    <a:pt x="0" y="6"/>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20" name="Freeform 73"/>
            <p:cNvSpPr>
              <a:spLocks/>
            </p:cNvSpPr>
            <p:nvPr/>
          </p:nvSpPr>
          <p:spPr bwMode="auto">
            <a:xfrm>
              <a:off x="6376988" y="2525713"/>
              <a:ext cx="479425" cy="538162"/>
            </a:xfrm>
            <a:custGeom>
              <a:avLst/>
              <a:gdLst>
                <a:gd name="T0" fmla="*/ 0 w 168"/>
                <a:gd name="T1" fmla="*/ 183204 h 188"/>
                <a:gd name="T2" fmla="*/ 91319 w 168"/>
                <a:gd name="T3" fmla="*/ 171754 h 188"/>
                <a:gd name="T4" fmla="*/ 91319 w 168"/>
                <a:gd name="T5" fmla="*/ 68702 h 188"/>
                <a:gd name="T6" fmla="*/ 239713 w 168"/>
                <a:gd name="T7" fmla="*/ 0 h 188"/>
                <a:gd name="T8" fmla="*/ 256835 w 168"/>
                <a:gd name="T9" fmla="*/ 22901 h 188"/>
                <a:gd name="T10" fmla="*/ 353861 w 168"/>
                <a:gd name="T11" fmla="*/ 34351 h 188"/>
                <a:gd name="T12" fmla="*/ 342446 w 168"/>
                <a:gd name="T13" fmla="*/ 74427 h 188"/>
                <a:gd name="T14" fmla="*/ 388106 w 168"/>
                <a:gd name="T15" fmla="*/ 85877 h 188"/>
                <a:gd name="T16" fmla="*/ 456595 w 168"/>
                <a:gd name="T17" fmla="*/ 91602 h 188"/>
                <a:gd name="T18" fmla="*/ 479425 w 168"/>
                <a:gd name="T19" fmla="*/ 360683 h 188"/>
                <a:gd name="T20" fmla="*/ 462303 w 168"/>
                <a:gd name="T21" fmla="*/ 515261 h 188"/>
                <a:gd name="T22" fmla="*/ 131271 w 168"/>
                <a:gd name="T23" fmla="*/ 538162 h 188"/>
                <a:gd name="T24" fmla="*/ 102734 w 168"/>
                <a:gd name="T25" fmla="*/ 526712 h 188"/>
                <a:gd name="T26" fmla="*/ 102734 w 168"/>
                <a:gd name="T27" fmla="*/ 440835 h 188"/>
                <a:gd name="T28" fmla="*/ 5707 w 168"/>
                <a:gd name="T29" fmla="*/ 435110 h 188"/>
                <a:gd name="T30" fmla="*/ 0 w 168"/>
                <a:gd name="T31" fmla="*/ 400759 h 188"/>
                <a:gd name="T32" fmla="*/ 0 w 168"/>
                <a:gd name="T33" fmla="*/ 183204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188">
                  <a:moveTo>
                    <a:pt x="0" y="64"/>
                  </a:moveTo>
                  <a:lnTo>
                    <a:pt x="32" y="60"/>
                  </a:lnTo>
                  <a:lnTo>
                    <a:pt x="32" y="24"/>
                  </a:lnTo>
                  <a:lnTo>
                    <a:pt x="84" y="0"/>
                  </a:lnTo>
                  <a:lnTo>
                    <a:pt x="90" y="8"/>
                  </a:lnTo>
                  <a:lnTo>
                    <a:pt x="124" y="12"/>
                  </a:lnTo>
                  <a:lnTo>
                    <a:pt x="120" y="26"/>
                  </a:lnTo>
                  <a:lnTo>
                    <a:pt x="136" y="30"/>
                  </a:lnTo>
                  <a:lnTo>
                    <a:pt x="160" y="32"/>
                  </a:lnTo>
                  <a:lnTo>
                    <a:pt x="168" y="126"/>
                  </a:lnTo>
                  <a:lnTo>
                    <a:pt x="162" y="180"/>
                  </a:lnTo>
                  <a:lnTo>
                    <a:pt x="46" y="188"/>
                  </a:lnTo>
                  <a:lnTo>
                    <a:pt x="36" y="184"/>
                  </a:lnTo>
                  <a:lnTo>
                    <a:pt x="36" y="154"/>
                  </a:lnTo>
                  <a:lnTo>
                    <a:pt x="2" y="152"/>
                  </a:lnTo>
                  <a:lnTo>
                    <a:pt x="0" y="140"/>
                  </a:lnTo>
                  <a:lnTo>
                    <a:pt x="0" y="64"/>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21" name="Freeform 74"/>
            <p:cNvSpPr>
              <a:spLocks/>
            </p:cNvSpPr>
            <p:nvPr/>
          </p:nvSpPr>
          <p:spPr bwMode="auto">
            <a:xfrm>
              <a:off x="5957888" y="2536825"/>
              <a:ext cx="419100" cy="406400"/>
            </a:xfrm>
            <a:custGeom>
              <a:avLst/>
              <a:gdLst>
                <a:gd name="T0" fmla="*/ 0 w 146"/>
                <a:gd name="T1" fmla="*/ 0 h 142"/>
                <a:gd name="T2" fmla="*/ 2147483647 w 146"/>
                <a:gd name="T3" fmla="*/ 0 h 142"/>
                <a:gd name="T4" fmla="*/ 2147483647 w 146"/>
                <a:gd name="T5" fmla="*/ 2147483647 h 142"/>
                <a:gd name="T6" fmla="*/ 2147483647 w 146"/>
                <a:gd name="T7" fmla="*/ 2147483647 h 142"/>
                <a:gd name="T8" fmla="*/ 2147483647 w 146"/>
                <a:gd name="T9" fmla="*/ 2147483647 h 142"/>
                <a:gd name="T10" fmla="*/ 2147483647 w 146"/>
                <a:gd name="T11" fmla="*/ 2147483647 h 142"/>
                <a:gd name="T12" fmla="*/ 2147483647 w 146"/>
                <a:gd name="T13" fmla="*/ 2147483647 h 142"/>
                <a:gd name="T14" fmla="*/ 2147483647 w 146"/>
                <a:gd name="T15" fmla="*/ 2147483647 h 142"/>
                <a:gd name="T16" fmla="*/ 2147483647 w 146"/>
                <a:gd name="T17" fmla="*/ 2147483647 h 142"/>
                <a:gd name="T18" fmla="*/ 2147483647 w 146"/>
                <a:gd name="T19" fmla="*/ 2147483647 h 142"/>
                <a:gd name="T20" fmla="*/ 0 w 146"/>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 h="142">
                  <a:moveTo>
                    <a:pt x="0" y="0"/>
                  </a:moveTo>
                  <a:lnTo>
                    <a:pt x="36" y="0"/>
                  </a:lnTo>
                  <a:lnTo>
                    <a:pt x="38" y="54"/>
                  </a:lnTo>
                  <a:lnTo>
                    <a:pt x="142" y="52"/>
                  </a:lnTo>
                  <a:lnTo>
                    <a:pt x="146" y="60"/>
                  </a:lnTo>
                  <a:lnTo>
                    <a:pt x="146" y="136"/>
                  </a:lnTo>
                  <a:lnTo>
                    <a:pt x="26" y="142"/>
                  </a:lnTo>
                  <a:lnTo>
                    <a:pt x="20" y="102"/>
                  </a:lnTo>
                  <a:lnTo>
                    <a:pt x="6" y="96"/>
                  </a:lnTo>
                  <a:lnTo>
                    <a:pt x="2" y="38"/>
                  </a:lnTo>
                  <a:lnTo>
                    <a:pt x="0" y="0"/>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22" name="Freeform 75"/>
            <p:cNvSpPr>
              <a:spLocks/>
            </p:cNvSpPr>
            <p:nvPr/>
          </p:nvSpPr>
          <p:spPr bwMode="auto">
            <a:xfrm>
              <a:off x="6003925" y="2925763"/>
              <a:ext cx="520700" cy="388937"/>
            </a:xfrm>
            <a:custGeom>
              <a:avLst/>
              <a:gdLst>
                <a:gd name="T0" fmla="*/ 28610 w 182"/>
                <a:gd name="T1" fmla="*/ 17159 h 136"/>
                <a:gd name="T2" fmla="*/ 371929 w 182"/>
                <a:gd name="T3" fmla="*/ 0 h 136"/>
                <a:gd name="T4" fmla="*/ 377651 w 182"/>
                <a:gd name="T5" fmla="*/ 34318 h 136"/>
                <a:gd name="T6" fmla="*/ 474924 w 182"/>
                <a:gd name="T7" fmla="*/ 40038 h 136"/>
                <a:gd name="T8" fmla="*/ 474924 w 182"/>
                <a:gd name="T9" fmla="*/ 125833 h 136"/>
                <a:gd name="T10" fmla="*/ 503534 w 182"/>
                <a:gd name="T11" fmla="*/ 137272 h 136"/>
                <a:gd name="T12" fmla="*/ 520700 w 182"/>
                <a:gd name="T13" fmla="*/ 366058 h 136"/>
                <a:gd name="T14" fmla="*/ 108718 w 182"/>
                <a:gd name="T15" fmla="*/ 388937 h 136"/>
                <a:gd name="T16" fmla="*/ 28610 w 182"/>
                <a:gd name="T17" fmla="*/ 388937 h 136"/>
                <a:gd name="T18" fmla="*/ 5722 w 182"/>
                <a:gd name="T19" fmla="*/ 285983 h 136"/>
                <a:gd name="T20" fmla="*/ 0 w 182"/>
                <a:gd name="T21" fmla="*/ 74356 h 136"/>
                <a:gd name="T22" fmla="*/ 45776 w 182"/>
                <a:gd name="T23" fmla="*/ 68636 h 136"/>
                <a:gd name="T24" fmla="*/ 28610 w 182"/>
                <a:gd name="T25" fmla="*/ 17159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 h="136">
                  <a:moveTo>
                    <a:pt x="10" y="6"/>
                  </a:moveTo>
                  <a:lnTo>
                    <a:pt x="130" y="0"/>
                  </a:lnTo>
                  <a:lnTo>
                    <a:pt x="132" y="12"/>
                  </a:lnTo>
                  <a:lnTo>
                    <a:pt x="166" y="14"/>
                  </a:lnTo>
                  <a:lnTo>
                    <a:pt x="166" y="44"/>
                  </a:lnTo>
                  <a:lnTo>
                    <a:pt x="176" y="48"/>
                  </a:lnTo>
                  <a:lnTo>
                    <a:pt x="182" y="128"/>
                  </a:lnTo>
                  <a:lnTo>
                    <a:pt x="38" y="136"/>
                  </a:lnTo>
                  <a:lnTo>
                    <a:pt x="10" y="136"/>
                  </a:lnTo>
                  <a:lnTo>
                    <a:pt x="2" y="100"/>
                  </a:lnTo>
                  <a:lnTo>
                    <a:pt x="0" y="26"/>
                  </a:lnTo>
                  <a:lnTo>
                    <a:pt x="16" y="24"/>
                  </a:lnTo>
                  <a:lnTo>
                    <a:pt x="10" y="6"/>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23" name="Freeform 76"/>
            <p:cNvSpPr>
              <a:spLocks/>
            </p:cNvSpPr>
            <p:nvPr/>
          </p:nvSpPr>
          <p:spPr bwMode="auto">
            <a:xfrm>
              <a:off x="6840538" y="2868613"/>
              <a:ext cx="404812" cy="515937"/>
            </a:xfrm>
            <a:custGeom>
              <a:avLst/>
              <a:gdLst>
                <a:gd name="T0" fmla="*/ 48762741 w 142"/>
                <a:gd name="T1" fmla="*/ 49294914 h 180"/>
                <a:gd name="T2" fmla="*/ 1089018401 w 142"/>
                <a:gd name="T3" fmla="*/ 0 h 180"/>
                <a:gd name="T4" fmla="*/ 1121525944 w 142"/>
                <a:gd name="T5" fmla="*/ 427218767 h 180"/>
                <a:gd name="T6" fmla="*/ 1154033488 w 142"/>
                <a:gd name="T7" fmla="*/ 1380248994 h 180"/>
                <a:gd name="T8" fmla="*/ 65015088 w 142"/>
                <a:gd name="T9" fmla="*/ 1478838822 h 180"/>
                <a:gd name="T10" fmla="*/ 0 w 142"/>
                <a:gd name="T11" fmla="*/ 492946274 h 180"/>
                <a:gd name="T12" fmla="*/ 48762741 w 142"/>
                <a:gd name="T13" fmla="*/ 49294914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180">
                  <a:moveTo>
                    <a:pt x="6" y="6"/>
                  </a:moveTo>
                  <a:lnTo>
                    <a:pt x="134" y="0"/>
                  </a:lnTo>
                  <a:lnTo>
                    <a:pt x="138" y="52"/>
                  </a:lnTo>
                  <a:lnTo>
                    <a:pt x="142" y="168"/>
                  </a:lnTo>
                  <a:lnTo>
                    <a:pt x="8" y="180"/>
                  </a:lnTo>
                  <a:lnTo>
                    <a:pt x="0" y="60"/>
                  </a:lnTo>
                  <a:lnTo>
                    <a:pt x="6" y="6"/>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24" name="Freeform 77"/>
            <p:cNvSpPr>
              <a:spLocks/>
            </p:cNvSpPr>
            <p:nvPr/>
          </p:nvSpPr>
          <p:spPr bwMode="auto">
            <a:xfrm>
              <a:off x="6507163" y="3040063"/>
              <a:ext cx="361950" cy="641350"/>
            </a:xfrm>
            <a:custGeom>
              <a:avLst/>
              <a:gdLst>
                <a:gd name="T0" fmla="*/ 0 w 126"/>
                <a:gd name="T1" fmla="*/ 2147483647 h 224"/>
                <a:gd name="T2" fmla="*/ 2147483647 w 126"/>
                <a:gd name="T3" fmla="*/ 0 h 224"/>
                <a:gd name="T4" fmla="*/ 2147483647 w 126"/>
                <a:gd name="T5" fmla="*/ 2147483647 h 224"/>
                <a:gd name="T6" fmla="*/ 2147483647 w 126"/>
                <a:gd name="T7" fmla="*/ 2147483647 h 224"/>
                <a:gd name="T8" fmla="*/ 2147483647 w 126"/>
                <a:gd name="T9" fmla="*/ 2147483647 h 224"/>
                <a:gd name="T10" fmla="*/ 2147483647 w 126"/>
                <a:gd name="T11" fmla="*/ 2147483647 h 224"/>
                <a:gd name="T12" fmla="*/ 0 w 126"/>
                <a:gd name="T13" fmla="*/ 2147483647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0" y="8"/>
                  </a:moveTo>
                  <a:lnTo>
                    <a:pt x="116" y="0"/>
                  </a:lnTo>
                  <a:lnTo>
                    <a:pt x="124" y="120"/>
                  </a:lnTo>
                  <a:lnTo>
                    <a:pt x="126" y="216"/>
                  </a:lnTo>
                  <a:lnTo>
                    <a:pt x="6" y="224"/>
                  </a:lnTo>
                  <a:lnTo>
                    <a:pt x="6" y="88"/>
                  </a:lnTo>
                  <a:lnTo>
                    <a:pt x="0" y="8"/>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25" name="Freeform 78"/>
            <p:cNvSpPr>
              <a:spLocks/>
            </p:cNvSpPr>
            <p:nvPr/>
          </p:nvSpPr>
          <p:spPr bwMode="auto">
            <a:xfrm>
              <a:off x="6862763" y="3349625"/>
              <a:ext cx="395287" cy="457200"/>
            </a:xfrm>
            <a:custGeom>
              <a:avLst/>
              <a:gdLst>
                <a:gd name="T0" fmla="*/ 0 w 138"/>
                <a:gd name="T1" fmla="*/ 34290 h 160"/>
                <a:gd name="T2" fmla="*/ 383829 w 138"/>
                <a:gd name="T3" fmla="*/ 0 h 160"/>
                <a:gd name="T4" fmla="*/ 395287 w 138"/>
                <a:gd name="T5" fmla="*/ 40005 h 160"/>
                <a:gd name="T6" fmla="*/ 395287 w 138"/>
                <a:gd name="T7" fmla="*/ 434340 h 160"/>
                <a:gd name="T8" fmla="*/ 17186 w 138"/>
                <a:gd name="T9" fmla="*/ 457200 h 160"/>
                <a:gd name="T10" fmla="*/ 5729 w 138"/>
                <a:gd name="T11" fmla="*/ 308610 h 160"/>
                <a:gd name="T12" fmla="*/ 0 w 138"/>
                <a:gd name="T13" fmla="*/ 3429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60">
                  <a:moveTo>
                    <a:pt x="0" y="12"/>
                  </a:moveTo>
                  <a:lnTo>
                    <a:pt x="134" y="0"/>
                  </a:lnTo>
                  <a:lnTo>
                    <a:pt x="138" y="14"/>
                  </a:lnTo>
                  <a:lnTo>
                    <a:pt x="138" y="152"/>
                  </a:lnTo>
                  <a:lnTo>
                    <a:pt x="6" y="160"/>
                  </a:lnTo>
                  <a:lnTo>
                    <a:pt x="2" y="108"/>
                  </a:lnTo>
                  <a:lnTo>
                    <a:pt x="0" y="12"/>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26" name="Freeform 79"/>
            <p:cNvSpPr>
              <a:spLocks/>
            </p:cNvSpPr>
            <p:nvPr/>
          </p:nvSpPr>
          <p:spPr bwMode="auto">
            <a:xfrm>
              <a:off x="6880225" y="3784600"/>
              <a:ext cx="393700" cy="354013"/>
            </a:xfrm>
            <a:custGeom>
              <a:avLst/>
              <a:gdLst>
                <a:gd name="T0" fmla="*/ 0 w 138"/>
                <a:gd name="T1" fmla="*/ 22840 h 124"/>
                <a:gd name="T2" fmla="*/ 376583 w 138"/>
                <a:gd name="T3" fmla="*/ 0 h 124"/>
                <a:gd name="T4" fmla="*/ 393700 w 138"/>
                <a:gd name="T5" fmla="*/ 342593 h 124"/>
                <a:gd name="T6" fmla="*/ 22823 w 138"/>
                <a:gd name="T7" fmla="*/ 354013 h 124"/>
                <a:gd name="T8" fmla="*/ 0 w 138"/>
                <a:gd name="T9" fmla="*/ 22840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0" y="8"/>
                  </a:moveTo>
                  <a:lnTo>
                    <a:pt x="132" y="0"/>
                  </a:lnTo>
                  <a:lnTo>
                    <a:pt x="138" y="120"/>
                  </a:lnTo>
                  <a:lnTo>
                    <a:pt x="8" y="124"/>
                  </a:lnTo>
                  <a:lnTo>
                    <a:pt x="0" y="8"/>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27" name="Freeform 80"/>
            <p:cNvSpPr>
              <a:spLocks/>
            </p:cNvSpPr>
            <p:nvPr/>
          </p:nvSpPr>
          <p:spPr bwMode="auto">
            <a:xfrm>
              <a:off x="6381750" y="3659188"/>
              <a:ext cx="520700" cy="650875"/>
            </a:xfrm>
            <a:custGeom>
              <a:avLst/>
              <a:gdLst>
                <a:gd name="T0" fmla="*/ 0 w 182"/>
                <a:gd name="T1" fmla="*/ 2147483647 h 228"/>
                <a:gd name="T2" fmla="*/ 2147483647 w 182"/>
                <a:gd name="T3" fmla="*/ 2147483647 h 228"/>
                <a:gd name="T4" fmla="*/ 2147483647 w 182"/>
                <a:gd name="T5" fmla="*/ 2147483647 h 228"/>
                <a:gd name="T6" fmla="*/ 2147483647 w 182"/>
                <a:gd name="T7" fmla="*/ 0 h 228"/>
                <a:gd name="T8" fmla="*/ 2147483647 w 182"/>
                <a:gd name="T9" fmla="*/ 2147483647 h 228"/>
                <a:gd name="T10" fmla="*/ 2147483647 w 182"/>
                <a:gd name="T11" fmla="*/ 2147483647 h 228"/>
                <a:gd name="T12" fmla="*/ 2147483647 w 182"/>
                <a:gd name="T13" fmla="*/ 2147483647 h 228"/>
                <a:gd name="T14" fmla="*/ 2147483647 w 182"/>
                <a:gd name="T15" fmla="*/ 2147483647 h 228"/>
                <a:gd name="T16" fmla="*/ 0 w 182"/>
                <a:gd name="T17" fmla="*/ 2147483647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228">
                  <a:moveTo>
                    <a:pt x="0" y="48"/>
                  </a:moveTo>
                  <a:lnTo>
                    <a:pt x="48" y="46"/>
                  </a:lnTo>
                  <a:lnTo>
                    <a:pt x="50" y="8"/>
                  </a:lnTo>
                  <a:lnTo>
                    <a:pt x="170" y="0"/>
                  </a:lnTo>
                  <a:lnTo>
                    <a:pt x="174" y="52"/>
                  </a:lnTo>
                  <a:lnTo>
                    <a:pt x="182" y="168"/>
                  </a:lnTo>
                  <a:lnTo>
                    <a:pt x="182" y="228"/>
                  </a:lnTo>
                  <a:lnTo>
                    <a:pt x="10" y="228"/>
                  </a:lnTo>
                  <a:lnTo>
                    <a:pt x="0" y="48"/>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28" name="Freeform 81"/>
            <p:cNvSpPr>
              <a:spLocks/>
            </p:cNvSpPr>
            <p:nvPr/>
          </p:nvSpPr>
          <p:spPr bwMode="auto">
            <a:xfrm>
              <a:off x="6096000" y="3292475"/>
              <a:ext cx="428625" cy="514350"/>
            </a:xfrm>
            <a:custGeom>
              <a:avLst/>
              <a:gdLst>
                <a:gd name="T0" fmla="*/ 17145 w 150"/>
                <a:gd name="T1" fmla="*/ 22860 h 180"/>
                <a:gd name="T2" fmla="*/ 428625 w 150"/>
                <a:gd name="T3" fmla="*/ 0 h 180"/>
                <a:gd name="T4" fmla="*/ 428625 w 150"/>
                <a:gd name="T5" fmla="*/ 388620 h 180"/>
                <a:gd name="T6" fmla="*/ 422910 w 150"/>
                <a:gd name="T7" fmla="*/ 497205 h 180"/>
                <a:gd name="T8" fmla="*/ 285750 w 150"/>
                <a:gd name="T9" fmla="*/ 502920 h 180"/>
                <a:gd name="T10" fmla="*/ 0 w 150"/>
                <a:gd name="T11" fmla="*/ 514350 h 180"/>
                <a:gd name="T12" fmla="*/ 17145 w 150"/>
                <a:gd name="T13" fmla="*/ 2286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80">
                  <a:moveTo>
                    <a:pt x="6" y="8"/>
                  </a:moveTo>
                  <a:lnTo>
                    <a:pt x="150" y="0"/>
                  </a:lnTo>
                  <a:lnTo>
                    <a:pt x="150" y="136"/>
                  </a:lnTo>
                  <a:lnTo>
                    <a:pt x="148" y="174"/>
                  </a:lnTo>
                  <a:lnTo>
                    <a:pt x="100" y="176"/>
                  </a:lnTo>
                  <a:lnTo>
                    <a:pt x="0" y="180"/>
                  </a:lnTo>
                  <a:lnTo>
                    <a:pt x="6" y="8"/>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29" name="Freeform 82"/>
            <p:cNvSpPr>
              <a:spLocks/>
            </p:cNvSpPr>
            <p:nvPr/>
          </p:nvSpPr>
          <p:spPr bwMode="auto">
            <a:xfrm>
              <a:off x="5638800" y="3213100"/>
              <a:ext cx="474663" cy="604838"/>
            </a:xfrm>
            <a:custGeom>
              <a:avLst/>
              <a:gdLst>
                <a:gd name="T0" fmla="*/ 2147483647 w 166"/>
                <a:gd name="T1" fmla="*/ 2147483647 h 212"/>
                <a:gd name="T2" fmla="*/ 2147483647 w 166"/>
                <a:gd name="T3" fmla="*/ 0 h 212"/>
                <a:gd name="T4" fmla="*/ 2147483647 w 166"/>
                <a:gd name="T5" fmla="*/ 2147483647 h 212"/>
                <a:gd name="T6" fmla="*/ 2147483647 w 166"/>
                <a:gd name="T7" fmla="*/ 2147483647 h 212"/>
                <a:gd name="T8" fmla="*/ 2147483647 w 166"/>
                <a:gd name="T9" fmla="*/ 2147483647 h 212"/>
                <a:gd name="T10" fmla="*/ 2147483647 w 166"/>
                <a:gd name="T11" fmla="*/ 2147483647 h 212"/>
                <a:gd name="T12" fmla="*/ 2147483647 w 166"/>
                <a:gd name="T13" fmla="*/ 2147483647 h 212"/>
                <a:gd name="T14" fmla="*/ 0 w 166"/>
                <a:gd name="T15" fmla="*/ 2147483647 h 212"/>
                <a:gd name="T16" fmla="*/ 2147483647 w 166"/>
                <a:gd name="T17" fmla="*/ 2147483647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212">
                  <a:moveTo>
                    <a:pt x="2" y="6"/>
                  </a:moveTo>
                  <a:lnTo>
                    <a:pt x="130" y="0"/>
                  </a:lnTo>
                  <a:lnTo>
                    <a:pt x="138" y="36"/>
                  </a:lnTo>
                  <a:lnTo>
                    <a:pt x="166" y="36"/>
                  </a:lnTo>
                  <a:lnTo>
                    <a:pt x="160" y="208"/>
                  </a:lnTo>
                  <a:lnTo>
                    <a:pt x="70" y="212"/>
                  </a:lnTo>
                  <a:lnTo>
                    <a:pt x="66" y="176"/>
                  </a:lnTo>
                  <a:lnTo>
                    <a:pt x="0" y="174"/>
                  </a:lnTo>
                  <a:lnTo>
                    <a:pt x="2" y="6"/>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30" name="Freeform 83"/>
            <p:cNvSpPr>
              <a:spLocks/>
            </p:cNvSpPr>
            <p:nvPr/>
          </p:nvSpPr>
          <p:spPr bwMode="auto">
            <a:xfrm>
              <a:off x="5838825" y="3789363"/>
              <a:ext cx="571500" cy="704850"/>
            </a:xfrm>
            <a:custGeom>
              <a:avLst/>
              <a:gdLst>
                <a:gd name="T0" fmla="*/ 0 w 200"/>
                <a:gd name="T1" fmla="*/ 2147483647 h 246"/>
                <a:gd name="T2" fmla="*/ 2147483647 w 200"/>
                <a:gd name="T3" fmla="*/ 2147483647 h 246"/>
                <a:gd name="T4" fmla="*/ 2147483647 w 200"/>
                <a:gd name="T5" fmla="*/ 2147483647 h 246"/>
                <a:gd name="T6" fmla="*/ 2147483647 w 200"/>
                <a:gd name="T7" fmla="*/ 0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0 w 200"/>
                <a:gd name="T19" fmla="*/ 2147483647 h 246"/>
                <a:gd name="T20" fmla="*/ 0 w 200"/>
                <a:gd name="T21" fmla="*/ 21474836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246">
                  <a:moveTo>
                    <a:pt x="0" y="10"/>
                  </a:moveTo>
                  <a:lnTo>
                    <a:pt x="90" y="6"/>
                  </a:lnTo>
                  <a:lnTo>
                    <a:pt x="140" y="2"/>
                  </a:lnTo>
                  <a:lnTo>
                    <a:pt x="174" y="0"/>
                  </a:lnTo>
                  <a:lnTo>
                    <a:pt x="186" y="2"/>
                  </a:lnTo>
                  <a:lnTo>
                    <a:pt x="190" y="2"/>
                  </a:lnTo>
                  <a:lnTo>
                    <a:pt x="200" y="182"/>
                  </a:lnTo>
                  <a:lnTo>
                    <a:pt x="200" y="234"/>
                  </a:lnTo>
                  <a:lnTo>
                    <a:pt x="4" y="246"/>
                  </a:lnTo>
                  <a:lnTo>
                    <a:pt x="0" y="74"/>
                  </a:lnTo>
                  <a:lnTo>
                    <a:pt x="0" y="10"/>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31" name="Freeform 84"/>
            <p:cNvSpPr>
              <a:spLocks/>
            </p:cNvSpPr>
            <p:nvPr/>
          </p:nvSpPr>
          <p:spPr bwMode="auto">
            <a:xfrm>
              <a:off x="5364163" y="3709988"/>
              <a:ext cx="474662" cy="303212"/>
            </a:xfrm>
            <a:custGeom>
              <a:avLst/>
              <a:gdLst>
                <a:gd name="T0" fmla="*/ 0 w 166"/>
                <a:gd name="T1" fmla="*/ 32729733 h 106"/>
                <a:gd name="T2" fmla="*/ 784916524 w 166"/>
                <a:gd name="T3" fmla="*/ 0 h 106"/>
                <a:gd name="T4" fmla="*/ 1324547170 w 166"/>
                <a:gd name="T5" fmla="*/ 16364867 h 106"/>
                <a:gd name="T6" fmla="*/ 1357253098 w 166"/>
                <a:gd name="T7" fmla="*/ 310932464 h 106"/>
                <a:gd name="T8" fmla="*/ 1357253098 w 166"/>
                <a:gd name="T9" fmla="*/ 834605332 h 106"/>
                <a:gd name="T10" fmla="*/ 32705927 w 166"/>
                <a:gd name="T11" fmla="*/ 867335066 h 106"/>
                <a:gd name="T12" fmla="*/ 0 w 166"/>
                <a:gd name="T13" fmla="*/ 32729733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106">
                  <a:moveTo>
                    <a:pt x="0" y="4"/>
                  </a:moveTo>
                  <a:lnTo>
                    <a:pt x="96" y="0"/>
                  </a:lnTo>
                  <a:lnTo>
                    <a:pt x="162" y="2"/>
                  </a:lnTo>
                  <a:lnTo>
                    <a:pt x="166" y="38"/>
                  </a:lnTo>
                  <a:lnTo>
                    <a:pt x="166" y="102"/>
                  </a:lnTo>
                  <a:lnTo>
                    <a:pt x="4" y="106"/>
                  </a:lnTo>
                  <a:lnTo>
                    <a:pt x="0" y="4"/>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32" name="Freeform 85"/>
            <p:cNvSpPr>
              <a:spLocks/>
            </p:cNvSpPr>
            <p:nvPr/>
          </p:nvSpPr>
          <p:spPr bwMode="auto">
            <a:xfrm>
              <a:off x="5289550" y="4002088"/>
              <a:ext cx="560388" cy="514350"/>
            </a:xfrm>
            <a:custGeom>
              <a:avLst/>
              <a:gdLst>
                <a:gd name="T0" fmla="*/ 2147483647 w 196"/>
                <a:gd name="T1" fmla="*/ 2147483647 h 180"/>
                <a:gd name="T2" fmla="*/ 2147483647 w 196"/>
                <a:gd name="T3" fmla="*/ 0 h 180"/>
                <a:gd name="T4" fmla="*/ 2147483647 w 196"/>
                <a:gd name="T5" fmla="*/ 2147483647 h 180"/>
                <a:gd name="T6" fmla="*/ 0 w 196"/>
                <a:gd name="T7" fmla="*/ 2147483647 h 180"/>
                <a:gd name="T8" fmla="*/ 0 w 196"/>
                <a:gd name="T9" fmla="*/ 2147483647 h 180"/>
                <a:gd name="T10" fmla="*/ 2147483647 w 196"/>
                <a:gd name="T11" fmla="*/ 2147483647 h 180"/>
                <a:gd name="T12" fmla="*/ 2147483647 w 196"/>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0">
                  <a:moveTo>
                    <a:pt x="30" y="4"/>
                  </a:moveTo>
                  <a:lnTo>
                    <a:pt x="192" y="0"/>
                  </a:lnTo>
                  <a:lnTo>
                    <a:pt x="196" y="172"/>
                  </a:lnTo>
                  <a:lnTo>
                    <a:pt x="0" y="180"/>
                  </a:lnTo>
                  <a:lnTo>
                    <a:pt x="0" y="78"/>
                  </a:lnTo>
                  <a:lnTo>
                    <a:pt x="30" y="76"/>
                  </a:lnTo>
                  <a:lnTo>
                    <a:pt x="30" y="4"/>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33" name="Freeform 86"/>
            <p:cNvSpPr>
              <a:spLocks/>
            </p:cNvSpPr>
            <p:nvPr/>
          </p:nvSpPr>
          <p:spPr bwMode="auto">
            <a:xfrm>
              <a:off x="4694238" y="3721100"/>
              <a:ext cx="681037" cy="503238"/>
            </a:xfrm>
            <a:custGeom>
              <a:avLst/>
              <a:gdLst>
                <a:gd name="T0" fmla="*/ 0 w 238"/>
                <a:gd name="T1" fmla="*/ 2147483647 h 176"/>
                <a:gd name="T2" fmla="*/ 2147483647 w 238"/>
                <a:gd name="T3" fmla="*/ 0 h 176"/>
                <a:gd name="T4" fmla="*/ 2147483647 w 238"/>
                <a:gd name="T5" fmla="*/ 0 h 176"/>
                <a:gd name="T6" fmla="*/ 2147483647 w 238"/>
                <a:gd name="T7" fmla="*/ 2147483647 h 176"/>
                <a:gd name="T8" fmla="*/ 2147483647 w 238"/>
                <a:gd name="T9" fmla="*/ 2147483647 h 176"/>
                <a:gd name="T10" fmla="*/ 2147483647 w 238"/>
                <a:gd name="T11" fmla="*/ 2147483647 h 176"/>
                <a:gd name="T12" fmla="*/ 2147483647 w 238"/>
                <a:gd name="T13" fmla="*/ 2147483647 h 176"/>
                <a:gd name="T14" fmla="*/ 2147483647 w 238"/>
                <a:gd name="T15" fmla="*/ 2147483647 h 176"/>
                <a:gd name="T16" fmla="*/ 2147483647 w 238"/>
                <a:gd name="T17" fmla="*/ 2147483647 h 176"/>
                <a:gd name="T18" fmla="*/ 2147483647 w 238"/>
                <a:gd name="T19" fmla="*/ 2147483647 h 176"/>
                <a:gd name="T20" fmla="*/ 0 w 238"/>
                <a:gd name="T21" fmla="*/ 2147483647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176">
                  <a:moveTo>
                    <a:pt x="0" y="6"/>
                  </a:moveTo>
                  <a:lnTo>
                    <a:pt x="166" y="0"/>
                  </a:lnTo>
                  <a:lnTo>
                    <a:pt x="234" y="0"/>
                  </a:lnTo>
                  <a:lnTo>
                    <a:pt x="236" y="48"/>
                  </a:lnTo>
                  <a:lnTo>
                    <a:pt x="238" y="102"/>
                  </a:lnTo>
                  <a:lnTo>
                    <a:pt x="238" y="140"/>
                  </a:lnTo>
                  <a:lnTo>
                    <a:pt x="238" y="174"/>
                  </a:lnTo>
                  <a:lnTo>
                    <a:pt x="208" y="176"/>
                  </a:lnTo>
                  <a:lnTo>
                    <a:pt x="4" y="174"/>
                  </a:lnTo>
                  <a:lnTo>
                    <a:pt x="4" y="140"/>
                  </a:lnTo>
                  <a:lnTo>
                    <a:pt x="0" y="6"/>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34" name="Freeform 87"/>
            <p:cNvSpPr>
              <a:spLocks/>
            </p:cNvSpPr>
            <p:nvPr/>
          </p:nvSpPr>
          <p:spPr bwMode="auto">
            <a:xfrm>
              <a:off x="5151438" y="3228975"/>
              <a:ext cx="492125" cy="492125"/>
            </a:xfrm>
            <a:custGeom>
              <a:avLst/>
              <a:gdLst>
                <a:gd name="T0" fmla="*/ 0 w 172"/>
                <a:gd name="T1" fmla="*/ 311083085 h 172"/>
                <a:gd name="T2" fmla="*/ 32746341 w 172"/>
                <a:gd name="T3" fmla="*/ 32746341 h 172"/>
                <a:gd name="T4" fmla="*/ 1408064044 w 172"/>
                <a:gd name="T5" fmla="*/ 0 h 172"/>
                <a:gd name="T6" fmla="*/ 1391692305 w 172"/>
                <a:gd name="T7" fmla="*/ 1375317703 h 172"/>
                <a:gd name="T8" fmla="*/ 605794430 w 172"/>
                <a:gd name="T9" fmla="*/ 1408064044 h 172"/>
                <a:gd name="T10" fmla="*/ 81864422 w 172"/>
                <a:gd name="T11" fmla="*/ 1391692305 h 172"/>
                <a:gd name="T12" fmla="*/ 0 w 172"/>
                <a:gd name="T13" fmla="*/ 311083085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72">
                  <a:moveTo>
                    <a:pt x="0" y="38"/>
                  </a:moveTo>
                  <a:lnTo>
                    <a:pt x="4" y="4"/>
                  </a:lnTo>
                  <a:lnTo>
                    <a:pt x="172" y="0"/>
                  </a:lnTo>
                  <a:lnTo>
                    <a:pt x="170" y="168"/>
                  </a:lnTo>
                  <a:lnTo>
                    <a:pt x="74" y="172"/>
                  </a:lnTo>
                  <a:lnTo>
                    <a:pt x="10" y="170"/>
                  </a:lnTo>
                  <a:lnTo>
                    <a:pt x="0" y="38"/>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35" name="Freeform 88"/>
            <p:cNvSpPr>
              <a:spLocks/>
            </p:cNvSpPr>
            <p:nvPr/>
          </p:nvSpPr>
          <p:spPr bwMode="auto">
            <a:xfrm>
              <a:off x="4683125" y="3338513"/>
              <a:ext cx="496888" cy="400050"/>
            </a:xfrm>
            <a:custGeom>
              <a:avLst/>
              <a:gdLst>
                <a:gd name="T0" fmla="*/ 0 w 174"/>
                <a:gd name="T1" fmla="*/ 2147483647 h 140"/>
                <a:gd name="T2" fmla="*/ 2147483647 w 174"/>
                <a:gd name="T3" fmla="*/ 0 h 140"/>
                <a:gd name="T4" fmla="*/ 2147483647 w 174"/>
                <a:gd name="T5" fmla="*/ 2147483647 h 140"/>
                <a:gd name="T6" fmla="*/ 2147483647 w 174"/>
                <a:gd name="T7" fmla="*/ 2147483647 h 140"/>
                <a:gd name="T8" fmla="*/ 2147483647 w 174"/>
                <a:gd name="T9" fmla="*/ 2147483647 h 140"/>
                <a:gd name="T10" fmla="*/ 0 w 174"/>
                <a:gd name="T11" fmla="*/ 2147483647 h 140"/>
                <a:gd name="T12" fmla="*/ 0 w 174"/>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0">
                  <a:moveTo>
                    <a:pt x="0" y="2"/>
                  </a:moveTo>
                  <a:lnTo>
                    <a:pt x="164" y="0"/>
                  </a:lnTo>
                  <a:lnTo>
                    <a:pt x="174" y="132"/>
                  </a:lnTo>
                  <a:lnTo>
                    <a:pt x="4" y="140"/>
                  </a:lnTo>
                  <a:lnTo>
                    <a:pt x="4" y="106"/>
                  </a:lnTo>
                  <a:lnTo>
                    <a:pt x="0" y="106"/>
                  </a:lnTo>
                  <a:lnTo>
                    <a:pt x="0" y="2"/>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36" name="Freeform 89"/>
            <p:cNvSpPr>
              <a:spLocks/>
            </p:cNvSpPr>
            <p:nvPr/>
          </p:nvSpPr>
          <p:spPr bwMode="auto">
            <a:xfrm>
              <a:off x="4224338" y="3641725"/>
              <a:ext cx="481012" cy="492125"/>
            </a:xfrm>
            <a:custGeom>
              <a:avLst/>
              <a:gdLst>
                <a:gd name="T0" fmla="*/ 11453 w 168"/>
                <a:gd name="T1" fmla="*/ 492125 h 172"/>
                <a:gd name="T2" fmla="*/ 0 w 168"/>
                <a:gd name="T3" fmla="*/ 291842 h 172"/>
                <a:gd name="T4" fmla="*/ 85895 w 168"/>
                <a:gd name="T5" fmla="*/ 286119 h 172"/>
                <a:gd name="T6" fmla="*/ 80169 w 168"/>
                <a:gd name="T7" fmla="*/ 11445 h 172"/>
                <a:gd name="T8" fmla="*/ 469559 w 168"/>
                <a:gd name="T9" fmla="*/ 0 h 172"/>
                <a:gd name="T10" fmla="*/ 469559 w 168"/>
                <a:gd name="T11" fmla="*/ 97281 h 172"/>
                <a:gd name="T12" fmla="*/ 481012 w 168"/>
                <a:gd name="T13" fmla="*/ 480680 h 172"/>
                <a:gd name="T14" fmla="*/ 11453 w 168"/>
                <a:gd name="T15" fmla="*/ 492125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72">
                  <a:moveTo>
                    <a:pt x="4" y="172"/>
                  </a:moveTo>
                  <a:lnTo>
                    <a:pt x="0" y="102"/>
                  </a:lnTo>
                  <a:lnTo>
                    <a:pt x="30" y="100"/>
                  </a:lnTo>
                  <a:lnTo>
                    <a:pt x="28" y="4"/>
                  </a:lnTo>
                  <a:lnTo>
                    <a:pt x="164" y="0"/>
                  </a:lnTo>
                  <a:lnTo>
                    <a:pt x="164" y="34"/>
                  </a:lnTo>
                  <a:lnTo>
                    <a:pt x="168" y="168"/>
                  </a:lnTo>
                  <a:lnTo>
                    <a:pt x="4" y="172"/>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37" name="Freeform 90"/>
            <p:cNvSpPr>
              <a:spLocks/>
            </p:cNvSpPr>
            <p:nvPr/>
          </p:nvSpPr>
          <p:spPr bwMode="auto">
            <a:xfrm>
              <a:off x="3744913" y="3841750"/>
              <a:ext cx="492125" cy="406400"/>
            </a:xfrm>
            <a:custGeom>
              <a:avLst/>
              <a:gdLst>
                <a:gd name="T0" fmla="*/ 2147483647 w 172"/>
                <a:gd name="T1" fmla="*/ 2147483647 h 142"/>
                <a:gd name="T2" fmla="*/ 0 w 172"/>
                <a:gd name="T3" fmla="*/ 2147483647 h 142"/>
                <a:gd name="T4" fmla="*/ 0 w 172"/>
                <a:gd name="T5" fmla="*/ 0 h 142"/>
                <a:gd name="T6" fmla="*/ 2147483647 w 172"/>
                <a:gd name="T7" fmla="*/ 0 h 142"/>
                <a:gd name="T8" fmla="*/ 2147483647 w 172"/>
                <a:gd name="T9" fmla="*/ 2147483647 h 142"/>
                <a:gd name="T10" fmla="*/ 2147483647 w 172"/>
                <a:gd name="T11" fmla="*/ 2147483647 h 142"/>
                <a:gd name="T12" fmla="*/ 2147483647 w 172"/>
                <a:gd name="T13" fmla="*/ 2147483647 h 142"/>
                <a:gd name="T14" fmla="*/ 2147483647 w 172"/>
                <a:gd name="T15" fmla="*/ 2147483647 h 142"/>
                <a:gd name="T16" fmla="*/ 2147483647 w 172"/>
                <a:gd name="T17" fmla="*/ 2147483647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142">
                  <a:moveTo>
                    <a:pt x="6" y="142"/>
                  </a:moveTo>
                  <a:lnTo>
                    <a:pt x="0" y="64"/>
                  </a:lnTo>
                  <a:lnTo>
                    <a:pt x="0" y="0"/>
                  </a:lnTo>
                  <a:lnTo>
                    <a:pt x="64" y="0"/>
                  </a:lnTo>
                  <a:lnTo>
                    <a:pt x="66" y="34"/>
                  </a:lnTo>
                  <a:lnTo>
                    <a:pt x="168" y="32"/>
                  </a:lnTo>
                  <a:lnTo>
                    <a:pt x="172" y="102"/>
                  </a:lnTo>
                  <a:lnTo>
                    <a:pt x="168" y="140"/>
                  </a:lnTo>
                  <a:lnTo>
                    <a:pt x="6" y="142"/>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38" name="Freeform 91"/>
            <p:cNvSpPr>
              <a:spLocks/>
            </p:cNvSpPr>
            <p:nvPr/>
          </p:nvSpPr>
          <p:spPr bwMode="auto">
            <a:xfrm>
              <a:off x="3727450" y="3544888"/>
              <a:ext cx="584200" cy="393700"/>
            </a:xfrm>
            <a:custGeom>
              <a:avLst/>
              <a:gdLst>
                <a:gd name="T0" fmla="*/ 17182 w 204"/>
                <a:gd name="T1" fmla="*/ 296701 h 138"/>
                <a:gd name="T2" fmla="*/ 0 w 204"/>
                <a:gd name="T3" fmla="*/ 96999 h 138"/>
                <a:gd name="T4" fmla="*/ 5727 w 204"/>
                <a:gd name="T5" fmla="*/ 5706 h 138"/>
                <a:gd name="T6" fmla="*/ 481106 w 204"/>
                <a:gd name="T7" fmla="*/ 0 h 138"/>
                <a:gd name="T8" fmla="*/ 486833 w 204"/>
                <a:gd name="T9" fmla="*/ 102704 h 138"/>
                <a:gd name="T10" fmla="*/ 578473 w 204"/>
                <a:gd name="T11" fmla="*/ 108410 h 138"/>
                <a:gd name="T12" fmla="*/ 584200 w 204"/>
                <a:gd name="T13" fmla="*/ 382288 h 138"/>
                <a:gd name="T14" fmla="*/ 498288 w 204"/>
                <a:gd name="T15" fmla="*/ 387994 h 138"/>
                <a:gd name="T16" fmla="*/ 206188 w 204"/>
                <a:gd name="T17" fmla="*/ 393700 h 138"/>
                <a:gd name="T18" fmla="*/ 200461 w 204"/>
                <a:gd name="T19" fmla="*/ 296701 h 138"/>
                <a:gd name="T20" fmla="*/ 17182 w 204"/>
                <a:gd name="T21" fmla="*/ 296701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 h="138">
                  <a:moveTo>
                    <a:pt x="6" y="104"/>
                  </a:moveTo>
                  <a:lnTo>
                    <a:pt x="0" y="34"/>
                  </a:lnTo>
                  <a:lnTo>
                    <a:pt x="2" y="2"/>
                  </a:lnTo>
                  <a:lnTo>
                    <a:pt x="168" y="0"/>
                  </a:lnTo>
                  <a:lnTo>
                    <a:pt x="170" y="36"/>
                  </a:lnTo>
                  <a:lnTo>
                    <a:pt x="202" y="38"/>
                  </a:lnTo>
                  <a:lnTo>
                    <a:pt x="204" y="134"/>
                  </a:lnTo>
                  <a:lnTo>
                    <a:pt x="174" y="136"/>
                  </a:lnTo>
                  <a:lnTo>
                    <a:pt x="72" y="138"/>
                  </a:lnTo>
                  <a:lnTo>
                    <a:pt x="70" y="104"/>
                  </a:lnTo>
                  <a:lnTo>
                    <a:pt x="6" y="104"/>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39" name="Freeform 92"/>
            <p:cNvSpPr>
              <a:spLocks/>
            </p:cNvSpPr>
            <p:nvPr/>
          </p:nvSpPr>
          <p:spPr bwMode="auto">
            <a:xfrm>
              <a:off x="3167063" y="4024313"/>
              <a:ext cx="595312" cy="503237"/>
            </a:xfrm>
            <a:custGeom>
              <a:avLst/>
              <a:gdLst>
                <a:gd name="T0" fmla="*/ 32765057 w 208"/>
                <a:gd name="T1" fmla="*/ 1438906126 h 176"/>
                <a:gd name="T2" fmla="*/ 0 w 208"/>
                <a:gd name="T3" fmla="*/ 16352343 h 176"/>
                <a:gd name="T4" fmla="*/ 1654681152 w 208"/>
                <a:gd name="T5" fmla="*/ 0 h 176"/>
                <a:gd name="T6" fmla="*/ 1703828737 w 208"/>
                <a:gd name="T7" fmla="*/ 637695636 h 176"/>
                <a:gd name="T8" fmla="*/ 1654681152 w 208"/>
                <a:gd name="T9" fmla="*/ 1438906126 h 176"/>
                <a:gd name="T10" fmla="*/ 344041681 w 208"/>
                <a:gd name="T11" fmla="*/ 1438906126 h 176"/>
                <a:gd name="T12" fmla="*/ 32765057 w 208"/>
                <a:gd name="T13" fmla="*/ 1438906126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76">
                  <a:moveTo>
                    <a:pt x="4" y="176"/>
                  </a:moveTo>
                  <a:lnTo>
                    <a:pt x="0" y="2"/>
                  </a:lnTo>
                  <a:lnTo>
                    <a:pt x="202" y="0"/>
                  </a:lnTo>
                  <a:lnTo>
                    <a:pt x="208" y="78"/>
                  </a:lnTo>
                  <a:lnTo>
                    <a:pt x="202" y="176"/>
                  </a:lnTo>
                  <a:lnTo>
                    <a:pt x="42" y="176"/>
                  </a:lnTo>
                  <a:lnTo>
                    <a:pt x="4" y="176"/>
                  </a:lnTo>
                  <a:close/>
                </a:path>
              </a:pathLst>
            </a:custGeom>
            <a:solidFill>
              <a:srgbClr val="E7BC29">
                <a:lumMod val="5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40" name="Freeform 93"/>
            <p:cNvSpPr>
              <a:spLocks/>
            </p:cNvSpPr>
            <p:nvPr/>
          </p:nvSpPr>
          <p:spPr bwMode="auto">
            <a:xfrm>
              <a:off x="2806700" y="3938588"/>
              <a:ext cx="371475" cy="595312"/>
            </a:xfrm>
            <a:custGeom>
              <a:avLst/>
              <a:gdLst>
                <a:gd name="T0" fmla="*/ 2147483647 w 130"/>
                <a:gd name="T1" fmla="*/ 2147483647 h 208"/>
                <a:gd name="T2" fmla="*/ 0 w 130"/>
                <a:gd name="T3" fmla="*/ 2147483647 h 208"/>
                <a:gd name="T4" fmla="*/ 2147483647 w 130"/>
                <a:gd name="T5" fmla="*/ 0 h 208"/>
                <a:gd name="T6" fmla="*/ 2147483647 w 130"/>
                <a:gd name="T7" fmla="*/ 2147483647 h 208"/>
                <a:gd name="T8" fmla="*/ 2147483647 w 130"/>
                <a:gd name="T9" fmla="*/ 2147483647 h 208"/>
                <a:gd name="T10" fmla="*/ 2147483647 w 130"/>
                <a:gd name="T11" fmla="*/ 2147483647 h 208"/>
                <a:gd name="T12" fmla="*/ 2147483647 w 130"/>
                <a:gd name="T13" fmla="*/ 2147483647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08">
                  <a:moveTo>
                    <a:pt x="4" y="208"/>
                  </a:moveTo>
                  <a:lnTo>
                    <a:pt x="0" y="102"/>
                  </a:lnTo>
                  <a:lnTo>
                    <a:pt x="2" y="0"/>
                  </a:lnTo>
                  <a:lnTo>
                    <a:pt x="122" y="2"/>
                  </a:lnTo>
                  <a:lnTo>
                    <a:pt x="126" y="32"/>
                  </a:lnTo>
                  <a:lnTo>
                    <a:pt x="130" y="206"/>
                  </a:lnTo>
                  <a:lnTo>
                    <a:pt x="4" y="208"/>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41" name="Freeform 94"/>
            <p:cNvSpPr>
              <a:spLocks/>
            </p:cNvSpPr>
            <p:nvPr/>
          </p:nvSpPr>
          <p:spPr bwMode="auto">
            <a:xfrm>
              <a:off x="3155950" y="3641725"/>
              <a:ext cx="588963" cy="388938"/>
            </a:xfrm>
            <a:custGeom>
              <a:avLst/>
              <a:gdLst>
                <a:gd name="T0" fmla="*/ 0 w 206"/>
                <a:gd name="T1" fmla="*/ 303143 h 136"/>
                <a:gd name="T2" fmla="*/ 5718 w 206"/>
                <a:gd name="T3" fmla="*/ 5720 h 136"/>
                <a:gd name="T4" fmla="*/ 571809 w 206"/>
                <a:gd name="T5" fmla="*/ 0 h 136"/>
                <a:gd name="T6" fmla="*/ 588963 w 206"/>
                <a:gd name="T7" fmla="*/ 200189 h 136"/>
                <a:gd name="T8" fmla="*/ 588963 w 206"/>
                <a:gd name="T9" fmla="*/ 383218 h 136"/>
                <a:gd name="T10" fmla="*/ 11436 w 206"/>
                <a:gd name="T11" fmla="*/ 388938 h 136"/>
                <a:gd name="T12" fmla="*/ 0 w 206"/>
                <a:gd name="T13" fmla="*/ 303143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36">
                  <a:moveTo>
                    <a:pt x="0" y="106"/>
                  </a:moveTo>
                  <a:lnTo>
                    <a:pt x="2" y="2"/>
                  </a:lnTo>
                  <a:lnTo>
                    <a:pt x="200" y="0"/>
                  </a:lnTo>
                  <a:lnTo>
                    <a:pt x="206" y="70"/>
                  </a:lnTo>
                  <a:lnTo>
                    <a:pt x="206" y="134"/>
                  </a:lnTo>
                  <a:lnTo>
                    <a:pt x="4" y="136"/>
                  </a:lnTo>
                  <a:lnTo>
                    <a:pt x="0" y="106"/>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42" name="Freeform 95"/>
            <p:cNvSpPr>
              <a:spLocks/>
            </p:cNvSpPr>
            <p:nvPr/>
          </p:nvSpPr>
          <p:spPr bwMode="auto">
            <a:xfrm>
              <a:off x="4195763" y="3149600"/>
              <a:ext cx="487362" cy="503238"/>
            </a:xfrm>
            <a:custGeom>
              <a:avLst/>
              <a:gdLst>
                <a:gd name="T0" fmla="*/ 2147483647 w 170"/>
                <a:gd name="T1" fmla="*/ 2147483647 h 176"/>
                <a:gd name="T2" fmla="*/ 0 w 170"/>
                <a:gd name="T3" fmla="*/ 2147483647 h 176"/>
                <a:gd name="T4" fmla="*/ 2147483647 w 170"/>
                <a:gd name="T5" fmla="*/ 0 h 176"/>
                <a:gd name="T6" fmla="*/ 2147483647 w 170"/>
                <a:gd name="T7" fmla="*/ 2147483647 h 176"/>
                <a:gd name="T8" fmla="*/ 2147483647 w 170"/>
                <a:gd name="T9" fmla="*/ 2147483647 h 176"/>
                <a:gd name="T10" fmla="*/ 2147483647 w 170"/>
                <a:gd name="T11" fmla="*/ 2147483647 h 176"/>
                <a:gd name="T12" fmla="*/ 2147483647 w 170"/>
                <a:gd name="T13" fmla="*/ 2147483647 h 176"/>
                <a:gd name="T14" fmla="*/ 2147483647 w 170"/>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76">
                  <a:moveTo>
                    <a:pt x="4" y="138"/>
                  </a:moveTo>
                  <a:lnTo>
                    <a:pt x="0" y="2"/>
                  </a:lnTo>
                  <a:lnTo>
                    <a:pt x="170" y="0"/>
                  </a:lnTo>
                  <a:lnTo>
                    <a:pt x="170" y="68"/>
                  </a:lnTo>
                  <a:lnTo>
                    <a:pt x="170" y="172"/>
                  </a:lnTo>
                  <a:lnTo>
                    <a:pt x="38" y="176"/>
                  </a:lnTo>
                  <a:lnTo>
                    <a:pt x="6" y="174"/>
                  </a:lnTo>
                  <a:lnTo>
                    <a:pt x="4" y="138"/>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43" name="Freeform 96"/>
            <p:cNvSpPr>
              <a:spLocks/>
            </p:cNvSpPr>
            <p:nvPr/>
          </p:nvSpPr>
          <p:spPr bwMode="auto">
            <a:xfrm>
              <a:off x="3721100" y="3155950"/>
              <a:ext cx="487363" cy="393700"/>
            </a:xfrm>
            <a:custGeom>
              <a:avLst/>
              <a:gdLst>
                <a:gd name="T0" fmla="*/ 0 w 170"/>
                <a:gd name="T1" fmla="*/ 2147483647 h 138"/>
                <a:gd name="T2" fmla="*/ 2147483647 w 170"/>
                <a:gd name="T3" fmla="*/ 0 h 138"/>
                <a:gd name="T4" fmla="*/ 2147483647 w 170"/>
                <a:gd name="T5" fmla="*/ 2147483647 h 138"/>
                <a:gd name="T6" fmla="*/ 2147483647 w 170"/>
                <a:gd name="T7" fmla="*/ 2147483647 h 138"/>
                <a:gd name="T8" fmla="*/ 0 w 170"/>
                <a:gd name="T9" fmla="*/ 214748364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38">
                  <a:moveTo>
                    <a:pt x="0" y="8"/>
                  </a:moveTo>
                  <a:lnTo>
                    <a:pt x="166" y="0"/>
                  </a:lnTo>
                  <a:lnTo>
                    <a:pt x="170" y="136"/>
                  </a:lnTo>
                  <a:lnTo>
                    <a:pt x="4" y="138"/>
                  </a:lnTo>
                  <a:lnTo>
                    <a:pt x="0" y="8"/>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44" name="Freeform 97"/>
            <p:cNvSpPr>
              <a:spLocks/>
            </p:cNvSpPr>
            <p:nvPr/>
          </p:nvSpPr>
          <p:spPr bwMode="auto">
            <a:xfrm>
              <a:off x="2428875" y="4230688"/>
              <a:ext cx="388938" cy="388937"/>
            </a:xfrm>
            <a:custGeom>
              <a:avLst/>
              <a:gdLst>
                <a:gd name="T0" fmla="*/ 0 w 136"/>
                <a:gd name="T1" fmla="*/ 2147483647 h 136"/>
                <a:gd name="T2" fmla="*/ 2147483647 w 136"/>
                <a:gd name="T3" fmla="*/ 0 h 136"/>
                <a:gd name="T4" fmla="*/ 2147483647 w 136"/>
                <a:gd name="T5" fmla="*/ 2147483647 h 136"/>
                <a:gd name="T6" fmla="*/ 2147483647 w 136"/>
                <a:gd name="T7" fmla="*/ 2147483647 h 136"/>
                <a:gd name="T8" fmla="*/ 0 w 136"/>
                <a:gd name="T9" fmla="*/ 2147483647 h 136"/>
                <a:gd name="T10" fmla="*/ 0 w 136"/>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6">
                  <a:moveTo>
                    <a:pt x="0" y="2"/>
                  </a:moveTo>
                  <a:lnTo>
                    <a:pt x="132" y="0"/>
                  </a:lnTo>
                  <a:lnTo>
                    <a:pt x="136" y="106"/>
                  </a:lnTo>
                  <a:lnTo>
                    <a:pt x="128" y="136"/>
                  </a:lnTo>
                  <a:lnTo>
                    <a:pt x="0" y="136"/>
                  </a:lnTo>
                  <a:lnTo>
                    <a:pt x="0" y="2"/>
                  </a:lnTo>
                  <a:close/>
                </a:path>
              </a:pathLst>
            </a:custGeom>
            <a:solidFill>
              <a:srgbClr val="BB9315"/>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45" name="Freeform 98"/>
            <p:cNvSpPr>
              <a:spLocks/>
            </p:cNvSpPr>
            <p:nvPr/>
          </p:nvSpPr>
          <p:spPr bwMode="auto">
            <a:xfrm>
              <a:off x="2393950" y="3641725"/>
              <a:ext cx="766763" cy="593725"/>
            </a:xfrm>
            <a:custGeom>
              <a:avLst/>
              <a:gdLst>
                <a:gd name="T0" fmla="*/ 32741925 w 268"/>
                <a:gd name="T1" fmla="*/ 16296039 h 208"/>
                <a:gd name="T2" fmla="*/ 1129619284 w 268"/>
                <a:gd name="T3" fmla="*/ 0 h 208"/>
                <a:gd name="T4" fmla="*/ 2147483646 w 268"/>
                <a:gd name="T5" fmla="*/ 16296039 h 208"/>
                <a:gd name="T6" fmla="*/ 2147483646 w 268"/>
                <a:gd name="T7" fmla="*/ 863672918 h 208"/>
                <a:gd name="T8" fmla="*/ 1195103134 w 268"/>
                <a:gd name="T9" fmla="*/ 847379734 h 208"/>
                <a:gd name="T10" fmla="*/ 1178732171 w 268"/>
                <a:gd name="T11" fmla="*/ 1678460575 h 208"/>
                <a:gd name="T12" fmla="*/ 98228635 w 268"/>
                <a:gd name="T13" fmla="*/ 1694756614 h 208"/>
                <a:gd name="T14" fmla="*/ 65483849 w 268"/>
                <a:gd name="T15" fmla="*/ 1368841551 h 208"/>
                <a:gd name="T16" fmla="*/ 0 w 268"/>
                <a:gd name="T17" fmla="*/ 1368841551 h 208"/>
                <a:gd name="T18" fmla="*/ 32741925 w 268"/>
                <a:gd name="T19" fmla="*/ 16296039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8">
                  <a:moveTo>
                    <a:pt x="4" y="2"/>
                  </a:moveTo>
                  <a:lnTo>
                    <a:pt x="138" y="0"/>
                  </a:lnTo>
                  <a:lnTo>
                    <a:pt x="268" y="2"/>
                  </a:lnTo>
                  <a:lnTo>
                    <a:pt x="266" y="106"/>
                  </a:lnTo>
                  <a:lnTo>
                    <a:pt x="146" y="104"/>
                  </a:lnTo>
                  <a:lnTo>
                    <a:pt x="144" y="206"/>
                  </a:lnTo>
                  <a:lnTo>
                    <a:pt x="12" y="208"/>
                  </a:lnTo>
                  <a:lnTo>
                    <a:pt x="8" y="168"/>
                  </a:lnTo>
                  <a:lnTo>
                    <a:pt x="0" y="168"/>
                  </a:lnTo>
                  <a:lnTo>
                    <a:pt x="4" y="2"/>
                  </a:lnTo>
                  <a:close/>
                </a:path>
              </a:pathLst>
            </a:custGeom>
            <a:solidFill>
              <a:srgbClr val="E7BC29">
                <a:lumMod val="5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46" name="Freeform 99"/>
            <p:cNvSpPr>
              <a:spLocks/>
            </p:cNvSpPr>
            <p:nvPr/>
          </p:nvSpPr>
          <p:spPr bwMode="auto">
            <a:xfrm>
              <a:off x="2371725" y="3160713"/>
              <a:ext cx="417513" cy="485775"/>
            </a:xfrm>
            <a:custGeom>
              <a:avLst/>
              <a:gdLst>
                <a:gd name="T0" fmla="*/ 32711858 w 146"/>
                <a:gd name="T1" fmla="*/ 48991838 h 170"/>
                <a:gd name="T2" fmla="*/ 866842778 w 146"/>
                <a:gd name="T3" fmla="*/ 0 h 170"/>
                <a:gd name="T4" fmla="*/ 1177598276 w 146"/>
                <a:gd name="T5" fmla="*/ 32661225 h 170"/>
                <a:gd name="T6" fmla="*/ 1193952775 w 146"/>
                <a:gd name="T7" fmla="*/ 1371771450 h 170"/>
                <a:gd name="T8" fmla="*/ 98132713 w 146"/>
                <a:gd name="T9" fmla="*/ 1388102063 h 170"/>
                <a:gd name="T10" fmla="*/ 0 w 146"/>
                <a:gd name="T11" fmla="*/ 1388102063 h 170"/>
                <a:gd name="T12" fmla="*/ 32711858 w 146"/>
                <a:gd name="T13" fmla="*/ 48991838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0">
                  <a:moveTo>
                    <a:pt x="4" y="6"/>
                  </a:moveTo>
                  <a:lnTo>
                    <a:pt x="106" y="0"/>
                  </a:lnTo>
                  <a:lnTo>
                    <a:pt x="144" y="4"/>
                  </a:lnTo>
                  <a:lnTo>
                    <a:pt x="146" y="168"/>
                  </a:lnTo>
                  <a:lnTo>
                    <a:pt x="12" y="170"/>
                  </a:lnTo>
                  <a:lnTo>
                    <a:pt x="0" y="170"/>
                  </a:lnTo>
                  <a:lnTo>
                    <a:pt x="4" y="6"/>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47" name="Freeform 100"/>
            <p:cNvSpPr>
              <a:spLocks/>
            </p:cNvSpPr>
            <p:nvPr/>
          </p:nvSpPr>
          <p:spPr bwMode="auto">
            <a:xfrm>
              <a:off x="2782888" y="3171825"/>
              <a:ext cx="377825" cy="474663"/>
            </a:xfrm>
            <a:custGeom>
              <a:avLst/>
              <a:gdLst>
                <a:gd name="T0" fmla="*/ 0 w 132"/>
                <a:gd name="T1" fmla="*/ 0 h 166"/>
                <a:gd name="T2" fmla="*/ 2147483647 w 132"/>
                <a:gd name="T3" fmla="*/ 0 h 166"/>
                <a:gd name="T4" fmla="*/ 2147483647 w 132"/>
                <a:gd name="T5" fmla="*/ 2147483647 h 166"/>
                <a:gd name="T6" fmla="*/ 2147483647 w 132"/>
                <a:gd name="T7" fmla="*/ 2147483647 h 166"/>
                <a:gd name="T8" fmla="*/ 0 w 132"/>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66">
                  <a:moveTo>
                    <a:pt x="0" y="0"/>
                  </a:moveTo>
                  <a:lnTo>
                    <a:pt x="126" y="0"/>
                  </a:lnTo>
                  <a:lnTo>
                    <a:pt x="132" y="166"/>
                  </a:lnTo>
                  <a:lnTo>
                    <a:pt x="2" y="164"/>
                  </a:lnTo>
                  <a:lnTo>
                    <a:pt x="0" y="0"/>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48" name="Freeform 101"/>
            <p:cNvSpPr>
              <a:spLocks/>
            </p:cNvSpPr>
            <p:nvPr/>
          </p:nvSpPr>
          <p:spPr bwMode="auto">
            <a:xfrm>
              <a:off x="3143250" y="3160713"/>
              <a:ext cx="595313" cy="485775"/>
            </a:xfrm>
            <a:custGeom>
              <a:avLst/>
              <a:gdLst>
                <a:gd name="T0" fmla="*/ 85862 w 208"/>
                <a:gd name="T1" fmla="*/ 5715 h 170"/>
                <a:gd name="T2" fmla="*/ 560968 w 208"/>
                <a:gd name="T3" fmla="*/ 0 h 170"/>
                <a:gd name="T4" fmla="*/ 578141 w 208"/>
                <a:gd name="T5" fmla="*/ 17145 h 170"/>
                <a:gd name="T6" fmla="*/ 589589 w 208"/>
                <a:gd name="T7" fmla="*/ 388620 h 170"/>
                <a:gd name="T8" fmla="*/ 595313 w 208"/>
                <a:gd name="T9" fmla="*/ 434340 h 170"/>
                <a:gd name="T10" fmla="*/ 595313 w 208"/>
                <a:gd name="T11" fmla="*/ 462915 h 170"/>
                <a:gd name="T12" fmla="*/ 595313 w 208"/>
                <a:gd name="T13" fmla="*/ 474345 h 170"/>
                <a:gd name="T14" fmla="*/ 583865 w 208"/>
                <a:gd name="T15" fmla="*/ 480060 h 170"/>
                <a:gd name="T16" fmla="*/ 291932 w 208"/>
                <a:gd name="T17" fmla="*/ 485775 h 170"/>
                <a:gd name="T18" fmla="*/ 17172 w 208"/>
                <a:gd name="T19" fmla="*/ 485775 h 170"/>
                <a:gd name="T20" fmla="*/ 0 w 208"/>
                <a:gd name="T21" fmla="*/ 11430 h 170"/>
                <a:gd name="T22" fmla="*/ 85862 w 208"/>
                <a:gd name="T23" fmla="*/ 5715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8" h="170">
                  <a:moveTo>
                    <a:pt x="30" y="2"/>
                  </a:moveTo>
                  <a:lnTo>
                    <a:pt x="196" y="0"/>
                  </a:lnTo>
                  <a:lnTo>
                    <a:pt x="202" y="6"/>
                  </a:lnTo>
                  <a:lnTo>
                    <a:pt x="206" y="136"/>
                  </a:lnTo>
                  <a:lnTo>
                    <a:pt x="208" y="152"/>
                  </a:lnTo>
                  <a:lnTo>
                    <a:pt x="208" y="162"/>
                  </a:lnTo>
                  <a:lnTo>
                    <a:pt x="208" y="166"/>
                  </a:lnTo>
                  <a:lnTo>
                    <a:pt x="204" y="168"/>
                  </a:lnTo>
                  <a:lnTo>
                    <a:pt x="102" y="170"/>
                  </a:lnTo>
                  <a:lnTo>
                    <a:pt x="6" y="170"/>
                  </a:lnTo>
                  <a:lnTo>
                    <a:pt x="0" y="4"/>
                  </a:lnTo>
                  <a:lnTo>
                    <a:pt x="30" y="2"/>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49" name="Freeform 102"/>
            <p:cNvSpPr>
              <a:spLocks/>
            </p:cNvSpPr>
            <p:nvPr/>
          </p:nvSpPr>
          <p:spPr bwMode="auto">
            <a:xfrm>
              <a:off x="3217863" y="2668588"/>
              <a:ext cx="487362" cy="498475"/>
            </a:xfrm>
            <a:custGeom>
              <a:avLst/>
              <a:gdLst>
                <a:gd name="T0" fmla="*/ 0 w 170"/>
                <a:gd name="T1" fmla="*/ 0 h 174"/>
                <a:gd name="T2" fmla="*/ 481628 w 170"/>
                <a:gd name="T3" fmla="*/ 5730 h 174"/>
                <a:gd name="T4" fmla="*/ 487362 w 170"/>
                <a:gd name="T5" fmla="*/ 492745 h 174"/>
                <a:gd name="T6" fmla="*/ 11467 w 170"/>
                <a:gd name="T7" fmla="*/ 498475 h 174"/>
                <a:gd name="T8" fmla="*/ 0 w 170"/>
                <a:gd name="T9" fmla="*/ 0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74">
                  <a:moveTo>
                    <a:pt x="0" y="0"/>
                  </a:moveTo>
                  <a:lnTo>
                    <a:pt x="168" y="2"/>
                  </a:lnTo>
                  <a:lnTo>
                    <a:pt x="170" y="172"/>
                  </a:lnTo>
                  <a:lnTo>
                    <a:pt x="4" y="174"/>
                  </a:lnTo>
                  <a:lnTo>
                    <a:pt x="0" y="0"/>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50" name="Freeform 103"/>
            <p:cNvSpPr>
              <a:spLocks/>
            </p:cNvSpPr>
            <p:nvPr/>
          </p:nvSpPr>
          <p:spPr bwMode="auto">
            <a:xfrm>
              <a:off x="3698875" y="2674938"/>
              <a:ext cx="496888" cy="503237"/>
            </a:xfrm>
            <a:custGeom>
              <a:avLst/>
              <a:gdLst>
                <a:gd name="T0" fmla="*/ 0 w 174"/>
                <a:gd name="T1" fmla="*/ 0 h 176"/>
                <a:gd name="T2" fmla="*/ 1402643432 w 174"/>
                <a:gd name="T3" fmla="*/ 0 h 176"/>
                <a:gd name="T4" fmla="*/ 1418952210 w 174"/>
                <a:gd name="T5" fmla="*/ 1373502472 h 176"/>
                <a:gd name="T6" fmla="*/ 65237968 w 174"/>
                <a:gd name="T7" fmla="*/ 1438906126 h 176"/>
                <a:gd name="T8" fmla="*/ 16308778 w 174"/>
                <a:gd name="T9" fmla="*/ 1389851956 h 176"/>
                <a:gd name="T10" fmla="*/ 0 w 174"/>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176">
                  <a:moveTo>
                    <a:pt x="0" y="0"/>
                  </a:moveTo>
                  <a:lnTo>
                    <a:pt x="172" y="0"/>
                  </a:lnTo>
                  <a:lnTo>
                    <a:pt x="174" y="168"/>
                  </a:lnTo>
                  <a:lnTo>
                    <a:pt x="8" y="176"/>
                  </a:lnTo>
                  <a:lnTo>
                    <a:pt x="2" y="170"/>
                  </a:lnTo>
                  <a:lnTo>
                    <a:pt x="0" y="0"/>
                  </a:lnTo>
                  <a:close/>
                </a:path>
              </a:pathLst>
            </a:custGeom>
            <a:solidFill>
              <a:srgbClr val="E7BC29">
                <a:lumMod val="20000"/>
                <a:lumOff val="80000"/>
              </a:srgbClr>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51" name="Freeform 104"/>
            <p:cNvSpPr>
              <a:spLocks/>
            </p:cNvSpPr>
            <p:nvPr/>
          </p:nvSpPr>
          <p:spPr bwMode="auto">
            <a:xfrm>
              <a:off x="4191000" y="2674938"/>
              <a:ext cx="492125" cy="481012"/>
            </a:xfrm>
            <a:custGeom>
              <a:avLst/>
              <a:gdLst>
                <a:gd name="T0" fmla="*/ 0 w 172"/>
                <a:gd name="T1" fmla="*/ 0 h 168"/>
                <a:gd name="T2" fmla="*/ 469235 w 172"/>
                <a:gd name="T3" fmla="*/ 0 h 168"/>
                <a:gd name="T4" fmla="*/ 480680 w 172"/>
                <a:gd name="T5" fmla="*/ 286317 h 168"/>
                <a:gd name="T6" fmla="*/ 492125 w 172"/>
                <a:gd name="T7" fmla="*/ 475286 h 168"/>
                <a:gd name="T8" fmla="*/ 5722 w 172"/>
                <a:gd name="T9" fmla="*/ 481012 h 168"/>
                <a:gd name="T10" fmla="*/ 0 w 172"/>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68">
                  <a:moveTo>
                    <a:pt x="0" y="0"/>
                  </a:moveTo>
                  <a:lnTo>
                    <a:pt x="164" y="0"/>
                  </a:lnTo>
                  <a:lnTo>
                    <a:pt x="168" y="100"/>
                  </a:lnTo>
                  <a:lnTo>
                    <a:pt x="172" y="166"/>
                  </a:lnTo>
                  <a:lnTo>
                    <a:pt x="2" y="168"/>
                  </a:lnTo>
                  <a:lnTo>
                    <a:pt x="0" y="0"/>
                  </a:lnTo>
                  <a:close/>
                </a:path>
              </a:pathLst>
            </a:custGeom>
            <a:solidFill>
              <a:srgbClr val="E7BC29"/>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552" name="Freeform 105"/>
            <p:cNvSpPr>
              <a:spLocks/>
            </p:cNvSpPr>
            <p:nvPr/>
          </p:nvSpPr>
          <p:spPr bwMode="auto">
            <a:xfrm>
              <a:off x="4659313" y="2560638"/>
              <a:ext cx="481012" cy="400050"/>
            </a:xfrm>
            <a:custGeom>
              <a:avLst/>
              <a:gdLst>
                <a:gd name="T0" fmla="*/ 0 w 168"/>
                <a:gd name="T1" fmla="*/ 2147483647 h 140"/>
                <a:gd name="T2" fmla="*/ 2147483647 w 168"/>
                <a:gd name="T3" fmla="*/ 0 h 140"/>
                <a:gd name="T4" fmla="*/ 2147483647 w 168"/>
                <a:gd name="T5" fmla="*/ 0 h 140"/>
                <a:gd name="T6" fmla="*/ 2147483647 w 168"/>
                <a:gd name="T7" fmla="*/ 0 h 140"/>
                <a:gd name="T8" fmla="*/ 2147483647 w 168"/>
                <a:gd name="T9" fmla="*/ 0 h 140"/>
                <a:gd name="T10" fmla="*/ 2147483647 w 168"/>
                <a:gd name="T11" fmla="*/ 2147483647 h 140"/>
                <a:gd name="T12" fmla="*/ 2147483647 w 168"/>
                <a:gd name="T13" fmla="*/ 2147483647 h 140"/>
                <a:gd name="T14" fmla="*/ 2147483647 w 168"/>
                <a:gd name="T15" fmla="*/ 2147483647 h 140"/>
                <a:gd name="T16" fmla="*/ 0 w 168"/>
                <a:gd name="T17" fmla="*/ 2147483647 h 140"/>
                <a:gd name="T18" fmla="*/ 0 w 168"/>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40">
                  <a:moveTo>
                    <a:pt x="0" y="4"/>
                  </a:moveTo>
                  <a:lnTo>
                    <a:pt x="84" y="0"/>
                  </a:lnTo>
                  <a:lnTo>
                    <a:pt x="140" y="0"/>
                  </a:lnTo>
                  <a:lnTo>
                    <a:pt x="158" y="0"/>
                  </a:lnTo>
                  <a:lnTo>
                    <a:pt x="166" y="0"/>
                  </a:lnTo>
                  <a:lnTo>
                    <a:pt x="168" y="106"/>
                  </a:lnTo>
                  <a:lnTo>
                    <a:pt x="168" y="130"/>
                  </a:lnTo>
                  <a:lnTo>
                    <a:pt x="4" y="140"/>
                  </a:lnTo>
                  <a:lnTo>
                    <a:pt x="0" y="40"/>
                  </a:lnTo>
                  <a:lnTo>
                    <a:pt x="0" y="4"/>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53" name="Freeform 106"/>
            <p:cNvSpPr>
              <a:spLocks/>
            </p:cNvSpPr>
            <p:nvPr/>
          </p:nvSpPr>
          <p:spPr bwMode="auto">
            <a:xfrm>
              <a:off x="4672013" y="2932113"/>
              <a:ext cx="492125" cy="411162"/>
            </a:xfrm>
            <a:custGeom>
              <a:avLst/>
              <a:gdLst>
                <a:gd name="T0" fmla="*/ 2147483647 w 172"/>
                <a:gd name="T1" fmla="*/ 0 h 144"/>
                <a:gd name="T2" fmla="*/ 2147483647 w 172"/>
                <a:gd name="T3" fmla="*/ 2147483647 h 144"/>
                <a:gd name="T4" fmla="*/ 2147483647 w 172"/>
                <a:gd name="T5" fmla="*/ 2147483647 h 144"/>
                <a:gd name="T6" fmla="*/ 2147483647 w 172"/>
                <a:gd name="T7" fmla="*/ 2147483647 h 144"/>
                <a:gd name="T8" fmla="*/ 2147483647 w 172"/>
                <a:gd name="T9" fmla="*/ 2147483647 h 144"/>
                <a:gd name="T10" fmla="*/ 0 w 172"/>
                <a:gd name="T11" fmla="*/ 2147483647 h 144"/>
                <a:gd name="T12" fmla="*/ 2147483647 w 17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44">
                  <a:moveTo>
                    <a:pt x="164" y="0"/>
                  </a:moveTo>
                  <a:lnTo>
                    <a:pt x="172" y="108"/>
                  </a:lnTo>
                  <a:lnTo>
                    <a:pt x="168" y="142"/>
                  </a:lnTo>
                  <a:lnTo>
                    <a:pt x="4" y="144"/>
                  </a:lnTo>
                  <a:lnTo>
                    <a:pt x="4" y="76"/>
                  </a:lnTo>
                  <a:lnTo>
                    <a:pt x="0" y="10"/>
                  </a:lnTo>
                  <a:lnTo>
                    <a:pt x="164" y="0"/>
                  </a:lnTo>
                  <a:close/>
                </a:path>
              </a:pathLst>
            </a:custGeom>
            <a:solidFill>
              <a:srgbClr val="F2D98A"/>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54" name="Rectangle 110"/>
            <p:cNvSpPr>
              <a:spLocks noChangeArrowheads="1"/>
            </p:cNvSpPr>
            <p:nvPr/>
          </p:nvSpPr>
          <p:spPr bwMode="auto">
            <a:xfrm>
              <a:off x="7386638" y="3930650"/>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Allen</a:t>
              </a:r>
              <a:endParaRPr lang="en-US" altLang="en-US" sz="900" smtClean="0">
                <a:solidFill>
                  <a:prstClr val="black"/>
                </a:solidFill>
                <a:latin typeface="Arial" charset="0"/>
              </a:endParaRPr>
            </a:p>
          </p:txBody>
        </p:sp>
        <p:sp>
          <p:nvSpPr>
            <p:cNvPr id="555" name="Rectangle 111"/>
            <p:cNvSpPr>
              <a:spLocks noChangeArrowheads="1"/>
            </p:cNvSpPr>
            <p:nvPr/>
          </p:nvSpPr>
          <p:spPr bwMode="auto">
            <a:xfrm>
              <a:off x="7299325" y="349567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Anderson</a:t>
              </a:r>
              <a:endParaRPr lang="en-US" altLang="en-US" sz="900" smtClean="0">
                <a:solidFill>
                  <a:prstClr val="black"/>
                </a:solidFill>
                <a:latin typeface="Arial" charset="0"/>
              </a:endParaRPr>
            </a:p>
          </p:txBody>
        </p:sp>
        <p:sp>
          <p:nvSpPr>
            <p:cNvPr id="556" name="Rectangle 112"/>
            <p:cNvSpPr>
              <a:spLocks noChangeArrowheads="1"/>
            </p:cNvSpPr>
            <p:nvPr/>
          </p:nvSpPr>
          <p:spPr bwMode="auto">
            <a:xfrm>
              <a:off x="7180263" y="2100263"/>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Atchison</a:t>
              </a:r>
              <a:endParaRPr lang="en-US" altLang="en-US" sz="900" smtClean="0">
                <a:solidFill>
                  <a:prstClr val="black"/>
                </a:solidFill>
                <a:latin typeface="Arial" charset="0"/>
              </a:endParaRPr>
            </a:p>
          </p:txBody>
        </p:sp>
        <p:sp>
          <p:nvSpPr>
            <p:cNvPr id="557" name="Rectangle 113"/>
            <p:cNvSpPr>
              <a:spLocks noChangeArrowheads="1"/>
            </p:cNvSpPr>
            <p:nvPr/>
          </p:nvSpPr>
          <p:spPr bwMode="auto">
            <a:xfrm>
              <a:off x="4433888" y="4743450"/>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Barber</a:t>
              </a:r>
              <a:endParaRPr lang="en-US" altLang="en-US" sz="900" smtClean="0">
                <a:solidFill>
                  <a:prstClr val="black"/>
                </a:solidFill>
                <a:latin typeface="Arial" charset="0"/>
              </a:endParaRPr>
            </a:p>
          </p:txBody>
        </p:sp>
        <p:sp>
          <p:nvSpPr>
            <p:cNvPr id="558" name="Rectangle 114"/>
            <p:cNvSpPr>
              <a:spLocks noChangeArrowheads="1"/>
            </p:cNvSpPr>
            <p:nvPr/>
          </p:nvSpPr>
          <p:spPr bwMode="auto">
            <a:xfrm>
              <a:off x="4319588" y="3387725"/>
              <a:ext cx="336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Barton</a:t>
              </a:r>
              <a:endParaRPr lang="en-US" altLang="en-US" sz="900" smtClean="0">
                <a:solidFill>
                  <a:prstClr val="black"/>
                </a:solidFill>
                <a:latin typeface="Arial" charset="0"/>
              </a:endParaRPr>
            </a:p>
          </p:txBody>
        </p:sp>
        <p:sp>
          <p:nvSpPr>
            <p:cNvPr id="559" name="Rectangle 115"/>
            <p:cNvSpPr>
              <a:spLocks noChangeArrowheads="1"/>
            </p:cNvSpPr>
            <p:nvPr/>
          </p:nvSpPr>
          <p:spPr bwMode="auto">
            <a:xfrm>
              <a:off x="7705725" y="3925888"/>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Bourbon</a:t>
              </a:r>
              <a:endParaRPr lang="en-US" altLang="en-US" sz="900" smtClean="0">
                <a:solidFill>
                  <a:prstClr val="black"/>
                </a:solidFill>
                <a:latin typeface="Arial" charset="0"/>
              </a:endParaRPr>
            </a:p>
          </p:txBody>
        </p:sp>
        <p:sp>
          <p:nvSpPr>
            <p:cNvPr id="560" name="Rectangle 116"/>
            <p:cNvSpPr>
              <a:spLocks noChangeArrowheads="1"/>
            </p:cNvSpPr>
            <p:nvPr/>
          </p:nvSpPr>
          <p:spPr bwMode="auto">
            <a:xfrm>
              <a:off x="6985000" y="1803400"/>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Brown</a:t>
              </a:r>
              <a:endParaRPr lang="en-US" altLang="en-US" sz="900" smtClean="0">
                <a:solidFill>
                  <a:prstClr val="black"/>
                </a:solidFill>
                <a:latin typeface="Arial" charset="0"/>
              </a:endParaRPr>
            </a:p>
          </p:txBody>
        </p:sp>
        <p:sp>
          <p:nvSpPr>
            <p:cNvPr id="561" name="Rectangle 117"/>
            <p:cNvSpPr>
              <a:spLocks noChangeArrowheads="1"/>
            </p:cNvSpPr>
            <p:nvPr/>
          </p:nvSpPr>
          <p:spPr bwMode="auto">
            <a:xfrm>
              <a:off x="5984875" y="4097338"/>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Butler</a:t>
              </a:r>
              <a:endParaRPr lang="en-US" altLang="en-US" sz="900" smtClean="0">
                <a:solidFill>
                  <a:prstClr val="black"/>
                </a:solidFill>
                <a:latin typeface="Arial" charset="0"/>
              </a:endParaRPr>
            </a:p>
          </p:txBody>
        </p:sp>
        <p:sp>
          <p:nvSpPr>
            <p:cNvPr id="562" name="Rectangle 118"/>
            <p:cNvSpPr>
              <a:spLocks noChangeArrowheads="1"/>
            </p:cNvSpPr>
            <p:nvPr/>
          </p:nvSpPr>
          <p:spPr bwMode="auto">
            <a:xfrm>
              <a:off x="6184900" y="3524250"/>
              <a:ext cx="330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Chase</a:t>
              </a:r>
              <a:endParaRPr lang="en-US" altLang="en-US" sz="900" smtClean="0">
                <a:solidFill>
                  <a:prstClr val="black"/>
                </a:solidFill>
                <a:latin typeface="Arial" charset="0"/>
              </a:endParaRPr>
            </a:p>
          </p:txBody>
        </p:sp>
        <p:sp>
          <p:nvSpPr>
            <p:cNvPr id="563" name="Rectangle 119"/>
            <p:cNvSpPr>
              <a:spLocks noChangeArrowheads="1"/>
            </p:cNvSpPr>
            <p:nvPr/>
          </p:nvSpPr>
          <p:spPr bwMode="auto">
            <a:xfrm>
              <a:off x="6381750" y="4794250"/>
              <a:ext cx="622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Chautauqua</a:t>
              </a:r>
              <a:endParaRPr lang="en-US" altLang="en-US" sz="900" smtClean="0">
                <a:solidFill>
                  <a:prstClr val="black"/>
                </a:solidFill>
                <a:latin typeface="Arial" charset="0"/>
              </a:endParaRPr>
            </a:p>
          </p:txBody>
        </p:sp>
        <p:sp>
          <p:nvSpPr>
            <p:cNvPr id="564" name="Rectangle 120"/>
            <p:cNvSpPr>
              <a:spLocks noChangeArrowheads="1"/>
            </p:cNvSpPr>
            <p:nvPr/>
          </p:nvSpPr>
          <p:spPr bwMode="auto">
            <a:xfrm>
              <a:off x="7758113" y="4662488"/>
              <a:ext cx="495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Cherokee</a:t>
              </a:r>
              <a:endParaRPr lang="en-US" altLang="en-US" sz="900" smtClean="0">
                <a:solidFill>
                  <a:prstClr val="black"/>
                </a:solidFill>
                <a:latin typeface="Arial" charset="0"/>
              </a:endParaRPr>
            </a:p>
          </p:txBody>
        </p:sp>
        <p:sp>
          <p:nvSpPr>
            <p:cNvPr id="565" name="Rectangle 121"/>
            <p:cNvSpPr>
              <a:spLocks noChangeArrowheads="1"/>
            </p:cNvSpPr>
            <p:nvPr/>
          </p:nvSpPr>
          <p:spPr bwMode="auto">
            <a:xfrm>
              <a:off x="1687513" y="1922463"/>
              <a:ext cx="520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Cheyenne</a:t>
              </a:r>
              <a:endParaRPr lang="en-US" altLang="en-US" sz="900" smtClean="0">
                <a:solidFill>
                  <a:prstClr val="black"/>
                </a:solidFill>
                <a:latin typeface="Arial" charset="0"/>
              </a:endParaRPr>
            </a:p>
          </p:txBody>
        </p:sp>
        <p:sp>
          <p:nvSpPr>
            <p:cNvPr id="566" name="Rectangle 122"/>
            <p:cNvSpPr>
              <a:spLocks noChangeArrowheads="1"/>
            </p:cNvSpPr>
            <p:nvPr/>
          </p:nvSpPr>
          <p:spPr bwMode="auto">
            <a:xfrm>
              <a:off x="3438525" y="4783138"/>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Clark</a:t>
              </a:r>
              <a:endParaRPr lang="en-US" altLang="en-US" sz="900" smtClean="0">
                <a:solidFill>
                  <a:prstClr val="black"/>
                </a:solidFill>
                <a:latin typeface="Arial" charset="0"/>
              </a:endParaRPr>
            </a:p>
          </p:txBody>
        </p:sp>
        <p:sp>
          <p:nvSpPr>
            <p:cNvPr id="567" name="Rectangle 123"/>
            <p:cNvSpPr>
              <a:spLocks noChangeArrowheads="1"/>
            </p:cNvSpPr>
            <p:nvPr/>
          </p:nvSpPr>
          <p:spPr bwMode="auto">
            <a:xfrm>
              <a:off x="5681663" y="2289175"/>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Clay</a:t>
              </a:r>
              <a:endParaRPr lang="en-US" altLang="en-US" sz="900" smtClean="0">
                <a:solidFill>
                  <a:prstClr val="black"/>
                </a:solidFill>
                <a:latin typeface="Arial" charset="0"/>
              </a:endParaRPr>
            </a:p>
          </p:txBody>
        </p:sp>
        <p:sp>
          <p:nvSpPr>
            <p:cNvPr id="568" name="Rectangle 124"/>
            <p:cNvSpPr>
              <a:spLocks noChangeArrowheads="1"/>
            </p:cNvSpPr>
            <p:nvPr/>
          </p:nvSpPr>
          <p:spPr bwMode="auto">
            <a:xfrm>
              <a:off x="5246688" y="2254250"/>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Cloud</a:t>
              </a:r>
              <a:endParaRPr lang="en-US" altLang="en-US" sz="900" smtClean="0">
                <a:solidFill>
                  <a:prstClr val="black"/>
                </a:solidFill>
                <a:latin typeface="Arial" charset="0"/>
              </a:endParaRPr>
            </a:p>
          </p:txBody>
        </p:sp>
        <p:sp>
          <p:nvSpPr>
            <p:cNvPr id="569" name="Rectangle 125"/>
            <p:cNvSpPr>
              <a:spLocks noChangeArrowheads="1"/>
            </p:cNvSpPr>
            <p:nvPr/>
          </p:nvSpPr>
          <p:spPr bwMode="auto">
            <a:xfrm>
              <a:off x="3798888" y="4776788"/>
              <a:ext cx="552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Comanche</a:t>
              </a:r>
              <a:endParaRPr lang="en-US" altLang="en-US" sz="900" smtClean="0">
                <a:solidFill>
                  <a:prstClr val="black"/>
                </a:solidFill>
                <a:latin typeface="Arial" charset="0"/>
              </a:endParaRPr>
            </a:p>
          </p:txBody>
        </p:sp>
        <p:sp>
          <p:nvSpPr>
            <p:cNvPr id="570" name="Rectangle 126"/>
            <p:cNvSpPr>
              <a:spLocks noChangeArrowheads="1"/>
            </p:cNvSpPr>
            <p:nvPr/>
          </p:nvSpPr>
          <p:spPr bwMode="auto">
            <a:xfrm>
              <a:off x="5932488" y="4675188"/>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Cowley</a:t>
              </a:r>
              <a:endParaRPr lang="en-US" altLang="en-US" sz="900" smtClean="0">
                <a:solidFill>
                  <a:prstClr val="black"/>
                </a:solidFill>
                <a:latin typeface="Arial" charset="0"/>
              </a:endParaRPr>
            </a:p>
          </p:txBody>
        </p:sp>
        <p:sp>
          <p:nvSpPr>
            <p:cNvPr id="571" name="Rectangle 127"/>
            <p:cNvSpPr>
              <a:spLocks noChangeArrowheads="1"/>
            </p:cNvSpPr>
            <p:nvPr/>
          </p:nvSpPr>
          <p:spPr bwMode="auto">
            <a:xfrm>
              <a:off x="7723188" y="4302125"/>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Crawford</a:t>
              </a:r>
              <a:endParaRPr lang="en-US" altLang="en-US" sz="900" smtClean="0">
                <a:solidFill>
                  <a:prstClr val="black"/>
                </a:solidFill>
                <a:latin typeface="Arial" charset="0"/>
              </a:endParaRPr>
            </a:p>
          </p:txBody>
        </p:sp>
        <p:sp>
          <p:nvSpPr>
            <p:cNvPr id="572" name="Rectangle 128"/>
            <p:cNvSpPr>
              <a:spLocks noChangeArrowheads="1"/>
            </p:cNvSpPr>
            <p:nvPr/>
          </p:nvSpPr>
          <p:spPr bwMode="auto">
            <a:xfrm>
              <a:off x="2781300" y="1939925"/>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Decatur</a:t>
              </a:r>
              <a:endParaRPr lang="en-US" altLang="en-US" sz="900" smtClean="0">
                <a:solidFill>
                  <a:prstClr val="black"/>
                </a:solidFill>
                <a:latin typeface="Arial" charset="0"/>
              </a:endParaRPr>
            </a:p>
          </p:txBody>
        </p:sp>
        <p:sp>
          <p:nvSpPr>
            <p:cNvPr id="573" name="Rectangle 129"/>
            <p:cNvSpPr>
              <a:spLocks noChangeArrowheads="1"/>
            </p:cNvSpPr>
            <p:nvPr/>
          </p:nvSpPr>
          <p:spPr bwMode="auto">
            <a:xfrm>
              <a:off x="5657850" y="2913063"/>
              <a:ext cx="495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Dickinson</a:t>
              </a:r>
              <a:endParaRPr lang="en-US" altLang="en-US" sz="900" smtClean="0">
                <a:solidFill>
                  <a:prstClr val="black"/>
                </a:solidFill>
                <a:latin typeface="Arial" charset="0"/>
              </a:endParaRPr>
            </a:p>
          </p:txBody>
        </p:sp>
        <p:sp>
          <p:nvSpPr>
            <p:cNvPr id="574" name="Rectangle 130"/>
            <p:cNvSpPr>
              <a:spLocks noChangeArrowheads="1"/>
            </p:cNvSpPr>
            <p:nvPr/>
          </p:nvSpPr>
          <p:spPr bwMode="auto">
            <a:xfrm>
              <a:off x="7334250" y="176847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Doniphan</a:t>
              </a:r>
              <a:endParaRPr lang="en-US" altLang="en-US" sz="900" smtClean="0">
                <a:solidFill>
                  <a:prstClr val="black"/>
                </a:solidFill>
                <a:latin typeface="Arial" charset="0"/>
              </a:endParaRPr>
            </a:p>
          </p:txBody>
        </p:sp>
        <p:sp>
          <p:nvSpPr>
            <p:cNvPr id="575" name="Rectangle 131"/>
            <p:cNvSpPr>
              <a:spLocks noChangeArrowheads="1"/>
            </p:cNvSpPr>
            <p:nvPr/>
          </p:nvSpPr>
          <p:spPr bwMode="auto">
            <a:xfrm>
              <a:off x="7259638" y="284956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Douglas</a:t>
              </a:r>
              <a:endParaRPr lang="en-US" altLang="en-US" sz="900" smtClean="0">
                <a:solidFill>
                  <a:prstClr val="black"/>
                </a:solidFill>
                <a:latin typeface="Arial" charset="0"/>
              </a:endParaRPr>
            </a:p>
          </p:txBody>
        </p:sp>
        <p:sp>
          <p:nvSpPr>
            <p:cNvPr id="576" name="Rectangle 132"/>
            <p:cNvSpPr>
              <a:spLocks noChangeArrowheads="1"/>
            </p:cNvSpPr>
            <p:nvPr/>
          </p:nvSpPr>
          <p:spPr bwMode="auto">
            <a:xfrm>
              <a:off x="3827463" y="4051300"/>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Edwards</a:t>
              </a:r>
              <a:endParaRPr lang="en-US" altLang="en-US" sz="900" smtClean="0">
                <a:solidFill>
                  <a:prstClr val="black"/>
                </a:solidFill>
                <a:latin typeface="Arial" charset="0"/>
              </a:endParaRPr>
            </a:p>
          </p:txBody>
        </p:sp>
        <p:sp>
          <p:nvSpPr>
            <p:cNvPr id="577" name="Rectangle 133"/>
            <p:cNvSpPr>
              <a:spLocks noChangeArrowheads="1"/>
            </p:cNvSpPr>
            <p:nvPr/>
          </p:nvSpPr>
          <p:spPr bwMode="auto">
            <a:xfrm>
              <a:off x="6578600" y="4440238"/>
              <a:ext cx="158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Elk</a:t>
              </a:r>
              <a:endParaRPr lang="en-US" altLang="en-US" sz="900" smtClean="0">
                <a:solidFill>
                  <a:prstClr val="black"/>
                </a:solidFill>
                <a:latin typeface="Arial" charset="0"/>
              </a:endParaRPr>
            </a:p>
          </p:txBody>
        </p:sp>
        <p:sp>
          <p:nvSpPr>
            <p:cNvPr id="578" name="Rectangle 134"/>
            <p:cNvSpPr>
              <a:spLocks noChangeArrowheads="1"/>
            </p:cNvSpPr>
            <p:nvPr/>
          </p:nvSpPr>
          <p:spPr bwMode="auto">
            <a:xfrm>
              <a:off x="3856038" y="2871788"/>
              <a:ext cx="209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Ellis</a:t>
              </a:r>
              <a:endParaRPr lang="en-US" altLang="en-US" sz="900" smtClean="0">
                <a:solidFill>
                  <a:prstClr val="black"/>
                </a:solidFill>
                <a:latin typeface="Arial" charset="0"/>
              </a:endParaRPr>
            </a:p>
          </p:txBody>
        </p:sp>
        <p:sp>
          <p:nvSpPr>
            <p:cNvPr id="579" name="Rectangle 135"/>
            <p:cNvSpPr>
              <a:spLocks noChangeArrowheads="1"/>
            </p:cNvSpPr>
            <p:nvPr/>
          </p:nvSpPr>
          <p:spPr bwMode="auto">
            <a:xfrm>
              <a:off x="4759325" y="3095625"/>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Ellsworth</a:t>
              </a:r>
              <a:endParaRPr lang="en-US" altLang="en-US" sz="900" smtClean="0">
                <a:solidFill>
                  <a:prstClr val="black"/>
                </a:solidFill>
                <a:latin typeface="Arial" charset="0"/>
              </a:endParaRPr>
            </a:p>
          </p:txBody>
        </p:sp>
        <p:sp>
          <p:nvSpPr>
            <p:cNvPr id="580" name="Rectangle 136"/>
            <p:cNvSpPr>
              <a:spLocks noChangeArrowheads="1"/>
            </p:cNvSpPr>
            <p:nvPr/>
          </p:nvSpPr>
          <p:spPr bwMode="auto">
            <a:xfrm>
              <a:off x="2590800" y="3776663"/>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Finney</a:t>
              </a:r>
              <a:endParaRPr lang="en-US" altLang="en-US" sz="900" smtClean="0">
                <a:solidFill>
                  <a:prstClr val="black"/>
                </a:solidFill>
                <a:latin typeface="Arial" charset="0"/>
              </a:endParaRPr>
            </a:p>
          </p:txBody>
        </p:sp>
        <p:sp>
          <p:nvSpPr>
            <p:cNvPr id="581" name="Rectangle 137"/>
            <p:cNvSpPr>
              <a:spLocks noChangeArrowheads="1"/>
            </p:cNvSpPr>
            <p:nvPr/>
          </p:nvSpPr>
          <p:spPr bwMode="auto">
            <a:xfrm>
              <a:off x="3295650" y="4257675"/>
              <a:ext cx="234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Ford</a:t>
              </a:r>
              <a:endParaRPr lang="en-US" altLang="en-US" sz="900" smtClean="0">
                <a:solidFill>
                  <a:prstClr val="black"/>
                </a:solidFill>
                <a:latin typeface="Arial" charset="0"/>
              </a:endParaRPr>
            </a:p>
          </p:txBody>
        </p:sp>
        <p:sp>
          <p:nvSpPr>
            <p:cNvPr id="582" name="Rectangle 138"/>
            <p:cNvSpPr>
              <a:spLocks noChangeArrowheads="1"/>
            </p:cNvSpPr>
            <p:nvPr/>
          </p:nvSpPr>
          <p:spPr bwMode="auto">
            <a:xfrm>
              <a:off x="7270750" y="3146425"/>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Franklin</a:t>
              </a:r>
              <a:endParaRPr lang="en-US" altLang="en-US" sz="900" smtClean="0">
                <a:solidFill>
                  <a:prstClr val="black"/>
                </a:solidFill>
                <a:latin typeface="Arial" charset="0"/>
              </a:endParaRPr>
            </a:p>
          </p:txBody>
        </p:sp>
        <p:sp>
          <p:nvSpPr>
            <p:cNvPr id="583" name="Rectangle 139"/>
            <p:cNvSpPr>
              <a:spLocks noChangeArrowheads="1"/>
            </p:cNvSpPr>
            <p:nvPr/>
          </p:nvSpPr>
          <p:spPr bwMode="auto">
            <a:xfrm>
              <a:off x="6057900" y="2792413"/>
              <a:ext cx="311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Geary</a:t>
              </a:r>
              <a:endParaRPr lang="en-US" altLang="en-US" sz="900" smtClean="0">
                <a:solidFill>
                  <a:prstClr val="black"/>
                </a:solidFill>
                <a:latin typeface="Arial" charset="0"/>
              </a:endParaRPr>
            </a:p>
          </p:txBody>
        </p:sp>
        <p:sp>
          <p:nvSpPr>
            <p:cNvPr id="584" name="Rectangle 140"/>
            <p:cNvSpPr>
              <a:spLocks noChangeArrowheads="1"/>
            </p:cNvSpPr>
            <p:nvPr/>
          </p:nvSpPr>
          <p:spPr bwMode="auto">
            <a:xfrm>
              <a:off x="2860675" y="2871788"/>
              <a:ext cx="273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Gove</a:t>
              </a:r>
              <a:endParaRPr lang="en-US" altLang="en-US" sz="900" smtClean="0">
                <a:solidFill>
                  <a:prstClr val="black"/>
                </a:solidFill>
                <a:latin typeface="Arial" charset="0"/>
              </a:endParaRPr>
            </a:p>
          </p:txBody>
        </p:sp>
        <p:sp>
          <p:nvSpPr>
            <p:cNvPr id="585" name="Rectangle 141"/>
            <p:cNvSpPr>
              <a:spLocks noChangeArrowheads="1"/>
            </p:cNvSpPr>
            <p:nvPr/>
          </p:nvSpPr>
          <p:spPr bwMode="auto">
            <a:xfrm>
              <a:off x="3300413" y="2386013"/>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Graham</a:t>
              </a:r>
              <a:endParaRPr lang="en-US" altLang="en-US" sz="900" smtClean="0">
                <a:solidFill>
                  <a:prstClr val="black"/>
                </a:solidFill>
                <a:latin typeface="Arial" charset="0"/>
              </a:endParaRPr>
            </a:p>
          </p:txBody>
        </p:sp>
        <p:sp>
          <p:nvSpPr>
            <p:cNvPr id="586" name="Rectangle 142"/>
            <p:cNvSpPr>
              <a:spLocks noChangeArrowheads="1"/>
            </p:cNvSpPr>
            <p:nvPr/>
          </p:nvSpPr>
          <p:spPr bwMode="auto">
            <a:xfrm>
              <a:off x="2100263" y="4405313"/>
              <a:ext cx="285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Grant</a:t>
              </a:r>
              <a:endParaRPr lang="en-US" altLang="en-US" sz="900" smtClean="0">
                <a:solidFill>
                  <a:prstClr val="black"/>
                </a:solidFill>
                <a:latin typeface="Arial" charset="0"/>
              </a:endParaRPr>
            </a:p>
          </p:txBody>
        </p:sp>
        <p:sp>
          <p:nvSpPr>
            <p:cNvPr id="587" name="Rectangle 143"/>
            <p:cNvSpPr>
              <a:spLocks noChangeArrowheads="1"/>
            </p:cNvSpPr>
            <p:nvPr/>
          </p:nvSpPr>
          <p:spPr bwMode="auto">
            <a:xfrm>
              <a:off x="2894013" y="4233863"/>
              <a:ext cx="247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Gray</a:t>
              </a:r>
              <a:endParaRPr lang="en-US" altLang="en-US" sz="900" smtClean="0">
                <a:solidFill>
                  <a:prstClr val="black"/>
                </a:solidFill>
                <a:latin typeface="Arial" charset="0"/>
              </a:endParaRPr>
            </a:p>
          </p:txBody>
        </p:sp>
        <p:sp>
          <p:nvSpPr>
            <p:cNvPr id="588" name="Rectangle 144"/>
            <p:cNvSpPr>
              <a:spLocks noChangeArrowheads="1"/>
            </p:cNvSpPr>
            <p:nvPr/>
          </p:nvSpPr>
          <p:spPr bwMode="auto">
            <a:xfrm>
              <a:off x="1606550" y="336391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Greeley</a:t>
              </a:r>
              <a:endParaRPr lang="en-US" altLang="en-US" sz="900" smtClean="0">
                <a:solidFill>
                  <a:prstClr val="black"/>
                </a:solidFill>
                <a:latin typeface="Arial" charset="0"/>
              </a:endParaRPr>
            </a:p>
          </p:txBody>
        </p:sp>
        <p:sp>
          <p:nvSpPr>
            <p:cNvPr id="589" name="Rectangle 145"/>
            <p:cNvSpPr>
              <a:spLocks noChangeArrowheads="1"/>
            </p:cNvSpPr>
            <p:nvPr/>
          </p:nvSpPr>
          <p:spPr bwMode="auto">
            <a:xfrm>
              <a:off x="6357938" y="4011613"/>
              <a:ext cx="590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Greenwood</a:t>
              </a:r>
              <a:endParaRPr lang="en-US" altLang="en-US" sz="900" smtClean="0">
                <a:solidFill>
                  <a:prstClr val="black"/>
                </a:solidFill>
                <a:latin typeface="Arial" charset="0"/>
              </a:endParaRPr>
            </a:p>
          </p:txBody>
        </p:sp>
        <p:sp>
          <p:nvSpPr>
            <p:cNvPr id="590" name="Rectangle 146"/>
            <p:cNvSpPr>
              <a:spLocks noChangeArrowheads="1"/>
            </p:cNvSpPr>
            <p:nvPr/>
          </p:nvSpPr>
          <p:spPr bwMode="auto">
            <a:xfrm>
              <a:off x="1604963" y="3983038"/>
              <a:ext cx="450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Hamilton</a:t>
              </a:r>
              <a:endParaRPr lang="en-US" altLang="en-US" sz="900" smtClean="0">
                <a:solidFill>
                  <a:prstClr val="black"/>
                </a:solidFill>
                <a:latin typeface="Arial" charset="0"/>
              </a:endParaRPr>
            </a:p>
          </p:txBody>
        </p:sp>
        <p:sp>
          <p:nvSpPr>
            <p:cNvPr id="591" name="Rectangle 147"/>
            <p:cNvSpPr>
              <a:spLocks noChangeArrowheads="1"/>
            </p:cNvSpPr>
            <p:nvPr/>
          </p:nvSpPr>
          <p:spPr bwMode="auto">
            <a:xfrm>
              <a:off x="4902200" y="4760913"/>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Harper</a:t>
              </a:r>
              <a:endParaRPr lang="en-US" altLang="en-US" sz="900" smtClean="0">
                <a:solidFill>
                  <a:prstClr val="black"/>
                </a:solidFill>
                <a:latin typeface="Arial" charset="0"/>
              </a:endParaRPr>
            </a:p>
          </p:txBody>
        </p:sp>
        <p:sp>
          <p:nvSpPr>
            <p:cNvPr id="592" name="Rectangle 148"/>
            <p:cNvSpPr>
              <a:spLocks noChangeArrowheads="1"/>
            </p:cNvSpPr>
            <p:nvPr/>
          </p:nvSpPr>
          <p:spPr bwMode="auto">
            <a:xfrm>
              <a:off x="5457825" y="38338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Harvey</a:t>
              </a:r>
              <a:endParaRPr lang="en-US" altLang="en-US" sz="900" smtClean="0">
                <a:solidFill>
                  <a:prstClr val="black"/>
                </a:solidFill>
                <a:latin typeface="Arial" charset="0"/>
              </a:endParaRPr>
            </a:p>
          </p:txBody>
        </p:sp>
        <p:sp>
          <p:nvSpPr>
            <p:cNvPr id="593" name="Rectangle 149"/>
            <p:cNvSpPr>
              <a:spLocks noChangeArrowheads="1"/>
            </p:cNvSpPr>
            <p:nvPr/>
          </p:nvSpPr>
          <p:spPr bwMode="auto">
            <a:xfrm>
              <a:off x="2459038" y="4400550"/>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Haskell</a:t>
              </a:r>
              <a:endParaRPr lang="en-US" altLang="en-US" sz="900" smtClean="0">
                <a:solidFill>
                  <a:prstClr val="black"/>
                </a:solidFill>
                <a:latin typeface="Arial" charset="0"/>
              </a:endParaRPr>
            </a:p>
          </p:txBody>
        </p:sp>
        <p:sp>
          <p:nvSpPr>
            <p:cNvPr id="594" name="Rectangle 150"/>
            <p:cNvSpPr>
              <a:spLocks noChangeArrowheads="1"/>
            </p:cNvSpPr>
            <p:nvPr/>
          </p:nvSpPr>
          <p:spPr bwMode="auto">
            <a:xfrm>
              <a:off x="3221038" y="3816350"/>
              <a:ext cx="558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Hodgeman</a:t>
              </a:r>
              <a:endParaRPr lang="en-US" altLang="en-US" sz="900" smtClean="0">
                <a:solidFill>
                  <a:prstClr val="black"/>
                </a:solidFill>
                <a:latin typeface="Arial" charset="0"/>
              </a:endParaRPr>
            </a:p>
          </p:txBody>
        </p:sp>
        <p:sp>
          <p:nvSpPr>
            <p:cNvPr id="595" name="Rectangle 151"/>
            <p:cNvSpPr>
              <a:spLocks noChangeArrowheads="1"/>
            </p:cNvSpPr>
            <p:nvPr/>
          </p:nvSpPr>
          <p:spPr bwMode="auto">
            <a:xfrm>
              <a:off x="7151688" y="2454275"/>
              <a:ext cx="469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Jefferson</a:t>
              </a:r>
              <a:endParaRPr lang="en-US" altLang="en-US" sz="900" smtClean="0">
                <a:solidFill>
                  <a:prstClr val="black"/>
                </a:solidFill>
                <a:latin typeface="Arial" charset="0"/>
              </a:endParaRPr>
            </a:p>
          </p:txBody>
        </p:sp>
        <p:sp>
          <p:nvSpPr>
            <p:cNvPr id="596" name="Rectangle 152"/>
            <p:cNvSpPr>
              <a:spLocks noChangeArrowheads="1"/>
            </p:cNvSpPr>
            <p:nvPr/>
          </p:nvSpPr>
          <p:spPr bwMode="auto">
            <a:xfrm>
              <a:off x="4697413" y="1946275"/>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Jewell</a:t>
              </a:r>
              <a:endParaRPr lang="en-US" altLang="en-US" sz="900" smtClean="0">
                <a:solidFill>
                  <a:prstClr val="black"/>
                </a:solidFill>
                <a:latin typeface="Arial" charset="0"/>
              </a:endParaRPr>
            </a:p>
          </p:txBody>
        </p:sp>
        <p:sp>
          <p:nvSpPr>
            <p:cNvPr id="597" name="Rectangle 153"/>
            <p:cNvSpPr>
              <a:spLocks noChangeArrowheads="1"/>
            </p:cNvSpPr>
            <p:nvPr/>
          </p:nvSpPr>
          <p:spPr bwMode="auto">
            <a:xfrm>
              <a:off x="7661275" y="2820988"/>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Johnson</a:t>
              </a:r>
              <a:endParaRPr lang="en-US" altLang="en-US" sz="900" smtClean="0">
                <a:solidFill>
                  <a:prstClr val="black"/>
                </a:solidFill>
                <a:latin typeface="Arial" charset="0"/>
              </a:endParaRPr>
            </a:p>
          </p:txBody>
        </p:sp>
        <p:sp>
          <p:nvSpPr>
            <p:cNvPr id="598" name="Rectangle 154"/>
            <p:cNvSpPr>
              <a:spLocks noChangeArrowheads="1"/>
            </p:cNvSpPr>
            <p:nvPr/>
          </p:nvSpPr>
          <p:spPr bwMode="auto">
            <a:xfrm>
              <a:off x="2071688" y="38338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Kearny</a:t>
              </a:r>
              <a:endParaRPr lang="en-US" altLang="en-US" sz="900" smtClean="0">
                <a:solidFill>
                  <a:prstClr val="black"/>
                </a:solidFill>
                <a:latin typeface="Arial" charset="0"/>
              </a:endParaRPr>
            </a:p>
          </p:txBody>
        </p:sp>
        <p:sp>
          <p:nvSpPr>
            <p:cNvPr id="599" name="Rectangle 155"/>
            <p:cNvSpPr>
              <a:spLocks noChangeArrowheads="1"/>
            </p:cNvSpPr>
            <p:nvPr/>
          </p:nvSpPr>
          <p:spPr bwMode="auto">
            <a:xfrm>
              <a:off x="4822825" y="4359275"/>
              <a:ext cx="450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Kingman</a:t>
              </a:r>
              <a:endParaRPr lang="en-US" altLang="en-US" sz="900" smtClean="0">
                <a:solidFill>
                  <a:prstClr val="black"/>
                </a:solidFill>
                <a:latin typeface="Arial" charset="0"/>
              </a:endParaRPr>
            </a:p>
          </p:txBody>
        </p:sp>
        <p:sp>
          <p:nvSpPr>
            <p:cNvPr id="600" name="Rectangle 156"/>
            <p:cNvSpPr>
              <a:spLocks noChangeArrowheads="1"/>
            </p:cNvSpPr>
            <p:nvPr/>
          </p:nvSpPr>
          <p:spPr bwMode="auto">
            <a:xfrm>
              <a:off x="3878263" y="4429125"/>
              <a:ext cx="311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Kiowa</a:t>
              </a:r>
              <a:endParaRPr lang="en-US" altLang="en-US" sz="900" smtClean="0">
                <a:solidFill>
                  <a:prstClr val="black"/>
                </a:solidFill>
                <a:latin typeface="Arial" charset="0"/>
              </a:endParaRPr>
            </a:p>
          </p:txBody>
        </p:sp>
        <p:sp>
          <p:nvSpPr>
            <p:cNvPr id="601" name="Rectangle 157"/>
            <p:cNvSpPr>
              <a:spLocks noChangeArrowheads="1"/>
            </p:cNvSpPr>
            <p:nvPr/>
          </p:nvSpPr>
          <p:spPr bwMode="auto">
            <a:xfrm>
              <a:off x="7351713" y="4600575"/>
              <a:ext cx="381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Labette</a:t>
              </a:r>
              <a:endParaRPr lang="en-US" altLang="en-US" sz="900" smtClean="0">
                <a:solidFill>
                  <a:prstClr val="black"/>
                </a:solidFill>
                <a:latin typeface="Arial" charset="0"/>
              </a:endParaRPr>
            </a:p>
          </p:txBody>
        </p:sp>
        <p:sp>
          <p:nvSpPr>
            <p:cNvPr id="602" name="Rectangle 158"/>
            <p:cNvSpPr>
              <a:spLocks noChangeArrowheads="1"/>
            </p:cNvSpPr>
            <p:nvPr/>
          </p:nvSpPr>
          <p:spPr bwMode="auto">
            <a:xfrm>
              <a:off x="2860675" y="3392488"/>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Lane</a:t>
              </a:r>
              <a:endParaRPr lang="en-US" altLang="en-US" sz="900" smtClean="0">
                <a:solidFill>
                  <a:prstClr val="black"/>
                </a:solidFill>
                <a:latin typeface="Arial" charset="0"/>
              </a:endParaRPr>
            </a:p>
          </p:txBody>
        </p:sp>
        <p:sp>
          <p:nvSpPr>
            <p:cNvPr id="603" name="Rectangle 159"/>
            <p:cNvSpPr>
              <a:spLocks noChangeArrowheads="1"/>
            </p:cNvSpPr>
            <p:nvPr/>
          </p:nvSpPr>
          <p:spPr bwMode="auto">
            <a:xfrm>
              <a:off x="7512050" y="2335213"/>
              <a:ext cx="654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Leavenworth</a:t>
              </a:r>
              <a:endParaRPr lang="en-US" altLang="en-US" sz="900" smtClean="0">
                <a:solidFill>
                  <a:prstClr val="black"/>
                </a:solidFill>
                <a:latin typeface="Arial" charset="0"/>
              </a:endParaRPr>
            </a:p>
          </p:txBody>
        </p:sp>
        <p:sp>
          <p:nvSpPr>
            <p:cNvPr id="604" name="Rectangle 160"/>
            <p:cNvSpPr>
              <a:spLocks noChangeArrowheads="1"/>
            </p:cNvSpPr>
            <p:nvPr/>
          </p:nvSpPr>
          <p:spPr bwMode="auto">
            <a:xfrm>
              <a:off x="4759325" y="27289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Lincoln</a:t>
              </a:r>
              <a:endParaRPr lang="en-US" altLang="en-US" sz="900" smtClean="0">
                <a:solidFill>
                  <a:prstClr val="black"/>
                </a:solidFill>
                <a:latin typeface="Arial" charset="0"/>
              </a:endParaRPr>
            </a:p>
          </p:txBody>
        </p:sp>
        <p:sp>
          <p:nvSpPr>
            <p:cNvPr id="605" name="Rectangle 161"/>
            <p:cNvSpPr>
              <a:spLocks noChangeArrowheads="1"/>
            </p:cNvSpPr>
            <p:nvPr/>
          </p:nvSpPr>
          <p:spPr bwMode="auto">
            <a:xfrm>
              <a:off x="7761288" y="3559175"/>
              <a:ext cx="215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Linn</a:t>
              </a:r>
              <a:endParaRPr lang="en-US" altLang="en-US" sz="900" smtClean="0">
                <a:solidFill>
                  <a:prstClr val="black"/>
                </a:solidFill>
                <a:latin typeface="Arial" charset="0"/>
              </a:endParaRPr>
            </a:p>
          </p:txBody>
        </p:sp>
        <p:sp>
          <p:nvSpPr>
            <p:cNvPr id="606" name="Rectangle 162"/>
            <p:cNvSpPr>
              <a:spLocks noChangeArrowheads="1"/>
            </p:cNvSpPr>
            <p:nvPr/>
          </p:nvSpPr>
          <p:spPr bwMode="auto">
            <a:xfrm>
              <a:off x="2265363" y="2867025"/>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Logan</a:t>
              </a:r>
              <a:endParaRPr lang="en-US" altLang="en-US" sz="900" smtClean="0">
                <a:solidFill>
                  <a:prstClr val="black"/>
                </a:solidFill>
                <a:latin typeface="Arial" charset="0"/>
              </a:endParaRPr>
            </a:p>
          </p:txBody>
        </p:sp>
        <p:sp>
          <p:nvSpPr>
            <p:cNvPr id="607" name="Rectangle 163"/>
            <p:cNvSpPr>
              <a:spLocks noChangeArrowheads="1"/>
            </p:cNvSpPr>
            <p:nvPr/>
          </p:nvSpPr>
          <p:spPr bwMode="auto">
            <a:xfrm>
              <a:off x="6584950" y="3341688"/>
              <a:ext cx="247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Lyon</a:t>
              </a:r>
              <a:endParaRPr lang="en-US" altLang="en-US" sz="900" smtClean="0">
                <a:solidFill>
                  <a:prstClr val="black"/>
                </a:solidFill>
                <a:latin typeface="Arial" charset="0"/>
              </a:endParaRPr>
            </a:p>
          </p:txBody>
        </p:sp>
        <p:sp>
          <p:nvSpPr>
            <p:cNvPr id="608" name="Rectangle 164"/>
            <p:cNvSpPr>
              <a:spLocks noChangeArrowheads="1"/>
            </p:cNvSpPr>
            <p:nvPr/>
          </p:nvSpPr>
          <p:spPr bwMode="auto">
            <a:xfrm>
              <a:off x="5741988" y="3490913"/>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Marion</a:t>
              </a:r>
              <a:endParaRPr lang="en-US" altLang="en-US" sz="900" smtClean="0">
                <a:solidFill>
                  <a:prstClr val="black"/>
                </a:solidFill>
                <a:latin typeface="Arial" charset="0"/>
              </a:endParaRPr>
            </a:p>
          </p:txBody>
        </p:sp>
        <p:sp>
          <p:nvSpPr>
            <p:cNvPr id="609" name="Rectangle 165"/>
            <p:cNvSpPr>
              <a:spLocks noChangeArrowheads="1"/>
            </p:cNvSpPr>
            <p:nvPr/>
          </p:nvSpPr>
          <p:spPr bwMode="auto">
            <a:xfrm>
              <a:off x="6143625" y="1897063"/>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Marshall</a:t>
              </a:r>
              <a:endParaRPr lang="en-US" altLang="en-US" sz="900" smtClean="0">
                <a:solidFill>
                  <a:prstClr val="black"/>
                </a:solidFill>
                <a:latin typeface="Arial" charset="0"/>
              </a:endParaRPr>
            </a:p>
          </p:txBody>
        </p:sp>
        <p:sp>
          <p:nvSpPr>
            <p:cNvPr id="610" name="Rectangle 166"/>
            <p:cNvSpPr>
              <a:spLocks noChangeArrowheads="1"/>
            </p:cNvSpPr>
            <p:nvPr/>
          </p:nvSpPr>
          <p:spPr bwMode="auto">
            <a:xfrm>
              <a:off x="5160963" y="3392488"/>
              <a:ext cx="577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McPherson</a:t>
              </a:r>
              <a:endParaRPr lang="en-US" altLang="en-US" sz="900" smtClean="0">
                <a:solidFill>
                  <a:prstClr val="black"/>
                </a:solidFill>
                <a:latin typeface="Arial" charset="0"/>
              </a:endParaRPr>
            </a:p>
          </p:txBody>
        </p:sp>
        <p:sp>
          <p:nvSpPr>
            <p:cNvPr id="611" name="Rectangle 167"/>
            <p:cNvSpPr>
              <a:spLocks noChangeArrowheads="1"/>
            </p:cNvSpPr>
            <p:nvPr/>
          </p:nvSpPr>
          <p:spPr bwMode="auto">
            <a:xfrm>
              <a:off x="2928938" y="4821238"/>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Meade</a:t>
              </a:r>
              <a:endParaRPr lang="en-US" altLang="en-US" sz="900" smtClean="0">
                <a:solidFill>
                  <a:prstClr val="black"/>
                </a:solidFill>
                <a:latin typeface="Arial" charset="0"/>
              </a:endParaRPr>
            </a:p>
          </p:txBody>
        </p:sp>
        <p:sp>
          <p:nvSpPr>
            <p:cNvPr id="612" name="Rectangle 168"/>
            <p:cNvSpPr>
              <a:spLocks noChangeArrowheads="1"/>
            </p:cNvSpPr>
            <p:nvPr/>
          </p:nvSpPr>
          <p:spPr bwMode="auto">
            <a:xfrm>
              <a:off x="7672388" y="3159125"/>
              <a:ext cx="304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Miami</a:t>
              </a:r>
              <a:endParaRPr lang="en-US" altLang="en-US" sz="900" smtClean="0">
                <a:solidFill>
                  <a:prstClr val="black"/>
                </a:solidFill>
                <a:latin typeface="Arial" charset="0"/>
              </a:endParaRPr>
            </a:p>
          </p:txBody>
        </p:sp>
        <p:sp>
          <p:nvSpPr>
            <p:cNvPr id="613" name="Rectangle 169"/>
            <p:cNvSpPr>
              <a:spLocks noChangeArrowheads="1"/>
            </p:cNvSpPr>
            <p:nvPr/>
          </p:nvSpPr>
          <p:spPr bwMode="auto">
            <a:xfrm>
              <a:off x="4743450" y="2335213"/>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Mitchell</a:t>
              </a:r>
              <a:endParaRPr lang="en-US" altLang="en-US" sz="900" smtClean="0">
                <a:solidFill>
                  <a:prstClr val="black"/>
                </a:solidFill>
                <a:latin typeface="Arial" charset="0"/>
              </a:endParaRPr>
            </a:p>
          </p:txBody>
        </p:sp>
        <p:sp>
          <p:nvSpPr>
            <p:cNvPr id="614" name="Rectangle 170"/>
            <p:cNvSpPr>
              <a:spLocks noChangeArrowheads="1"/>
            </p:cNvSpPr>
            <p:nvPr/>
          </p:nvSpPr>
          <p:spPr bwMode="auto">
            <a:xfrm>
              <a:off x="6945313" y="4725988"/>
              <a:ext cx="635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Montgomery</a:t>
              </a:r>
              <a:endParaRPr lang="en-US" altLang="en-US" sz="900" smtClean="0">
                <a:solidFill>
                  <a:prstClr val="black"/>
                </a:solidFill>
                <a:latin typeface="Arial" charset="0"/>
              </a:endParaRPr>
            </a:p>
          </p:txBody>
        </p:sp>
        <p:sp>
          <p:nvSpPr>
            <p:cNvPr id="615" name="Rectangle 171"/>
            <p:cNvSpPr>
              <a:spLocks noChangeArrowheads="1"/>
            </p:cNvSpPr>
            <p:nvPr/>
          </p:nvSpPr>
          <p:spPr bwMode="auto">
            <a:xfrm>
              <a:off x="6132513" y="3117850"/>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Morris</a:t>
              </a:r>
              <a:endParaRPr lang="en-US" altLang="en-US" sz="900" smtClean="0">
                <a:solidFill>
                  <a:prstClr val="black"/>
                </a:solidFill>
                <a:latin typeface="Arial" charset="0"/>
              </a:endParaRPr>
            </a:p>
          </p:txBody>
        </p:sp>
        <p:sp>
          <p:nvSpPr>
            <p:cNvPr id="616" name="Rectangle 172"/>
            <p:cNvSpPr>
              <a:spLocks noChangeArrowheads="1"/>
            </p:cNvSpPr>
            <p:nvPr/>
          </p:nvSpPr>
          <p:spPr bwMode="auto">
            <a:xfrm>
              <a:off x="1641475" y="4821238"/>
              <a:ext cx="355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Morton</a:t>
              </a:r>
              <a:endParaRPr lang="en-US" altLang="en-US" sz="900" smtClean="0">
                <a:solidFill>
                  <a:prstClr val="black"/>
                </a:solidFill>
                <a:latin typeface="Arial" charset="0"/>
              </a:endParaRPr>
            </a:p>
          </p:txBody>
        </p:sp>
        <p:sp>
          <p:nvSpPr>
            <p:cNvPr id="617" name="Rectangle 173"/>
            <p:cNvSpPr>
              <a:spLocks noChangeArrowheads="1"/>
            </p:cNvSpPr>
            <p:nvPr/>
          </p:nvSpPr>
          <p:spPr bwMode="auto">
            <a:xfrm>
              <a:off x="6573838" y="1860550"/>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Nemaha</a:t>
              </a:r>
              <a:endParaRPr lang="en-US" altLang="en-US" sz="900" smtClean="0">
                <a:solidFill>
                  <a:prstClr val="black"/>
                </a:solidFill>
                <a:latin typeface="Arial" charset="0"/>
              </a:endParaRPr>
            </a:p>
          </p:txBody>
        </p:sp>
        <p:sp>
          <p:nvSpPr>
            <p:cNvPr id="618" name="Rectangle 174"/>
            <p:cNvSpPr>
              <a:spLocks noChangeArrowheads="1"/>
            </p:cNvSpPr>
            <p:nvPr/>
          </p:nvSpPr>
          <p:spPr bwMode="auto">
            <a:xfrm>
              <a:off x="7281863" y="4246563"/>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Neosho</a:t>
              </a:r>
              <a:endParaRPr lang="en-US" altLang="en-US" sz="900" smtClean="0">
                <a:solidFill>
                  <a:prstClr val="black"/>
                </a:solidFill>
                <a:latin typeface="Arial" charset="0"/>
              </a:endParaRPr>
            </a:p>
          </p:txBody>
        </p:sp>
        <p:sp>
          <p:nvSpPr>
            <p:cNvPr id="619" name="Rectangle 175"/>
            <p:cNvSpPr>
              <a:spLocks noChangeArrowheads="1"/>
            </p:cNvSpPr>
            <p:nvPr/>
          </p:nvSpPr>
          <p:spPr bwMode="auto">
            <a:xfrm>
              <a:off x="3317875" y="3381375"/>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Ness</a:t>
              </a:r>
              <a:endParaRPr lang="en-US" altLang="en-US" sz="900" smtClean="0">
                <a:solidFill>
                  <a:prstClr val="black"/>
                </a:solidFill>
                <a:latin typeface="Arial" charset="0"/>
              </a:endParaRPr>
            </a:p>
          </p:txBody>
        </p:sp>
        <p:sp>
          <p:nvSpPr>
            <p:cNvPr id="620" name="Rectangle 176"/>
            <p:cNvSpPr>
              <a:spLocks noChangeArrowheads="1"/>
            </p:cNvSpPr>
            <p:nvPr/>
          </p:nvSpPr>
          <p:spPr bwMode="auto">
            <a:xfrm>
              <a:off x="3306763" y="1928813"/>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Norton</a:t>
              </a:r>
              <a:endParaRPr lang="en-US" altLang="en-US" sz="900" smtClean="0">
                <a:solidFill>
                  <a:prstClr val="black"/>
                </a:solidFill>
                <a:latin typeface="Arial" charset="0"/>
              </a:endParaRPr>
            </a:p>
          </p:txBody>
        </p:sp>
        <p:sp>
          <p:nvSpPr>
            <p:cNvPr id="621" name="Rectangle 177"/>
            <p:cNvSpPr>
              <a:spLocks noChangeArrowheads="1"/>
            </p:cNvSpPr>
            <p:nvPr/>
          </p:nvSpPr>
          <p:spPr bwMode="auto">
            <a:xfrm>
              <a:off x="4221163" y="2368550"/>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Osborne</a:t>
              </a:r>
              <a:endParaRPr lang="en-US" altLang="en-US" sz="900" smtClean="0">
                <a:solidFill>
                  <a:prstClr val="black"/>
                </a:solidFill>
                <a:latin typeface="Arial" charset="0"/>
              </a:endParaRPr>
            </a:p>
          </p:txBody>
        </p:sp>
        <p:sp>
          <p:nvSpPr>
            <p:cNvPr id="622" name="Rectangle 178"/>
            <p:cNvSpPr>
              <a:spLocks noChangeArrowheads="1"/>
            </p:cNvSpPr>
            <p:nvPr/>
          </p:nvSpPr>
          <p:spPr bwMode="auto">
            <a:xfrm>
              <a:off x="5229225" y="26146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Ottawa</a:t>
              </a:r>
              <a:endParaRPr lang="en-US" altLang="en-US" sz="900" smtClean="0">
                <a:solidFill>
                  <a:prstClr val="black"/>
                </a:solidFill>
                <a:latin typeface="Arial" charset="0"/>
              </a:endParaRPr>
            </a:p>
          </p:txBody>
        </p:sp>
        <p:sp>
          <p:nvSpPr>
            <p:cNvPr id="623" name="Rectangle 179"/>
            <p:cNvSpPr>
              <a:spLocks noChangeArrowheads="1"/>
            </p:cNvSpPr>
            <p:nvPr/>
          </p:nvSpPr>
          <p:spPr bwMode="auto">
            <a:xfrm>
              <a:off x="3849688" y="3679825"/>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Pawnee</a:t>
              </a:r>
              <a:endParaRPr lang="en-US" altLang="en-US" sz="900" smtClean="0">
                <a:solidFill>
                  <a:prstClr val="black"/>
                </a:solidFill>
                <a:latin typeface="Arial" charset="0"/>
              </a:endParaRPr>
            </a:p>
          </p:txBody>
        </p:sp>
        <p:sp>
          <p:nvSpPr>
            <p:cNvPr id="624" name="Rectangle 180"/>
            <p:cNvSpPr>
              <a:spLocks noChangeArrowheads="1"/>
            </p:cNvSpPr>
            <p:nvPr/>
          </p:nvSpPr>
          <p:spPr bwMode="auto">
            <a:xfrm>
              <a:off x="3763963" y="193516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Phillips</a:t>
              </a:r>
              <a:endParaRPr lang="en-US" altLang="en-US" sz="900" smtClean="0">
                <a:solidFill>
                  <a:prstClr val="black"/>
                </a:solidFill>
                <a:latin typeface="Arial" charset="0"/>
              </a:endParaRPr>
            </a:p>
          </p:txBody>
        </p:sp>
        <p:sp>
          <p:nvSpPr>
            <p:cNvPr id="625" name="Rectangle 181"/>
            <p:cNvSpPr>
              <a:spLocks noChangeArrowheads="1"/>
            </p:cNvSpPr>
            <p:nvPr/>
          </p:nvSpPr>
          <p:spPr bwMode="auto">
            <a:xfrm>
              <a:off x="6196013" y="2306638"/>
              <a:ext cx="692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Pottawatomie</a:t>
              </a:r>
              <a:endParaRPr lang="en-US" altLang="en-US" sz="900" smtClean="0">
                <a:solidFill>
                  <a:prstClr val="black"/>
                </a:solidFill>
                <a:latin typeface="Arial" charset="0"/>
              </a:endParaRPr>
            </a:p>
          </p:txBody>
        </p:sp>
        <p:sp>
          <p:nvSpPr>
            <p:cNvPr id="626" name="Rectangle 182"/>
            <p:cNvSpPr>
              <a:spLocks noChangeArrowheads="1"/>
            </p:cNvSpPr>
            <p:nvPr/>
          </p:nvSpPr>
          <p:spPr bwMode="auto">
            <a:xfrm>
              <a:off x="4387850" y="4286250"/>
              <a:ext cx="241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Pratt</a:t>
              </a:r>
              <a:endParaRPr lang="en-US" altLang="en-US" sz="900" smtClean="0">
                <a:solidFill>
                  <a:prstClr val="black"/>
                </a:solidFill>
                <a:latin typeface="Arial" charset="0"/>
              </a:endParaRPr>
            </a:p>
          </p:txBody>
        </p:sp>
        <p:sp>
          <p:nvSpPr>
            <p:cNvPr id="627" name="Rectangle 183"/>
            <p:cNvSpPr>
              <a:spLocks noChangeArrowheads="1"/>
            </p:cNvSpPr>
            <p:nvPr/>
          </p:nvSpPr>
          <p:spPr bwMode="auto">
            <a:xfrm>
              <a:off x="2287588" y="19224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Rawlins</a:t>
              </a:r>
              <a:endParaRPr lang="en-US" altLang="en-US" sz="900" smtClean="0">
                <a:solidFill>
                  <a:prstClr val="black"/>
                </a:solidFill>
                <a:latin typeface="Arial" charset="0"/>
              </a:endParaRPr>
            </a:p>
          </p:txBody>
        </p:sp>
        <p:sp>
          <p:nvSpPr>
            <p:cNvPr id="628" name="Rectangle 184"/>
            <p:cNvSpPr>
              <a:spLocks noChangeArrowheads="1"/>
            </p:cNvSpPr>
            <p:nvPr/>
          </p:nvSpPr>
          <p:spPr bwMode="auto">
            <a:xfrm>
              <a:off x="4897438" y="3948113"/>
              <a:ext cx="273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Reno</a:t>
              </a:r>
              <a:endParaRPr lang="en-US" altLang="en-US" sz="900" smtClean="0">
                <a:solidFill>
                  <a:prstClr val="black"/>
                </a:solidFill>
                <a:latin typeface="Arial" charset="0"/>
              </a:endParaRPr>
            </a:p>
          </p:txBody>
        </p:sp>
        <p:sp>
          <p:nvSpPr>
            <p:cNvPr id="629" name="Rectangle 185"/>
            <p:cNvSpPr>
              <a:spLocks noChangeArrowheads="1"/>
            </p:cNvSpPr>
            <p:nvPr/>
          </p:nvSpPr>
          <p:spPr bwMode="auto">
            <a:xfrm>
              <a:off x="5183188" y="1935163"/>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Republic</a:t>
              </a:r>
              <a:endParaRPr lang="en-US" altLang="en-US" sz="900" smtClean="0">
                <a:solidFill>
                  <a:prstClr val="black"/>
                </a:solidFill>
                <a:latin typeface="Arial" charset="0"/>
              </a:endParaRPr>
            </a:p>
          </p:txBody>
        </p:sp>
        <p:sp>
          <p:nvSpPr>
            <p:cNvPr id="630" name="Rectangle 186"/>
            <p:cNvSpPr>
              <a:spLocks noChangeArrowheads="1"/>
            </p:cNvSpPr>
            <p:nvPr/>
          </p:nvSpPr>
          <p:spPr bwMode="auto">
            <a:xfrm>
              <a:off x="4868863" y="3467100"/>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Rice</a:t>
              </a:r>
              <a:endParaRPr lang="en-US" altLang="en-US" sz="900" smtClean="0">
                <a:solidFill>
                  <a:prstClr val="black"/>
                </a:solidFill>
                <a:latin typeface="Arial" charset="0"/>
              </a:endParaRPr>
            </a:p>
          </p:txBody>
        </p:sp>
        <p:sp>
          <p:nvSpPr>
            <p:cNvPr id="631" name="Rectangle 187"/>
            <p:cNvSpPr>
              <a:spLocks noChangeArrowheads="1"/>
            </p:cNvSpPr>
            <p:nvPr/>
          </p:nvSpPr>
          <p:spPr bwMode="auto">
            <a:xfrm>
              <a:off x="5961063" y="2346325"/>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Riley</a:t>
              </a:r>
              <a:endParaRPr lang="en-US" altLang="en-US" sz="900" smtClean="0">
                <a:solidFill>
                  <a:prstClr val="black"/>
                </a:solidFill>
                <a:latin typeface="Arial" charset="0"/>
              </a:endParaRPr>
            </a:p>
          </p:txBody>
        </p:sp>
        <p:sp>
          <p:nvSpPr>
            <p:cNvPr id="632" name="Rectangle 188"/>
            <p:cNvSpPr>
              <a:spLocks noChangeArrowheads="1"/>
            </p:cNvSpPr>
            <p:nvPr/>
          </p:nvSpPr>
          <p:spPr bwMode="auto">
            <a:xfrm>
              <a:off x="3803650" y="2392363"/>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Rooks</a:t>
              </a:r>
              <a:endParaRPr lang="en-US" altLang="en-US" sz="900" smtClean="0">
                <a:solidFill>
                  <a:prstClr val="black"/>
                </a:solidFill>
                <a:latin typeface="Arial" charset="0"/>
              </a:endParaRPr>
            </a:p>
          </p:txBody>
        </p:sp>
        <p:sp>
          <p:nvSpPr>
            <p:cNvPr id="633" name="Rectangle 189"/>
            <p:cNvSpPr>
              <a:spLocks noChangeArrowheads="1"/>
            </p:cNvSpPr>
            <p:nvPr/>
          </p:nvSpPr>
          <p:spPr bwMode="auto">
            <a:xfrm>
              <a:off x="3873500" y="3306763"/>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Rush</a:t>
              </a:r>
              <a:endParaRPr lang="en-US" altLang="en-US" sz="900" smtClean="0">
                <a:solidFill>
                  <a:prstClr val="black"/>
                </a:solidFill>
                <a:latin typeface="Arial" charset="0"/>
              </a:endParaRPr>
            </a:p>
          </p:txBody>
        </p:sp>
        <p:sp>
          <p:nvSpPr>
            <p:cNvPr id="634" name="Rectangle 190"/>
            <p:cNvSpPr>
              <a:spLocks noChangeArrowheads="1"/>
            </p:cNvSpPr>
            <p:nvPr/>
          </p:nvSpPr>
          <p:spPr bwMode="auto">
            <a:xfrm>
              <a:off x="4238625" y="2889250"/>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Russell</a:t>
              </a:r>
              <a:endParaRPr lang="en-US" altLang="en-US" sz="900" smtClean="0">
                <a:solidFill>
                  <a:prstClr val="black"/>
                </a:solidFill>
                <a:latin typeface="Arial" charset="0"/>
              </a:endParaRPr>
            </a:p>
          </p:txBody>
        </p:sp>
        <p:sp>
          <p:nvSpPr>
            <p:cNvPr id="635" name="Rectangle 191"/>
            <p:cNvSpPr>
              <a:spLocks noChangeArrowheads="1"/>
            </p:cNvSpPr>
            <p:nvPr/>
          </p:nvSpPr>
          <p:spPr bwMode="auto">
            <a:xfrm>
              <a:off x="5262563" y="3016250"/>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Saline</a:t>
              </a:r>
              <a:endParaRPr lang="en-US" altLang="en-US" sz="900" smtClean="0">
                <a:solidFill>
                  <a:prstClr val="black"/>
                </a:solidFill>
                <a:latin typeface="Arial" charset="0"/>
              </a:endParaRPr>
            </a:p>
          </p:txBody>
        </p:sp>
        <p:sp>
          <p:nvSpPr>
            <p:cNvPr id="636" name="Rectangle 192"/>
            <p:cNvSpPr>
              <a:spLocks noChangeArrowheads="1"/>
            </p:cNvSpPr>
            <p:nvPr/>
          </p:nvSpPr>
          <p:spPr bwMode="auto">
            <a:xfrm>
              <a:off x="2476500" y="3387725"/>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Scott</a:t>
              </a:r>
              <a:endParaRPr lang="en-US" altLang="en-US" sz="900" smtClean="0">
                <a:solidFill>
                  <a:prstClr val="black"/>
                </a:solidFill>
                <a:latin typeface="Arial" charset="0"/>
              </a:endParaRPr>
            </a:p>
          </p:txBody>
        </p:sp>
        <p:sp>
          <p:nvSpPr>
            <p:cNvPr id="637" name="Rectangle 193"/>
            <p:cNvSpPr>
              <a:spLocks noChangeArrowheads="1"/>
            </p:cNvSpPr>
            <p:nvPr/>
          </p:nvSpPr>
          <p:spPr bwMode="auto">
            <a:xfrm>
              <a:off x="5337175" y="431482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Sedgwick</a:t>
              </a:r>
              <a:endParaRPr lang="en-US" altLang="en-US" sz="900" smtClean="0">
                <a:solidFill>
                  <a:prstClr val="black"/>
                </a:solidFill>
                <a:latin typeface="Arial" charset="0"/>
              </a:endParaRPr>
            </a:p>
          </p:txBody>
        </p:sp>
        <p:sp>
          <p:nvSpPr>
            <p:cNvPr id="638" name="Rectangle 194"/>
            <p:cNvSpPr>
              <a:spLocks noChangeArrowheads="1"/>
            </p:cNvSpPr>
            <p:nvPr/>
          </p:nvSpPr>
          <p:spPr bwMode="auto">
            <a:xfrm>
              <a:off x="2465388" y="4806950"/>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Seward</a:t>
              </a:r>
              <a:endParaRPr lang="en-US" altLang="en-US" sz="900" smtClean="0">
                <a:solidFill>
                  <a:prstClr val="black"/>
                </a:solidFill>
                <a:latin typeface="Arial" charset="0"/>
              </a:endParaRPr>
            </a:p>
          </p:txBody>
        </p:sp>
        <p:sp>
          <p:nvSpPr>
            <p:cNvPr id="639" name="Rectangle 195"/>
            <p:cNvSpPr>
              <a:spLocks noChangeArrowheads="1"/>
            </p:cNvSpPr>
            <p:nvPr/>
          </p:nvSpPr>
          <p:spPr bwMode="auto">
            <a:xfrm>
              <a:off x="6899275" y="2689225"/>
              <a:ext cx="476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Shawnee</a:t>
              </a:r>
              <a:endParaRPr lang="en-US" altLang="en-US" sz="900" smtClean="0">
                <a:solidFill>
                  <a:prstClr val="black"/>
                </a:solidFill>
                <a:latin typeface="Arial" charset="0"/>
              </a:endParaRPr>
            </a:p>
          </p:txBody>
        </p:sp>
        <p:sp>
          <p:nvSpPr>
            <p:cNvPr id="640" name="Rectangle 196"/>
            <p:cNvSpPr>
              <a:spLocks noChangeArrowheads="1"/>
            </p:cNvSpPr>
            <p:nvPr/>
          </p:nvSpPr>
          <p:spPr bwMode="auto">
            <a:xfrm>
              <a:off x="2786063" y="2386013"/>
              <a:ext cx="457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Sheridan</a:t>
              </a:r>
              <a:endParaRPr lang="en-US" altLang="en-US" sz="900" smtClean="0">
                <a:solidFill>
                  <a:prstClr val="black"/>
                </a:solidFill>
                <a:latin typeface="Arial" charset="0"/>
              </a:endParaRPr>
            </a:p>
          </p:txBody>
        </p:sp>
        <p:sp>
          <p:nvSpPr>
            <p:cNvPr id="641" name="Rectangle 197"/>
            <p:cNvSpPr>
              <a:spLocks noChangeArrowheads="1"/>
            </p:cNvSpPr>
            <p:nvPr/>
          </p:nvSpPr>
          <p:spPr bwMode="auto">
            <a:xfrm>
              <a:off x="1704975" y="2386013"/>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Sherman</a:t>
              </a:r>
              <a:endParaRPr lang="en-US" altLang="en-US" sz="900" smtClean="0">
                <a:solidFill>
                  <a:prstClr val="black"/>
                </a:solidFill>
                <a:latin typeface="Arial" charset="0"/>
              </a:endParaRPr>
            </a:p>
          </p:txBody>
        </p:sp>
        <p:sp>
          <p:nvSpPr>
            <p:cNvPr id="642" name="Rectangle 198"/>
            <p:cNvSpPr>
              <a:spLocks noChangeArrowheads="1"/>
            </p:cNvSpPr>
            <p:nvPr/>
          </p:nvSpPr>
          <p:spPr bwMode="auto">
            <a:xfrm>
              <a:off x="4267200" y="1928813"/>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Smith</a:t>
              </a:r>
              <a:endParaRPr lang="en-US" altLang="en-US" sz="900" smtClean="0">
                <a:solidFill>
                  <a:prstClr val="black"/>
                </a:solidFill>
                <a:latin typeface="Arial" charset="0"/>
              </a:endParaRPr>
            </a:p>
          </p:txBody>
        </p:sp>
        <p:sp>
          <p:nvSpPr>
            <p:cNvPr id="643" name="Rectangle 199"/>
            <p:cNvSpPr>
              <a:spLocks noChangeArrowheads="1"/>
            </p:cNvSpPr>
            <p:nvPr/>
          </p:nvSpPr>
          <p:spPr bwMode="auto">
            <a:xfrm>
              <a:off x="4310063" y="3959225"/>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Stafford</a:t>
              </a:r>
              <a:endParaRPr lang="en-US" altLang="en-US" sz="900" smtClean="0">
                <a:solidFill>
                  <a:prstClr val="black"/>
                </a:solidFill>
                <a:latin typeface="Arial" charset="0"/>
              </a:endParaRPr>
            </a:p>
          </p:txBody>
        </p:sp>
        <p:sp>
          <p:nvSpPr>
            <p:cNvPr id="644" name="Rectangle 200"/>
            <p:cNvSpPr>
              <a:spLocks noChangeArrowheads="1"/>
            </p:cNvSpPr>
            <p:nvPr/>
          </p:nvSpPr>
          <p:spPr bwMode="auto">
            <a:xfrm>
              <a:off x="1641475" y="4387850"/>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Stanton</a:t>
              </a:r>
              <a:endParaRPr lang="en-US" altLang="en-US" sz="900" smtClean="0">
                <a:solidFill>
                  <a:prstClr val="black"/>
                </a:solidFill>
                <a:latin typeface="Arial" charset="0"/>
              </a:endParaRPr>
            </a:p>
          </p:txBody>
        </p:sp>
        <p:sp>
          <p:nvSpPr>
            <p:cNvPr id="645" name="Rectangle 201"/>
            <p:cNvSpPr>
              <a:spLocks noChangeArrowheads="1"/>
            </p:cNvSpPr>
            <p:nvPr/>
          </p:nvSpPr>
          <p:spPr bwMode="auto">
            <a:xfrm>
              <a:off x="2058988" y="4806950"/>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Stevens</a:t>
              </a:r>
              <a:endParaRPr lang="en-US" altLang="en-US" sz="900" smtClean="0">
                <a:solidFill>
                  <a:prstClr val="black"/>
                </a:solidFill>
                <a:latin typeface="Arial" charset="0"/>
              </a:endParaRPr>
            </a:p>
          </p:txBody>
        </p:sp>
        <p:sp>
          <p:nvSpPr>
            <p:cNvPr id="646" name="Rectangle 202"/>
            <p:cNvSpPr>
              <a:spLocks noChangeArrowheads="1"/>
            </p:cNvSpPr>
            <p:nvPr/>
          </p:nvSpPr>
          <p:spPr bwMode="auto">
            <a:xfrm>
              <a:off x="5407025" y="47037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Sumner</a:t>
              </a:r>
              <a:endParaRPr lang="en-US" altLang="en-US" sz="900" smtClean="0">
                <a:solidFill>
                  <a:prstClr val="black"/>
                </a:solidFill>
                <a:latin typeface="Arial" charset="0"/>
              </a:endParaRPr>
            </a:p>
          </p:txBody>
        </p:sp>
        <p:sp>
          <p:nvSpPr>
            <p:cNvPr id="647" name="Rectangle 203"/>
            <p:cNvSpPr>
              <a:spLocks noChangeArrowheads="1"/>
            </p:cNvSpPr>
            <p:nvPr/>
          </p:nvSpPr>
          <p:spPr bwMode="auto">
            <a:xfrm>
              <a:off x="2287588" y="2403475"/>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Thomas</a:t>
              </a:r>
              <a:endParaRPr lang="en-US" altLang="en-US" sz="900" smtClean="0">
                <a:solidFill>
                  <a:prstClr val="black"/>
                </a:solidFill>
                <a:latin typeface="Arial" charset="0"/>
              </a:endParaRPr>
            </a:p>
          </p:txBody>
        </p:sp>
        <p:sp>
          <p:nvSpPr>
            <p:cNvPr id="648" name="Rectangle 204"/>
            <p:cNvSpPr>
              <a:spLocks noChangeArrowheads="1"/>
            </p:cNvSpPr>
            <p:nvPr/>
          </p:nvSpPr>
          <p:spPr bwMode="auto">
            <a:xfrm>
              <a:off x="3363913" y="2884488"/>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Trego</a:t>
              </a:r>
              <a:endParaRPr lang="en-US" altLang="en-US" sz="900" smtClean="0">
                <a:solidFill>
                  <a:prstClr val="black"/>
                </a:solidFill>
                <a:latin typeface="Arial" charset="0"/>
              </a:endParaRPr>
            </a:p>
          </p:txBody>
        </p:sp>
        <p:sp>
          <p:nvSpPr>
            <p:cNvPr id="649" name="Rectangle 205"/>
            <p:cNvSpPr>
              <a:spLocks noChangeArrowheads="1"/>
            </p:cNvSpPr>
            <p:nvPr/>
          </p:nvSpPr>
          <p:spPr bwMode="auto">
            <a:xfrm>
              <a:off x="6407150" y="2798763"/>
              <a:ext cx="609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Wabaunsee</a:t>
              </a:r>
              <a:endParaRPr lang="en-US" altLang="en-US" sz="900" smtClean="0">
                <a:solidFill>
                  <a:prstClr val="black"/>
                </a:solidFill>
                <a:latin typeface="Arial" charset="0"/>
              </a:endParaRPr>
            </a:p>
          </p:txBody>
        </p:sp>
        <p:sp>
          <p:nvSpPr>
            <p:cNvPr id="650" name="Rectangle 206"/>
            <p:cNvSpPr>
              <a:spLocks noChangeArrowheads="1"/>
            </p:cNvSpPr>
            <p:nvPr/>
          </p:nvSpPr>
          <p:spPr bwMode="auto">
            <a:xfrm>
              <a:off x="1670050" y="2884488"/>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Wallace</a:t>
              </a:r>
              <a:endParaRPr lang="en-US" altLang="en-US" sz="900" smtClean="0">
                <a:solidFill>
                  <a:prstClr val="black"/>
                </a:solidFill>
                <a:latin typeface="Arial" charset="0"/>
              </a:endParaRPr>
            </a:p>
          </p:txBody>
        </p:sp>
        <p:sp>
          <p:nvSpPr>
            <p:cNvPr id="651" name="Rectangle 207"/>
            <p:cNvSpPr>
              <a:spLocks noChangeArrowheads="1"/>
            </p:cNvSpPr>
            <p:nvPr/>
          </p:nvSpPr>
          <p:spPr bwMode="auto">
            <a:xfrm>
              <a:off x="5611813" y="1831975"/>
              <a:ext cx="603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Washington</a:t>
              </a:r>
              <a:endParaRPr lang="en-US" altLang="en-US" sz="900" smtClean="0">
                <a:solidFill>
                  <a:prstClr val="black"/>
                </a:solidFill>
                <a:latin typeface="Arial" charset="0"/>
              </a:endParaRPr>
            </a:p>
          </p:txBody>
        </p:sp>
        <p:sp>
          <p:nvSpPr>
            <p:cNvPr id="652" name="Rectangle 208"/>
            <p:cNvSpPr>
              <a:spLocks noChangeArrowheads="1"/>
            </p:cNvSpPr>
            <p:nvPr/>
          </p:nvSpPr>
          <p:spPr bwMode="auto">
            <a:xfrm>
              <a:off x="2025650" y="3376613"/>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Wichita</a:t>
              </a:r>
              <a:endParaRPr lang="en-US" altLang="en-US" sz="900" smtClean="0">
                <a:solidFill>
                  <a:prstClr val="black"/>
                </a:solidFill>
                <a:latin typeface="Arial" charset="0"/>
              </a:endParaRPr>
            </a:p>
          </p:txBody>
        </p:sp>
        <p:sp>
          <p:nvSpPr>
            <p:cNvPr id="653" name="Rectangle 209"/>
            <p:cNvSpPr>
              <a:spLocks noChangeArrowheads="1"/>
            </p:cNvSpPr>
            <p:nvPr/>
          </p:nvSpPr>
          <p:spPr bwMode="auto">
            <a:xfrm>
              <a:off x="6940550" y="4319588"/>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Wilson</a:t>
              </a:r>
              <a:endParaRPr lang="en-US" altLang="en-US" sz="900" smtClean="0">
                <a:solidFill>
                  <a:prstClr val="black"/>
                </a:solidFill>
                <a:latin typeface="Arial" charset="0"/>
              </a:endParaRPr>
            </a:p>
          </p:txBody>
        </p:sp>
        <p:sp>
          <p:nvSpPr>
            <p:cNvPr id="654" name="Rectangle 210"/>
            <p:cNvSpPr>
              <a:spLocks noChangeArrowheads="1"/>
            </p:cNvSpPr>
            <p:nvPr/>
          </p:nvSpPr>
          <p:spPr bwMode="auto">
            <a:xfrm>
              <a:off x="6910388" y="3925888"/>
              <a:ext cx="482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Woodson</a:t>
              </a:r>
              <a:endParaRPr lang="en-US" altLang="en-US" sz="900" smtClean="0">
                <a:solidFill>
                  <a:prstClr val="black"/>
                </a:solidFill>
                <a:latin typeface="Arial" charset="0"/>
              </a:endParaRPr>
            </a:p>
          </p:txBody>
        </p:sp>
        <p:sp>
          <p:nvSpPr>
            <p:cNvPr id="655" name="Rectangle 211"/>
            <p:cNvSpPr>
              <a:spLocks noChangeArrowheads="1"/>
            </p:cNvSpPr>
            <p:nvPr/>
          </p:nvSpPr>
          <p:spPr bwMode="auto">
            <a:xfrm>
              <a:off x="7786688" y="2511425"/>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Wyandotte</a:t>
              </a:r>
              <a:endParaRPr lang="en-US" altLang="en-US" sz="900" smtClean="0">
                <a:solidFill>
                  <a:prstClr val="black"/>
                </a:solidFill>
                <a:latin typeface="Arial" charset="0"/>
              </a:endParaRPr>
            </a:p>
          </p:txBody>
        </p:sp>
        <p:sp>
          <p:nvSpPr>
            <p:cNvPr id="656" name="Rectangle 212"/>
            <p:cNvSpPr>
              <a:spLocks noChangeArrowheads="1"/>
            </p:cNvSpPr>
            <p:nvPr/>
          </p:nvSpPr>
          <p:spPr bwMode="auto">
            <a:xfrm>
              <a:off x="6924675" y="3570288"/>
              <a:ext cx="330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Coffey</a:t>
              </a:r>
              <a:endParaRPr lang="en-US" altLang="en-US" sz="900" smtClean="0">
                <a:solidFill>
                  <a:prstClr val="black"/>
                </a:solidFill>
                <a:latin typeface="Arial" charset="0"/>
              </a:endParaRPr>
            </a:p>
          </p:txBody>
        </p:sp>
        <p:sp>
          <p:nvSpPr>
            <p:cNvPr id="657" name="Rectangle 213"/>
            <p:cNvSpPr>
              <a:spLocks noChangeArrowheads="1"/>
            </p:cNvSpPr>
            <p:nvPr/>
          </p:nvSpPr>
          <p:spPr bwMode="auto">
            <a:xfrm>
              <a:off x="6780213" y="222091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Jackson</a:t>
              </a:r>
              <a:endParaRPr lang="en-US" altLang="en-US" sz="900" smtClean="0">
                <a:solidFill>
                  <a:prstClr val="black"/>
                </a:solidFill>
                <a:latin typeface="Arial" charset="0"/>
              </a:endParaRPr>
            </a:p>
          </p:txBody>
        </p:sp>
        <p:sp>
          <p:nvSpPr>
            <p:cNvPr id="658" name="Rectangle 214"/>
            <p:cNvSpPr>
              <a:spLocks noChangeArrowheads="1"/>
            </p:cNvSpPr>
            <p:nvPr/>
          </p:nvSpPr>
          <p:spPr bwMode="auto">
            <a:xfrm>
              <a:off x="6880225" y="3106738"/>
              <a:ext cx="336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Osage</a:t>
              </a:r>
              <a:endParaRPr lang="en-US" altLang="en-US" sz="900" smtClean="0">
                <a:solidFill>
                  <a:prstClr val="black"/>
                </a:solidFill>
                <a:latin typeface="Arial" charset="0"/>
              </a:endParaRPr>
            </a:p>
          </p:txBody>
        </p:sp>
        <p:grpSp>
          <p:nvGrpSpPr>
            <p:cNvPr id="659" name="Group 658"/>
            <p:cNvGrpSpPr/>
            <p:nvPr/>
          </p:nvGrpSpPr>
          <p:grpSpPr>
            <a:xfrm>
              <a:off x="1725612" y="5217320"/>
              <a:ext cx="4609446" cy="1087891"/>
              <a:chOff x="1725612" y="5217320"/>
              <a:chExt cx="4194846" cy="1087891"/>
            </a:xfrm>
            <a:noFill/>
          </p:grpSpPr>
          <p:sp>
            <p:nvSpPr>
              <p:cNvPr id="660" name="Rectangle 659"/>
              <p:cNvSpPr/>
              <p:nvPr/>
            </p:nvSpPr>
            <p:spPr bwMode="auto">
              <a:xfrm>
                <a:off x="1725612" y="5217320"/>
                <a:ext cx="446088" cy="424543"/>
              </a:xfrm>
              <a:prstGeom prst="rect">
                <a:avLst/>
              </a:prstGeom>
              <a:solidFill>
                <a:srgbClr val="E7BC29">
                  <a:lumMod val="20000"/>
                  <a:lumOff val="80000"/>
                </a:srgbClr>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661" name="Rectangle 660"/>
              <p:cNvSpPr/>
              <p:nvPr/>
            </p:nvSpPr>
            <p:spPr bwMode="auto">
              <a:xfrm>
                <a:off x="1741601" y="5880668"/>
                <a:ext cx="446088" cy="424543"/>
              </a:xfrm>
              <a:prstGeom prst="rect">
                <a:avLst/>
              </a:prstGeom>
              <a:solidFill>
                <a:srgbClr val="F2D98A"/>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Times" panose="02020603050405020304" pitchFamily="18" charset="0"/>
                </a:endParaRPr>
              </a:p>
            </p:txBody>
          </p:sp>
          <p:sp>
            <p:nvSpPr>
              <p:cNvPr id="662" name="Rectangle 661"/>
              <p:cNvSpPr/>
              <p:nvPr/>
            </p:nvSpPr>
            <p:spPr bwMode="auto">
              <a:xfrm>
                <a:off x="3108815" y="5217320"/>
                <a:ext cx="446088" cy="424543"/>
              </a:xfrm>
              <a:prstGeom prst="rect">
                <a:avLst/>
              </a:prstGeom>
              <a:solidFill>
                <a:srgbClr val="E7BC29"/>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663" name="Rectangle 662"/>
              <p:cNvSpPr/>
              <p:nvPr/>
            </p:nvSpPr>
            <p:spPr bwMode="auto">
              <a:xfrm>
                <a:off x="3099348" y="5880668"/>
                <a:ext cx="446088" cy="424543"/>
              </a:xfrm>
              <a:prstGeom prst="rect">
                <a:avLst/>
              </a:prstGeom>
              <a:solidFill>
                <a:srgbClr val="BB9315"/>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664" name="Rectangle 663"/>
              <p:cNvSpPr/>
              <p:nvPr/>
            </p:nvSpPr>
            <p:spPr bwMode="auto">
              <a:xfrm>
                <a:off x="4643576" y="5217320"/>
                <a:ext cx="446088" cy="424543"/>
              </a:xfrm>
              <a:prstGeom prst="rect">
                <a:avLst/>
              </a:prstGeom>
              <a:solidFill>
                <a:srgbClr val="E7BC29">
                  <a:lumMod val="50000"/>
                </a:srgbClr>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665" name="Rectangle 121"/>
              <p:cNvSpPr>
                <a:spLocks noChangeArrowheads="1"/>
              </p:cNvSpPr>
              <p:nvPr/>
            </p:nvSpPr>
            <p:spPr bwMode="auto">
              <a:xfrm>
                <a:off x="2405804" y="5321869"/>
                <a:ext cx="325315"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panose="020B0604020202020204" pitchFamily="34" charset="0"/>
                  </a:rPr>
                  <a:t>1-25</a:t>
                </a:r>
                <a:endParaRPr kumimoji="0" lang="en-US" altLang="en-US" sz="14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666" name="Rectangle 121"/>
              <p:cNvSpPr>
                <a:spLocks noChangeArrowheads="1"/>
              </p:cNvSpPr>
              <p:nvPr/>
            </p:nvSpPr>
            <p:spPr bwMode="auto">
              <a:xfrm>
                <a:off x="2391774" y="5985217"/>
                <a:ext cx="415762"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panose="020B0604020202020204" pitchFamily="34" charset="0"/>
                  </a:rPr>
                  <a:t>26-50</a:t>
                </a:r>
                <a:endParaRPr kumimoji="0" lang="en-US" altLang="en-US" sz="14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667" name="Rectangle 121"/>
              <p:cNvSpPr>
                <a:spLocks noChangeArrowheads="1"/>
              </p:cNvSpPr>
              <p:nvPr/>
            </p:nvSpPr>
            <p:spPr bwMode="auto">
              <a:xfrm>
                <a:off x="3770494" y="5321869"/>
                <a:ext cx="415762"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panose="020B0604020202020204" pitchFamily="34" charset="0"/>
                  </a:rPr>
                  <a:t>51-75</a:t>
                </a:r>
                <a:endParaRPr kumimoji="0" lang="en-US" altLang="en-US" sz="14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668" name="Rectangle 121"/>
              <p:cNvSpPr>
                <a:spLocks noChangeArrowheads="1"/>
              </p:cNvSpPr>
              <p:nvPr/>
            </p:nvSpPr>
            <p:spPr bwMode="auto">
              <a:xfrm>
                <a:off x="3751963" y="5983291"/>
                <a:ext cx="506209"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panose="020B0604020202020204" pitchFamily="34" charset="0"/>
                  </a:rPr>
                  <a:t>76-100</a:t>
                </a:r>
                <a:endParaRPr kumimoji="0" lang="en-US" altLang="en-US" sz="14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669" name="Rectangle 121"/>
              <p:cNvSpPr>
                <a:spLocks noChangeArrowheads="1"/>
              </p:cNvSpPr>
              <p:nvPr/>
            </p:nvSpPr>
            <p:spPr bwMode="auto">
              <a:xfrm>
                <a:off x="5323803" y="5321869"/>
                <a:ext cx="596655"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panose="020B0604020202020204" pitchFamily="34" charset="0"/>
                  </a:rPr>
                  <a:t>101-105</a:t>
                </a:r>
                <a:endParaRPr kumimoji="0" lang="en-US" altLang="en-US" sz="1400" b="0" i="0" u="none" strike="noStrike" kern="0" cap="none" spc="0" normalizeH="0" baseline="0" noProof="0" dirty="0" smtClean="0">
                  <a:ln>
                    <a:noFill/>
                  </a:ln>
                  <a:solidFill>
                    <a:prstClr val="black"/>
                  </a:solidFill>
                  <a:effectLst/>
                  <a:uLnTx/>
                  <a:uFillTx/>
                  <a:latin typeface="Arial" panose="020B0604020202020204" pitchFamily="34" charset="0"/>
                </a:endParaRPr>
              </a:p>
            </p:txBody>
          </p:sp>
        </p:grpSp>
      </p:grpSp>
    </p:spTree>
    <p:extLst>
      <p:ext uri="{BB962C8B-B14F-4D97-AF65-F5344CB8AC3E}">
        <p14:creationId xmlns:p14="http://schemas.microsoft.com/office/powerpoint/2010/main" val="367798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381000"/>
            <a:ext cx="8201495" cy="6215062"/>
          </a:xfrm>
          <a:prstGeom prst="rect">
            <a:avLst/>
          </a:prstGeom>
        </p:spPr>
      </p:pic>
    </p:spTree>
    <p:extLst>
      <p:ext uri="{BB962C8B-B14F-4D97-AF65-F5344CB8AC3E}">
        <p14:creationId xmlns:p14="http://schemas.microsoft.com/office/powerpoint/2010/main" val="3976917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ahoma" pitchFamily="34" charset="0"/>
                <a:ea typeface="Tahoma" pitchFamily="34" charset="0"/>
                <a:cs typeface="Tahoma" pitchFamily="34" charset="0"/>
              </a:rPr>
              <a:t>PURPOSE</a:t>
            </a:r>
            <a:endParaRPr lang="en-US" dirty="0">
              <a:latin typeface="Tahoma" pitchFamily="34" charset="0"/>
              <a:ea typeface="Tahoma" pitchFamily="34" charset="0"/>
              <a:cs typeface="Tahoma" pitchFamily="34" charset="0"/>
            </a:endParaRPr>
          </a:p>
        </p:txBody>
      </p:sp>
      <p:sp>
        <p:nvSpPr>
          <p:cNvPr id="3" name="Subtitle 2"/>
          <p:cNvSpPr>
            <a:spLocks noGrp="1"/>
          </p:cNvSpPr>
          <p:nvPr>
            <p:ph idx="1"/>
          </p:nvPr>
        </p:nvSpPr>
        <p:spPr>
          <a:noFill/>
          <a:ln>
            <a:noFill/>
          </a:ln>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r>
              <a:rPr lang="en-US" dirty="0"/>
              <a:t>O</a:t>
            </a:r>
            <a:r>
              <a:rPr lang="en-US" dirty="0" smtClean="0"/>
              <a:t>verview </a:t>
            </a:r>
            <a:r>
              <a:rPr lang="en-US" dirty="0"/>
              <a:t>of state-level trends and a county by county comparison on </a:t>
            </a:r>
            <a:r>
              <a:rPr lang="en-US" dirty="0" smtClean="0"/>
              <a:t>indicators </a:t>
            </a:r>
            <a:r>
              <a:rPr lang="en-US" dirty="0"/>
              <a:t>of child and family wellbeing. </a:t>
            </a:r>
            <a:endParaRPr lang="en-US" dirty="0" smtClean="0"/>
          </a:p>
          <a:p>
            <a:endParaRPr lang="en-US" dirty="0" smtClean="0"/>
          </a:p>
          <a:p>
            <a:r>
              <a:rPr lang="en-US" dirty="0" smtClean="0"/>
              <a:t>Aid </a:t>
            </a:r>
            <a:r>
              <a:rPr lang="en-US" dirty="0"/>
              <a:t>government officials, policymakers, community leaders, faith organizations, helping professionals, and Kansas citizens understand the state of child and family wellbeing in their local </a:t>
            </a:r>
            <a:r>
              <a:rPr lang="en-US" dirty="0" smtClean="0"/>
              <a:t>area. </a:t>
            </a:r>
          </a:p>
          <a:p>
            <a:endParaRPr lang="en-US" dirty="0" smtClean="0"/>
          </a:p>
          <a:p>
            <a:r>
              <a:rPr lang="en-US" dirty="0"/>
              <a:t>A</a:t>
            </a:r>
            <a:r>
              <a:rPr lang="en-US" dirty="0" smtClean="0"/>
              <a:t>ssist </a:t>
            </a:r>
            <a:r>
              <a:rPr lang="en-US" dirty="0"/>
              <a:t>in helping local communities target specific areas for improving the health of children and families. </a:t>
            </a:r>
          </a:p>
        </p:txBody>
      </p:sp>
      <p:pic>
        <p:nvPicPr>
          <p:cNvPr id="6" name="Picture 5"/>
          <p:cNvPicPr/>
          <p:nvPr/>
        </p:nvPicPr>
        <p:blipFill rotWithShape="1">
          <a:blip r:embed="rId2" cstate="print">
            <a:biLevel thresh="75000"/>
            <a:extLst>
              <a:ext uri="{28A0092B-C50C-407E-A947-70E740481C1C}">
                <a14:useLocalDpi xmlns:a14="http://schemas.microsoft.com/office/drawing/2010/main" val="0"/>
              </a:ext>
            </a:extLst>
          </a:blip>
          <a:srcRect l="21154" t="34616" r="20672" b="35384"/>
          <a:stretch/>
        </p:blipFill>
        <p:spPr bwMode="auto">
          <a:xfrm>
            <a:off x="498550" y="5829300"/>
            <a:ext cx="1482650" cy="479065"/>
          </a:xfrm>
          <a:prstGeom prst="rect">
            <a:avLst/>
          </a:prstGeom>
          <a:ln>
            <a:noFill/>
          </a:ln>
          <a:extLst>
            <a:ext uri="{53640926-AAD7-44D8-BBD7-CCE9431645EC}">
              <a14:shadowObscured xmlns:a14="http://schemas.microsoft.com/office/drawing/2010/main"/>
            </a:ext>
          </a:extLst>
        </p:spPr>
      </p:pic>
      <p:pic>
        <p:nvPicPr>
          <p:cNvPr id="7" name="Picture 6" descr="http://www.dcf.ks.gov/Style%20Library/srs/images/kansas_dept_children_families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744347"/>
            <a:ext cx="962025" cy="648970"/>
          </a:xfrm>
          <a:prstGeom prst="rect">
            <a:avLst/>
          </a:prstGeom>
          <a:noFill/>
          <a:ln>
            <a:noFill/>
          </a:ln>
        </p:spPr>
      </p:pic>
    </p:spTree>
    <p:extLst>
      <p:ext uri="{BB962C8B-B14F-4D97-AF65-F5344CB8AC3E}">
        <p14:creationId xmlns:p14="http://schemas.microsoft.com/office/powerpoint/2010/main" val="76635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a:xfrm>
            <a:off x="457200" y="1447800"/>
            <a:ext cx="7620000" cy="5105400"/>
          </a:xfrm>
        </p:spPr>
        <p:txBody>
          <a:bodyPr>
            <a:normAutofit/>
          </a:bodyPr>
          <a:lstStyle/>
          <a:p>
            <a:r>
              <a:rPr lang="en-US" dirty="0"/>
              <a:t>The unemployment rate is a strong and reliable predictor of child poverty; when states have increases in unemployment, child poverty rates tend to increase.</a:t>
            </a:r>
            <a:r>
              <a:rPr lang="en-US" baseline="30000" dirty="0"/>
              <a:t>5</a:t>
            </a:r>
            <a:r>
              <a:rPr lang="en-US" dirty="0"/>
              <a:t> </a:t>
            </a:r>
            <a:endParaRPr lang="en-US" dirty="0" smtClean="0"/>
          </a:p>
          <a:p>
            <a:r>
              <a:rPr lang="en-US" dirty="0" smtClean="0"/>
              <a:t>66% </a:t>
            </a:r>
            <a:r>
              <a:rPr lang="en-US" dirty="0"/>
              <a:t>of children who are living in poverty in Kansas have parents who are unemployed or underemployed (i.e., working part-time or part-year).</a:t>
            </a:r>
            <a:r>
              <a:rPr lang="en-US" baseline="30000" dirty="0"/>
              <a:t>6</a:t>
            </a:r>
            <a:r>
              <a:rPr lang="en-US" dirty="0"/>
              <a:t> </a:t>
            </a:r>
            <a:endParaRPr lang="en-US" dirty="0" smtClean="0"/>
          </a:p>
          <a:p>
            <a:pPr lvl="1"/>
            <a:r>
              <a:rPr lang="en-US" dirty="0" smtClean="0"/>
              <a:t>A </a:t>
            </a:r>
            <a:r>
              <a:rPr lang="en-US" dirty="0"/>
              <a:t>reduced demand for less-skilled workers, however, means that it is difficult for many poor parents to find long-term, full-time job opportunities.</a:t>
            </a:r>
            <a:r>
              <a:rPr lang="en-US" baseline="30000" dirty="0"/>
              <a:t>7</a:t>
            </a:r>
            <a:r>
              <a:rPr lang="en-US" dirty="0"/>
              <a:t> </a:t>
            </a:r>
            <a:endParaRPr lang="en-US" dirty="0" smtClean="0"/>
          </a:p>
        </p:txBody>
      </p:sp>
    </p:spTree>
    <p:extLst>
      <p:ext uri="{BB962C8B-B14F-4D97-AF65-F5344CB8AC3E}">
        <p14:creationId xmlns:p14="http://schemas.microsoft.com/office/powerpoint/2010/main" val="332204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3" name="Content Placeholder 2"/>
          <p:cNvSpPr>
            <a:spLocks noGrp="1"/>
          </p:cNvSpPr>
          <p:nvPr>
            <p:ph idx="1"/>
          </p:nvPr>
        </p:nvSpPr>
        <p:spPr>
          <a:xfrm>
            <a:off x="457200" y="1447800"/>
            <a:ext cx="7620000" cy="5105400"/>
          </a:xfrm>
        </p:spPr>
        <p:txBody>
          <a:bodyPr>
            <a:normAutofit/>
          </a:bodyPr>
          <a:lstStyle/>
          <a:p>
            <a:r>
              <a:rPr lang="en-US" smtClean="0"/>
              <a:t>Parents </a:t>
            </a:r>
            <a:r>
              <a:rPr lang="en-US" dirty="0"/>
              <a:t>who are working but still poor are likely to be employed in jobs that exacerbate parental stress. </a:t>
            </a:r>
            <a:endParaRPr lang="en-US" dirty="0" smtClean="0"/>
          </a:p>
          <a:p>
            <a:pPr lvl="1"/>
            <a:r>
              <a:rPr lang="en-US" dirty="0" smtClean="0"/>
              <a:t>Many </a:t>
            </a:r>
            <a:r>
              <a:rPr lang="en-US" dirty="0"/>
              <a:t>of these parents have unstable and nonstandard work schedules; moreover, about 40% of low-income parents have no paid time off (sick days, medical leave, etc.).</a:t>
            </a:r>
            <a:r>
              <a:rPr lang="en-US" baseline="30000" dirty="0"/>
              <a:t>8</a:t>
            </a:r>
            <a:r>
              <a:rPr lang="en-US" dirty="0"/>
              <a:t> </a:t>
            </a:r>
            <a:endParaRPr lang="en-US" dirty="0" smtClean="0"/>
          </a:p>
          <a:p>
            <a:r>
              <a:rPr lang="en-US" b="1" dirty="0" smtClean="0"/>
              <a:t>Increasing </a:t>
            </a:r>
            <a:r>
              <a:rPr lang="en-US" b="1" dirty="0"/>
              <a:t>employment, therefore, is a key factor in reducing child poverty, but not all jobs are enough to lift families out of poverty. </a:t>
            </a:r>
          </a:p>
          <a:p>
            <a:endParaRPr lang="en-US" dirty="0"/>
          </a:p>
        </p:txBody>
      </p:sp>
    </p:spTree>
    <p:extLst>
      <p:ext uri="{BB962C8B-B14F-4D97-AF65-F5344CB8AC3E}">
        <p14:creationId xmlns:p14="http://schemas.microsoft.com/office/powerpoint/2010/main" val="332204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09" y="228600"/>
            <a:ext cx="7620000" cy="1143000"/>
          </a:xfrm>
        </p:spPr>
        <p:txBody>
          <a:bodyPr/>
          <a:lstStyle/>
          <a:p>
            <a:r>
              <a:rPr lang="en-US" dirty="0" smtClean="0"/>
              <a:t>Economic Factors</a:t>
            </a:r>
            <a:endParaRPr lang="en-US" dirty="0"/>
          </a:p>
        </p:txBody>
      </p:sp>
      <p:sp>
        <p:nvSpPr>
          <p:cNvPr id="3" name="Content Placeholder 2"/>
          <p:cNvSpPr>
            <a:spLocks noGrp="1"/>
          </p:cNvSpPr>
          <p:nvPr>
            <p:ph idx="1"/>
          </p:nvPr>
        </p:nvSpPr>
        <p:spPr>
          <a:xfrm>
            <a:off x="4798059" y="516153"/>
            <a:ext cx="3770473" cy="3868737"/>
          </a:xfrm>
        </p:spPr>
        <p:txBody>
          <a:bodyPr/>
          <a:lstStyle/>
          <a:p>
            <a:r>
              <a:rPr lang="en-US" b="1" dirty="0"/>
              <a:t>Child Poverty </a:t>
            </a:r>
          </a:p>
          <a:p>
            <a:r>
              <a:rPr lang="en-US" b="1" dirty="0" smtClean="0"/>
              <a:t>Parental </a:t>
            </a:r>
            <a:r>
              <a:rPr lang="en-US" b="1" dirty="0"/>
              <a:t>Unemployment </a:t>
            </a:r>
            <a:endParaRPr lang="en-US" b="1" dirty="0" smtClean="0"/>
          </a:p>
          <a:p>
            <a:r>
              <a:rPr lang="en-US" b="1" dirty="0" smtClean="0"/>
              <a:t>Uninsured </a:t>
            </a:r>
            <a:r>
              <a:rPr lang="en-US" b="1" dirty="0"/>
              <a:t>Children</a:t>
            </a:r>
          </a:p>
          <a:p>
            <a:pPr marL="114300" indent="0">
              <a:buNone/>
            </a:pPr>
            <a:endParaRPr lang="en-US" dirty="0"/>
          </a:p>
        </p:txBody>
      </p:sp>
      <p:grpSp>
        <p:nvGrpSpPr>
          <p:cNvPr id="226" name="Group 225"/>
          <p:cNvGrpSpPr/>
          <p:nvPr/>
        </p:nvGrpSpPr>
        <p:grpSpPr>
          <a:xfrm>
            <a:off x="675321" y="1830602"/>
            <a:ext cx="6773863" cy="4711361"/>
            <a:chOff x="1558925" y="1593850"/>
            <a:chExt cx="6773863" cy="4711361"/>
          </a:xfrm>
        </p:grpSpPr>
        <p:sp>
          <p:nvSpPr>
            <p:cNvPr id="5" name="Freeform 217"/>
            <p:cNvSpPr>
              <a:spLocks/>
            </p:cNvSpPr>
            <p:nvPr/>
          </p:nvSpPr>
          <p:spPr bwMode="auto">
            <a:xfrm>
              <a:off x="1598613" y="1690688"/>
              <a:ext cx="566737" cy="503237"/>
            </a:xfrm>
            <a:custGeom>
              <a:avLst/>
              <a:gdLst>
                <a:gd name="T0" fmla="*/ 2147483647 w 198"/>
                <a:gd name="T1" fmla="*/ 0 h 176"/>
                <a:gd name="T2" fmla="*/ 2147483647 w 198"/>
                <a:gd name="T3" fmla="*/ 2147483647 h 176"/>
                <a:gd name="T4" fmla="*/ 2147483647 w 198"/>
                <a:gd name="T5" fmla="*/ 2147483647 h 176"/>
                <a:gd name="T6" fmla="*/ 0 w 198"/>
                <a:gd name="T7" fmla="*/ 2147483647 h 176"/>
                <a:gd name="T8" fmla="*/ 0 w 198"/>
                <a:gd name="T9" fmla="*/ 2147483647 h 176"/>
                <a:gd name="T10" fmla="*/ 2147483647 w 198"/>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8" h="176">
                  <a:moveTo>
                    <a:pt x="4" y="0"/>
                  </a:moveTo>
                  <a:lnTo>
                    <a:pt x="198" y="14"/>
                  </a:lnTo>
                  <a:lnTo>
                    <a:pt x="196" y="172"/>
                  </a:lnTo>
                  <a:lnTo>
                    <a:pt x="0" y="176"/>
                  </a:lnTo>
                  <a:lnTo>
                    <a:pt x="0" y="168"/>
                  </a:lnTo>
                  <a:lnTo>
                    <a:pt x="4" y="0"/>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6" name="Freeform 3"/>
            <p:cNvSpPr>
              <a:spLocks/>
            </p:cNvSpPr>
            <p:nvPr/>
          </p:nvSpPr>
          <p:spPr bwMode="auto">
            <a:xfrm>
              <a:off x="2159000" y="1690688"/>
              <a:ext cx="573088" cy="492125"/>
            </a:xfrm>
            <a:custGeom>
              <a:avLst/>
              <a:gdLst>
                <a:gd name="T0" fmla="*/ 2147483647 w 200"/>
                <a:gd name="T1" fmla="*/ 2147483647 h 172"/>
                <a:gd name="T2" fmla="*/ 2147483647 w 200"/>
                <a:gd name="T3" fmla="*/ 2147483647 h 172"/>
                <a:gd name="T4" fmla="*/ 2147483647 w 200"/>
                <a:gd name="T5" fmla="*/ 0 h 172"/>
                <a:gd name="T6" fmla="*/ 2147483647 w 200"/>
                <a:gd name="T7" fmla="*/ 2147483647 h 172"/>
                <a:gd name="T8" fmla="*/ 2147483647 w 200"/>
                <a:gd name="T9" fmla="*/ 2147483647 h 172"/>
                <a:gd name="T10" fmla="*/ 0 w 200"/>
                <a:gd name="T11" fmla="*/ 2147483647 h 172"/>
                <a:gd name="T12" fmla="*/ 2147483647 w 200"/>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2" y="14"/>
                  </a:moveTo>
                  <a:lnTo>
                    <a:pt x="28" y="4"/>
                  </a:lnTo>
                  <a:lnTo>
                    <a:pt x="186" y="0"/>
                  </a:lnTo>
                  <a:lnTo>
                    <a:pt x="200" y="14"/>
                  </a:lnTo>
                  <a:lnTo>
                    <a:pt x="198" y="172"/>
                  </a:lnTo>
                  <a:lnTo>
                    <a:pt x="0" y="172"/>
                  </a:lnTo>
                  <a:lnTo>
                    <a:pt x="2" y="14"/>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7" name="Freeform 4"/>
            <p:cNvSpPr>
              <a:spLocks/>
            </p:cNvSpPr>
            <p:nvPr/>
          </p:nvSpPr>
          <p:spPr bwMode="auto">
            <a:xfrm>
              <a:off x="2725738" y="1708150"/>
              <a:ext cx="474662" cy="496888"/>
            </a:xfrm>
            <a:custGeom>
              <a:avLst/>
              <a:gdLst>
                <a:gd name="T0" fmla="*/ 2147483647 w 166"/>
                <a:gd name="T1" fmla="*/ 2147483647 h 174"/>
                <a:gd name="T2" fmla="*/ 2147483647 w 166"/>
                <a:gd name="T3" fmla="*/ 2147483647 h 174"/>
                <a:gd name="T4" fmla="*/ 2147483647 w 166"/>
                <a:gd name="T5" fmla="*/ 2147483647 h 174"/>
                <a:gd name="T6" fmla="*/ 2147483647 w 166"/>
                <a:gd name="T7" fmla="*/ 0 h 174"/>
                <a:gd name="T8" fmla="*/ 2147483647 w 166"/>
                <a:gd name="T9" fmla="*/ 0 h 174"/>
                <a:gd name="T10" fmla="*/ 2147483647 w 166"/>
                <a:gd name="T11" fmla="*/ 2147483647 h 174"/>
                <a:gd name="T12" fmla="*/ 2147483647 w 166"/>
                <a:gd name="T13" fmla="*/ 2147483647 h 174"/>
                <a:gd name="T14" fmla="*/ 2147483647 w 166"/>
                <a:gd name="T15" fmla="*/ 2147483647 h 174"/>
                <a:gd name="T16" fmla="*/ 2147483647 w 166"/>
                <a:gd name="T17" fmla="*/ 2147483647 h 174"/>
                <a:gd name="T18" fmla="*/ 0 w 166"/>
                <a:gd name="T19" fmla="*/ 2147483647 h 174"/>
                <a:gd name="T20" fmla="*/ 2147483647 w 166"/>
                <a:gd name="T21" fmla="*/ 2147483647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 h="174">
                  <a:moveTo>
                    <a:pt x="2" y="8"/>
                  </a:moveTo>
                  <a:lnTo>
                    <a:pt x="30" y="6"/>
                  </a:lnTo>
                  <a:lnTo>
                    <a:pt x="86" y="4"/>
                  </a:lnTo>
                  <a:lnTo>
                    <a:pt x="138" y="0"/>
                  </a:lnTo>
                  <a:lnTo>
                    <a:pt x="156" y="0"/>
                  </a:lnTo>
                  <a:lnTo>
                    <a:pt x="164" y="2"/>
                  </a:lnTo>
                  <a:lnTo>
                    <a:pt x="166" y="88"/>
                  </a:lnTo>
                  <a:lnTo>
                    <a:pt x="166" y="172"/>
                  </a:lnTo>
                  <a:lnTo>
                    <a:pt x="8" y="174"/>
                  </a:lnTo>
                  <a:lnTo>
                    <a:pt x="0" y="166"/>
                  </a:lnTo>
                  <a:lnTo>
                    <a:pt x="2" y="8"/>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8" name="Freeform 5"/>
            <p:cNvSpPr>
              <a:spLocks/>
            </p:cNvSpPr>
            <p:nvPr/>
          </p:nvSpPr>
          <p:spPr bwMode="auto">
            <a:xfrm>
              <a:off x="3195638" y="1714500"/>
              <a:ext cx="474662" cy="485775"/>
            </a:xfrm>
            <a:custGeom>
              <a:avLst/>
              <a:gdLst>
                <a:gd name="T0" fmla="*/ 0 w 166"/>
                <a:gd name="T1" fmla="*/ 0 h 170"/>
                <a:gd name="T2" fmla="*/ 2147483647 w 166"/>
                <a:gd name="T3" fmla="*/ 0 h 170"/>
                <a:gd name="T4" fmla="*/ 2147483647 w 166"/>
                <a:gd name="T5" fmla="*/ 2147483647 h 170"/>
                <a:gd name="T6" fmla="*/ 2147483647 w 166"/>
                <a:gd name="T7" fmla="*/ 2147483647 h 170"/>
                <a:gd name="T8" fmla="*/ 0 w 166"/>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0">
                  <a:moveTo>
                    <a:pt x="0" y="0"/>
                  </a:moveTo>
                  <a:lnTo>
                    <a:pt x="164" y="0"/>
                  </a:lnTo>
                  <a:lnTo>
                    <a:pt x="166" y="168"/>
                  </a:lnTo>
                  <a:lnTo>
                    <a:pt x="2" y="170"/>
                  </a:lnTo>
                  <a:lnTo>
                    <a:pt x="0" y="0"/>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9" name="Freeform 6"/>
            <p:cNvSpPr>
              <a:spLocks/>
            </p:cNvSpPr>
            <p:nvPr/>
          </p:nvSpPr>
          <p:spPr bwMode="auto">
            <a:xfrm>
              <a:off x="3663950" y="1701800"/>
              <a:ext cx="487363" cy="498475"/>
            </a:xfrm>
            <a:custGeom>
              <a:avLst/>
              <a:gdLst>
                <a:gd name="T0" fmla="*/ 0 w 170"/>
                <a:gd name="T1" fmla="*/ 2147483647 h 174"/>
                <a:gd name="T2" fmla="*/ 2147483647 w 170"/>
                <a:gd name="T3" fmla="*/ 0 h 174"/>
                <a:gd name="T4" fmla="*/ 2147483647 w 170"/>
                <a:gd name="T5" fmla="*/ 2147483647 h 174"/>
                <a:gd name="T6" fmla="*/ 2147483647 w 170"/>
                <a:gd name="T7" fmla="*/ 2147483647 h 174"/>
                <a:gd name="T8" fmla="*/ 2147483647 w 170"/>
                <a:gd name="T9" fmla="*/ 2147483647 h 174"/>
                <a:gd name="T10" fmla="*/ 2147483647 w 170"/>
                <a:gd name="T11" fmla="*/ 2147483647 h 174"/>
                <a:gd name="T12" fmla="*/ 0 w 170"/>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4">
                  <a:moveTo>
                    <a:pt x="0" y="4"/>
                  </a:moveTo>
                  <a:lnTo>
                    <a:pt x="136" y="0"/>
                  </a:lnTo>
                  <a:lnTo>
                    <a:pt x="166" y="8"/>
                  </a:lnTo>
                  <a:lnTo>
                    <a:pt x="170" y="170"/>
                  </a:lnTo>
                  <a:lnTo>
                    <a:pt x="12" y="174"/>
                  </a:lnTo>
                  <a:lnTo>
                    <a:pt x="2" y="172"/>
                  </a:lnTo>
                  <a:lnTo>
                    <a:pt x="0" y="4"/>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0" name="Freeform 7"/>
            <p:cNvSpPr>
              <a:spLocks/>
            </p:cNvSpPr>
            <p:nvPr/>
          </p:nvSpPr>
          <p:spPr bwMode="auto">
            <a:xfrm>
              <a:off x="4138613" y="1701800"/>
              <a:ext cx="498475" cy="492125"/>
            </a:xfrm>
            <a:custGeom>
              <a:avLst/>
              <a:gdLst>
                <a:gd name="T0" fmla="*/ 0 w 174"/>
                <a:gd name="T1" fmla="*/ 2147483647 h 172"/>
                <a:gd name="T2" fmla="*/ 2147483647 w 174"/>
                <a:gd name="T3" fmla="*/ 0 h 172"/>
                <a:gd name="T4" fmla="*/ 2147483647 w 174"/>
                <a:gd name="T5" fmla="*/ 2147483647 h 172"/>
                <a:gd name="T6" fmla="*/ 2147483647 w 174"/>
                <a:gd name="T7" fmla="*/ 2147483647 h 172"/>
                <a:gd name="T8" fmla="*/ 2147483647 w 174"/>
                <a:gd name="T9" fmla="*/ 2147483647 h 172"/>
                <a:gd name="T10" fmla="*/ 2147483647 w 174"/>
                <a:gd name="T11" fmla="*/ 2147483647 h 172"/>
                <a:gd name="T12" fmla="*/ 0 w 174"/>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72">
                  <a:moveTo>
                    <a:pt x="0" y="8"/>
                  </a:moveTo>
                  <a:lnTo>
                    <a:pt x="104" y="0"/>
                  </a:lnTo>
                  <a:lnTo>
                    <a:pt x="166" y="4"/>
                  </a:lnTo>
                  <a:lnTo>
                    <a:pt x="174" y="168"/>
                  </a:lnTo>
                  <a:lnTo>
                    <a:pt x="16" y="172"/>
                  </a:lnTo>
                  <a:lnTo>
                    <a:pt x="4" y="170"/>
                  </a:lnTo>
                  <a:lnTo>
                    <a:pt x="0" y="8"/>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1" name="Freeform 8"/>
            <p:cNvSpPr>
              <a:spLocks/>
            </p:cNvSpPr>
            <p:nvPr/>
          </p:nvSpPr>
          <p:spPr bwMode="auto">
            <a:xfrm>
              <a:off x="4614863" y="1679575"/>
              <a:ext cx="508000" cy="514350"/>
            </a:xfrm>
            <a:custGeom>
              <a:avLst/>
              <a:gdLst>
                <a:gd name="T0" fmla="*/ 0 w 178"/>
                <a:gd name="T1" fmla="*/ 2147483647 h 180"/>
                <a:gd name="T2" fmla="*/ 2147483647 w 178"/>
                <a:gd name="T3" fmla="*/ 2147483647 h 180"/>
                <a:gd name="T4" fmla="*/ 2147483647 w 178"/>
                <a:gd name="T5" fmla="*/ 0 h 180"/>
                <a:gd name="T6" fmla="*/ 2147483647 w 178"/>
                <a:gd name="T7" fmla="*/ 2147483647 h 180"/>
                <a:gd name="T8" fmla="*/ 2147483647 w 178"/>
                <a:gd name="T9" fmla="*/ 2147483647 h 180"/>
                <a:gd name="T10" fmla="*/ 2147483647 w 178"/>
                <a:gd name="T11" fmla="*/ 2147483647 h 180"/>
                <a:gd name="T12" fmla="*/ 0 w 17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80">
                  <a:moveTo>
                    <a:pt x="0" y="12"/>
                  </a:moveTo>
                  <a:lnTo>
                    <a:pt x="70" y="8"/>
                  </a:lnTo>
                  <a:lnTo>
                    <a:pt x="168" y="0"/>
                  </a:lnTo>
                  <a:lnTo>
                    <a:pt x="178" y="146"/>
                  </a:lnTo>
                  <a:lnTo>
                    <a:pt x="176" y="180"/>
                  </a:lnTo>
                  <a:lnTo>
                    <a:pt x="8" y="176"/>
                  </a:lnTo>
                  <a:lnTo>
                    <a:pt x="0" y="12"/>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2" name="Freeform 9"/>
            <p:cNvSpPr>
              <a:spLocks/>
            </p:cNvSpPr>
            <p:nvPr/>
          </p:nvSpPr>
          <p:spPr bwMode="auto">
            <a:xfrm>
              <a:off x="5094288" y="1668463"/>
              <a:ext cx="503237" cy="428625"/>
            </a:xfrm>
            <a:custGeom>
              <a:avLst/>
              <a:gdLst>
                <a:gd name="T0" fmla="*/ 0 w 176"/>
                <a:gd name="T1" fmla="*/ 2147483647 h 150"/>
                <a:gd name="T2" fmla="*/ 2147483647 w 176"/>
                <a:gd name="T3" fmla="*/ 2147483647 h 150"/>
                <a:gd name="T4" fmla="*/ 2147483647 w 176"/>
                <a:gd name="T5" fmla="*/ 0 h 150"/>
                <a:gd name="T6" fmla="*/ 2147483647 w 176"/>
                <a:gd name="T7" fmla="*/ 2147483647 h 150"/>
                <a:gd name="T8" fmla="*/ 2147483647 w 176"/>
                <a:gd name="T9" fmla="*/ 2147483647 h 150"/>
                <a:gd name="T10" fmla="*/ 0 w 176"/>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50">
                  <a:moveTo>
                    <a:pt x="0" y="4"/>
                  </a:moveTo>
                  <a:lnTo>
                    <a:pt x="40" y="6"/>
                  </a:lnTo>
                  <a:lnTo>
                    <a:pt x="172" y="0"/>
                  </a:lnTo>
                  <a:lnTo>
                    <a:pt x="176" y="144"/>
                  </a:lnTo>
                  <a:lnTo>
                    <a:pt x="10" y="150"/>
                  </a:lnTo>
                  <a:lnTo>
                    <a:pt x="0" y="4"/>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3" name="Freeform 10"/>
            <p:cNvSpPr>
              <a:spLocks/>
            </p:cNvSpPr>
            <p:nvPr/>
          </p:nvSpPr>
          <p:spPr bwMode="auto">
            <a:xfrm>
              <a:off x="6164263" y="2136775"/>
              <a:ext cx="601662" cy="474663"/>
            </a:xfrm>
            <a:custGeom>
              <a:avLst/>
              <a:gdLst>
                <a:gd name="T0" fmla="*/ 2147483647 w 210"/>
                <a:gd name="T1" fmla="*/ 2147483647 h 166"/>
                <a:gd name="T2" fmla="*/ 2147483647 w 210"/>
                <a:gd name="T3" fmla="*/ 2147483647 h 166"/>
                <a:gd name="T4" fmla="*/ 2147483647 w 210"/>
                <a:gd name="T5" fmla="*/ 0 h 166"/>
                <a:gd name="T6" fmla="*/ 2147483647 w 210"/>
                <a:gd name="T7" fmla="*/ 0 h 166"/>
                <a:gd name="T8" fmla="*/ 2147483647 w 210"/>
                <a:gd name="T9" fmla="*/ 2147483647 h 166"/>
                <a:gd name="T10" fmla="*/ 2147483647 w 210"/>
                <a:gd name="T11" fmla="*/ 0 h 166"/>
                <a:gd name="T12" fmla="*/ 2147483647 w 210"/>
                <a:gd name="T13" fmla="*/ 2147483647 h 166"/>
                <a:gd name="T14" fmla="*/ 2147483647 w 210"/>
                <a:gd name="T15" fmla="*/ 2147483647 h 166"/>
                <a:gd name="T16" fmla="*/ 2147483647 w 210"/>
                <a:gd name="T17" fmla="*/ 2147483647 h 166"/>
                <a:gd name="T18" fmla="*/ 2147483647 w 210"/>
                <a:gd name="T19" fmla="*/ 2147483647 h 166"/>
                <a:gd name="T20" fmla="*/ 2147483647 w 210"/>
                <a:gd name="T21" fmla="*/ 2147483647 h 166"/>
                <a:gd name="T22" fmla="*/ 2147483647 w 210"/>
                <a:gd name="T23" fmla="*/ 2147483647 h 166"/>
                <a:gd name="T24" fmla="*/ 2147483647 w 210"/>
                <a:gd name="T25" fmla="*/ 2147483647 h 166"/>
                <a:gd name="T26" fmla="*/ 2147483647 w 210"/>
                <a:gd name="T27" fmla="*/ 2147483647 h 166"/>
                <a:gd name="T28" fmla="*/ 2147483647 w 210"/>
                <a:gd name="T29" fmla="*/ 2147483647 h 166"/>
                <a:gd name="T30" fmla="*/ 2147483647 w 210"/>
                <a:gd name="T31" fmla="*/ 2147483647 h 166"/>
                <a:gd name="T32" fmla="*/ 2147483647 w 210"/>
                <a:gd name="T33" fmla="*/ 2147483647 h 166"/>
                <a:gd name="T34" fmla="*/ 2147483647 w 210"/>
                <a:gd name="T35" fmla="*/ 2147483647 h 166"/>
                <a:gd name="T36" fmla="*/ 2147483647 w 210"/>
                <a:gd name="T37" fmla="*/ 2147483647 h 166"/>
                <a:gd name="T38" fmla="*/ 2147483647 w 210"/>
                <a:gd name="T39" fmla="*/ 2147483647 h 166"/>
                <a:gd name="T40" fmla="*/ 0 w 210"/>
                <a:gd name="T41" fmla="*/ 2147483647 h 166"/>
                <a:gd name="T42" fmla="*/ 2147483647 w 210"/>
                <a:gd name="T43" fmla="*/ 2147483647 h 166"/>
                <a:gd name="T44" fmla="*/ 2147483647 w 210"/>
                <a:gd name="T45" fmla="*/ 2147483647 h 166"/>
                <a:gd name="T46" fmla="*/ 2147483647 w 210"/>
                <a:gd name="T47" fmla="*/ 2147483647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66">
                  <a:moveTo>
                    <a:pt x="46" y="6"/>
                  </a:moveTo>
                  <a:lnTo>
                    <a:pt x="90" y="2"/>
                  </a:lnTo>
                  <a:lnTo>
                    <a:pt x="124" y="0"/>
                  </a:lnTo>
                  <a:lnTo>
                    <a:pt x="142" y="0"/>
                  </a:lnTo>
                  <a:lnTo>
                    <a:pt x="174" y="2"/>
                  </a:lnTo>
                  <a:lnTo>
                    <a:pt x="202" y="0"/>
                  </a:lnTo>
                  <a:lnTo>
                    <a:pt x="204" y="128"/>
                  </a:lnTo>
                  <a:lnTo>
                    <a:pt x="210" y="166"/>
                  </a:lnTo>
                  <a:lnTo>
                    <a:pt x="194" y="162"/>
                  </a:lnTo>
                  <a:lnTo>
                    <a:pt x="198" y="148"/>
                  </a:lnTo>
                  <a:lnTo>
                    <a:pt x="164" y="144"/>
                  </a:lnTo>
                  <a:lnTo>
                    <a:pt x="158" y="136"/>
                  </a:lnTo>
                  <a:lnTo>
                    <a:pt x="106" y="160"/>
                  </a:lnTo>
                  <a:lnTo>
                    <a:pt x="86" y="148"/>
                  </a:lnTo>
                  <a:lnTo>
                    <a:pt x="64" y="150"/>
                  </a:lnTo>
                  <a:lnTo>
                    <a:pt x="54" y="156"/>
                  </a:lnTo>
                  <a:lnTo>
                    <a:pt x="46" y="148"/>
                  </a:lnTo>
                  <a:lnTo>
                    <a:pt x="58" y="140"/>
                  </a:lnTo>
                  <a:lnTo>
                    <a:pt x="34" y="118"/>
                  </a:lnTo>
                  <a:lnTo>
                    <a:pt x="6" y="78"/>
                  </a:lnTo>
                  <a:lnTo>
                    <a:pt x="0" y="50"/>
                  </a:lnTo>
                  <a:lnTo>
                    <a:pt x="26" y="16"/>
                  </a:lnTo>
                  <a:lnTo>
                    <a:pt x="46" y="12"/>
                  </a:lnTo>
                  <a:lnTo>
                    <a:pt x="46" y="6"/>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4" name="Freeform 11"/>
            <p:cNvSpPr>
              <a:spLocks/>
            </p:cNvSpPr>
            <p:nvPr/>
          </p:nvSpPr>
          <p:spPr bwMode="auto">
            <a:xfrm>
              <a:off x="6742113" y="2011363"/>
              <a:ext cx="401637" cy="492125"/>
            </a:xfrm>
            <a:custGeom>
              <a:avLst/>
              <a:gdLst>
                <a:gd name="T0" fmla="*/ 0 w 140"/>
                <a:gd name="T1" fmla="*/ 2147483647 h 172"/>
                <a:gd name="T2" fmla="*/ 2147483647 w 140"/>
                <a:gd name="T3" fmla="*/ 2147483647 h 172"/>
                <a:gd name="T4" fmla="*/ 2147483647 w 140"/>
                <a:gd name="T5" fmla="*/ 2147483647 h 172"/>
                <a:gd name="T6" fmla="*/ 2147483647 w 140"/>
                <a:gd name="T7" fmla="*/ 0 h 172"/>
                <a:gd name="T8" fmla="*/ 2147483647 w 140"/>
                <a:gd name="T9" fmla="*/ 2147483647 h 172"/>
                <a:gd name="T10" fmla="*/ 2147483647 w 140"/>
                <a:gd name="T11" fmla="*/ 2147483647 h 172"/>
                <a:gd name="T12" fmla="*/ 2147483647 w 140"/>
                <a:gd name="T13" fmla="*/ 2147483647 h 172"/>
                <a:gd name="T14" fmla="*/ 0 w 140"/>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72">
                  <a:moveTo>
                    <a:pt x="0" y="44"/>
                  </a:moveTo>
                  <a:lnTo>
                    <a:pt x="68" y="40"/>
                  </a:lnTo>
                  <a:lnTo>
                    <a:pt x="72" y="4"/>
                  </a:lnTo>
                  <a:lnTo>
                    <a:pt x="132" y="0"/>
                  </a:lnTo>
                  <a:lnTo>
                    <a:pt x="140" y="90"/>
                  </a:lnTo>
                  <a:lnTo>
                    <a:pt x="136" y="166"/>
                  </a:lnTo>
                  <a:lnTo>
                    <a:pt x="2" y="172"/>
                  </a:lnTo>
                  <a:lnTo>
                    <a:pt x="0" y="44"/>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5" name="Freeform 12"/>
            <p:cNvSpPr>
              <a:spLocks/>
            </p:cNvSpPr>
            <p:nvPr/>
          </p:nvSpPr>
          <p:spPr bwMode="auto">
            <a:xfrm>
              <a:off x="5946775" y="2154238"/>
              <a:ext cx="527050" cy="555625"/>
            </a:xfrm>
            <a:custGeom>
              <a:avLst/>
              <a:gdLst>
                <a:gd name="T0" fmla="*/ 0 w 184"/>
                <a:gd name="T1" fmla="*/ 2147483647 h 194"/>
                <a:gd name="T2" fmla="*/ 2147483647 w 184"/>
                <a:gd name="T3" fmla="*/ 2147483647 h 194"/>
                <a:gd name="T4" fmla="*/ 2147483647 w 184"/>
                <a:gd name="T5" fmla="*/ 0 h 194"/>
                <a:gd name="T6" fmla="*/ 2147483647 w 184"/>
                <a:gd name="T7" fmla="*/ 2147483647 h 194"/>
                <a:gd name="T8" fmla="*/ 2147483647 w 184"/>
                <a:gd name="T9" fmla="*/ 2147483647 h 194"/>
                <a:gd name="T10" fmla="*/ 2147483647 w 184"/>
                <a:gd name="T11" fmla="*/ 2147483647 h 194"/>
                <a:gd name="T12" fmla="*/ 2147483647 w 184"/>
                <a:gd name="T13" fmla="*/ 2147483647 h 194"/>
                <a:gd name="T14" fmla="*/ 2147483647 w 184"/>
                <a:gd name="T15" fmla="*/ 2147483647 h 194"/>
                <a:gd name="T16" fmla="*/ 2147483647 w 184"/>
                <a:gd name="T17" fmla="*/ 2147483647 h 194"/>
                <a:gd name="T18" fmla="*/ 2147483647 w 184"/>
                <a:gd name="T19" fmla="*/ 2147483647 h 194"/>
                <a:gd name="T20" fmla="*/ 2147483647 w 184"/>
                <a:gd name="T21" fmla="*/ 2147483647 h 194"/>
                <a:gd name="T22" fmla="*/ 2147483647 w 184"/>
                <a:gd name="T23" fmla="*/ 2147483647 h 194"/>
                <a:gd name="T24" fmla="*/ 2147483647 w 184"/>
                <a:gd name="T25" fmla="*/ 2147483647 h 194"/>
                <a:gd name="T26" fmla="*/ 2147483647 w 184"/>
                <a:gd name="T27" fmla="*/ 2147483647 h 194"/>
                <a:gd name="T28" fmla="*/ 2147483647 w 184"/>
                <a:gd name="T29" fmla="*/ 2147483647 h 194"/>
                <a:gd name="T30" fmla="*/ 2147483647 w 184"/>
                <a:gd name="T31" fmla="*/ 2147483647 h 194"/>
                <a:gd name="T32" fmla="*/ 2147483647 w 184"/>
                <a:gd name="T33" fmla="*/ 2147483647 h 194"/>
                <a:gd name="T34" fmla="*/ 2147483647 w 184"/>
                <a:gd name="T35" fmla="*/ 2147483647 h 194"/>
                <a:gd name="T36" fmla="*/ 2147483647 w 184"/>
                <a:gd name="T37" fmla="*/ 2147483647 h 194"/>
                <a:gd name="T38" fmla="*/ 2147483647 w 184"/>
                <a:gd name="T39" fmla="*/ 2147483647 h 194"/>
                <a:gd name="T40" fmla="*/ 2147483647 w 184"/>
                <a:gd name="T41" fmla="*/ 2147483647 h 194"/>
                <a:gd name="T42" fmla="*/ 2147483647 w 184"/>
                <a:gd name="T43" fmla="*/ 2147483647 h 194"/>
                <a:gd name="T44" fmla="*/ 2147483647 w 184"/>
                <a:gd name="T45" fmla="*/ 2147483647 h 194"/>
                <a:gd name="T46" fmla="*/ 2147483647 w 184"/>
                <a:gd name="T47" fmla="*/ 2147483647 h 194"/>
                <a:gd name="T48" fmla="*/ 0 w 184"/>
                <a:gd name="T49" fmla="*/ 2147483647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194">
                  <a:moveTo>
                    <a:pt x="0" y="6"/>
                  </a:moveTo>
                  <a:lnTo>
                    <a:pt x="46" y="4"/>
                  </a:lnTo>
                  <a:lnTo>
                    <a:pt x="122" y="0"/>
                  </a:lnTo>
                  <a:lnTo>
                    <a:pt x="122" y="6"/>
                  </a:lnTo>
                  <a:lnTo>
                    <a:pt x="102" y="10"/>
                  </a:lnTo>
                  <a:lnTo>
                    <a:pt x="76" y="44"/>
                  </a:lnTo>
                  <a:lnTo>
                    <a:pt x="82" y="72"/>
                  </a:lnTo>
                  <a:lnTo>
                    <a:pt x="114" y="116"/>
                  </a:lnTo>
                  <a:lnTo>
                    <a:pt x="134" y="134"/>
                  </a:lnTo>
                  <a:lnTo>
                    <a:pt x="122" y="142"/>
                  </a:lnTo>
                  <a:lnTo>
                    <a:pt x="130" y="150"/>
                  </a:lnTo>
                  <a:lnTo>
                    <a:pt x="140" y="144"/>
                  </a:lnTo>
                  <a:lnTo>
                    <a:pt x="162" y="142"/>
                  </a:lnTo>
                  <a:lnTo>
                    <a:pt x="182" y="154"/>
                  </a:lnTo>
                  <a:lnTo>
                    <a:pt x="184" y="172"/>
                  </a:lnTo>
                  <a:lnTo>
                    <a:pt x="184" y="184"/>
                  </a:lnTo>
                  <a:lnTo>
                    <a:pt x="184" y="188"/>
                  </a:lnTo>
                  <a:lnTo>
                    <a:pt x="182" y="190"/>
                  </a:lnTo>
                  <a:lnTo>
                    <a:pt x="164" y="194"/>
                  </a:lnTo>
                  <a:lnTo>
                    <a:pt x="150" y="194"/>
                  </a:lnTo>
                  <a:lnTo>
                    <a:pt x="146" y="186"/>
                  </a:lnTo>
                  <a:lnTo>
                    <a:pt x="42" y="188"/>
                  </a:lnTo>
                  <a:lnTo>
                    <a:pt x="40" y="134"/>
                  </a:lnTo>
                  <a:lnTo>
                    <a:pt x="4" y="134"/>
                  </a:lnTo>
                  <a:lnTo>
                    <a:pt x="0" y="6"/>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6" name="Freeform 13"/>
            <p:cNvSpPr>
              <a:spLocks/>
            </p:cNvSpPr>
            <p:nvPr/>
          </p:nvSpPr>
          <p:spPr bwMode="auto">
            <a:xfrm>
              <a:off x="5586413" y="1668463"/>
              <a:ext cx="492125" cy="514350"/>
            </a:xfrm>
            <a:custGeom>
              <a:avLst/>
              <a:gdLst>
                <a:gd name="T0" fmla="*/ 0 w 172"/>
                <a:gd name="T1" fmla="*/ 0 h 180"/>
                <a:gd name="T2" fmla="*/ 2147483647 w 172"/>
                <a:gd name="T3" fmla="*/ 0 h 180"/>
                <a:gd name="T4" fmla="*/ 2147483647 w 172"/>
                <a:gd name="T5" fmla="*/ 2147483647 h 180"/>
                <a:gd name="T6" fmla="*/ 2147483647 w 172"/>
                <a:gd name="T7" fmla="*/ 2147483647 h 180"/>
                <a:gd name="T8" fmla="*/ 2147483647 w 172"/>
                <a:gd name="T9" fmla="*/ 2147483647 h 180"/>
                <a:gd name="T10" fmla="*/ 2147483647 w 172"/>
                <a:gd name="T11" fmla="*/ 2147483647 h 180"/>
                <a:gd name="T12" fmla="*/ 2147483647 w 172"/>
                <a:gd name="T13" fmla="*/ 2147483647 h 180"/>
                <a:gd name="T14" fmla="*/ 0 w 172"/>
                <a:gd name="T15" fmla="*/ 0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80">
                  <a:moveTo>
                    <a:pt x="0" y="0"/>
                  </a:moveTo>
                  <a:lnTo>
                    <a:pt x="140" y="0"/>
                  </a:lnTo>
                  <a:lnTo>
                    <a:pt x="164" y="4"/>
                  </a:lnTo>
                  <a:lnTo>
                    <a:pt x="172" y="174"/>
                  </a:lnTo>
                  <a:lnTo>
                    <a:pt x="126" y="176"/>
                  </a:lnTo>
                  <a:lnTo>
                    <a:pt x="10" y="180"/>
                  </a:lnTo>
                  <a:lnTo>
                    <a:pt x="4" y="144"/>
                  </a:lnTo>
                  <a:lnTo>
                    <a:pt x="0" y="0"/>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7" name="Freeform 14"/>
            <p:cNvSpPr>
              <a:spLocks/>
            </p:cNvSpPr>
            <p:nvPr/>
          </p:nvSpPr>
          <p:spPr bwMode="auto">
            <a:xfrm>
              <a:off x="6056313" y="1644650"/>
              <a:ext cx="514350" cy="520700"/>
            </a:xfrm>
            <a:custGeom>
              <a:avLst/>
              <a:gdLst>
                <a:gd name="T0" fmla="*/ 0 w 180"/>
                <a:gd name="T1" fmla="*/ 2147483647 h 182"/>
                <a:gd name="T2" fmla="*/ 2147483647 w 180"/>
                <a:gd name="T3" fmla="*/ 0 h 182"/>
                <a:gd name="T4" fmla="*/ 2147483647 w 180"/>
                <a:gd name="T5" fmla="*/ 2147483647 h 182"/>
                <a:gd name="T6" fmla="*/ 2147483647 w 180"/>
                <a:gd name="T7" fmla="*/ 2147483647 h 182"/>
                <a:gd name="T8" fmla="*/ 2147483647 w 180"/>
                <a:gd name="T9" fmla="*/ 2147483647 h 182"/>
                <a:gd name="T10" fmla="*/ 2147483647 w 180"/>
                <a:gd name="T11" fmla="*/ 2147483647 h 182"/>
                <a:gd name="T12" fmla="*/ 0 w 180"/>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
                  <a:moveTo>
                    <a:pt x="0" y="12"/>
                  </a:moveTo>
                  <a:lnTo>
                    <a:pt x="110" y="0"/>
                  </a:lnTo>
                  <a:lnTo>
                    <a:pt x="174" y="2"/>
                  </a:lnTo>
                  <a:lnTo>
                    <a:pt x="180" y="172"/>
                  </a:lnTo>
                  <a:lnTo>
                    <a:pt x="84" y="178"/>
                  </a:lnTo>
                  <a:lnTo>
                    <a:pt x="8" y="182"/>
                  </a:lnTo>
                  <a:lnTo>
                    <a:pt x="0" y="12"/>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8" name="Freeform 15"/>
            <p:cNvSpPr>
              <a:spLocks/>
            </p:cNvSpPr>
            <p:nvPr/>
          </p:nvSpPr>
          <p:spPr bwMode="auto">
            <a:xfrm>
              <a:off x="6553200" y="1633538"/>
              <a:ext cx="395288" cy="503237"/>
            </a:xfrm>
            <a:custGeom>
              <a:avLst/>
              <a:gdLst>
                <a:gd name="T0" fmla="*/ 0 w 138"/>
                <a:gd name="T1" fmla="*/ 2147483647 h 176"/>
                <a:gd name="T2" fmla="*/ 2147483647 w 138"/>
                <a:gd name="T3" fmla="*/ 2147483647 h 176"/>
                <a:gd name="T4" fmla="*/ 2147483647 w 138"/>
                <a:gd name="T5" fmla="*/ 0 h 176"/>
                <a:gd name="T6" fmla="*/ 2147483647 w 138"/>
                <a:gd name="T7" fmla="*/ 2147483647 h 176"/>
                <a:gd name="T8" fmla="*/ 2147483647 w 138"/>
                <a:gd name="T9" fmla="*/ 2147483647 h 176"/>
                <a:gd name="T10" fmla="*/ 2147483647 w 138"/>
                <a:gd name="T11" fmla="*/ 2147483647 h 176"/>
                <a:gd name="T12" fmla="*/ 2147483647 w 138"/>
                <a:gd name="T13" fmla="*/ 2147483647 h 176"/>
                <a:gd name="T14" fmla="*/ 0 w 138"/>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76">
                  <a:moveTo>
                    <a:pt x="0" y="6"/>
                  </a:moveTo>
                  <a:lnTo>
                    <a:pt x="64" y="2"/>
                  </a:lnTo>
                  <a:lnTo>
                    <a:pt x="130" y="0"/>
                  </a:lnTo>
                  <a:lnTo>
                    <a:pt x="138" y="136"/>
                  </a:lnTo>
                  <a:lnTo>
                    <a:pt x="134" y="172"/>
                  </a:lnTo>
                  <a:lnTo>
                    <a:pt x="66" y="176"/>
                  </a:lnTo>
                  <a:lnTo>
                    <a:pt x="6" y="176"/>
                  </a:lnTo>
                  <a:lnTo>
                    <a:pt x="0" y="6"/>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9" name="Freeform 16"/>
            <p:cNvSpPr>
              <a:spLocks/>
            </p:cNvSpPr>
            <p:nvPr/>
          </p:nvSpPr>
          <p:spPr bwMode="auto">
            <a:xfrm>
              <a:off x="6926263" y="1593850"/>
              <a:ext cx="400050" cy="428625"/>
            </a:xfrm>
            <a:custGeom>
              <a:avLst/>
              <a:gdLst>
                <a:gd name="T0" fmla="*/ 0 w 140"/>
                <a:gd name="T1" fmla="*/ 2147483647 h 150"/>
                <a:gd name="T2" fmla="*/ 2147483647 w 140"/>
                <a:gd name="T3" fmla="*/ 0 h 150"/>
                <a:gd name="T4" fmla="*/ 2147483647 w 140"/>
                <a:gd name="T5" fmla="*/ 2147483647 h 150"/>
                <a:gd name="T6" fmla="*/ 2147483647 w 140"/>
                <a:gd name="T7" fmla="*/ 2147483647 h 150"/>
                <a:gd name="T8" fmla="*/ 2147483647 w 140"/>
                <a:gd name="T9" fmla="*/ 2147483647 h 150"/>
                <a:gd name="T10" fmla="*/ 0 w 14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50">
                  <a:moveTo>
                    <a:pt x="0" y="14"/>
                  </a:moveTo>
                  <a:lnTo>
                    <a:pt x="130" y="0"/>
                  </a:lnTo>
                  <a:lnTo>
                    <a:pt x="140" y="140"/>
                  </a:lnTo>
                  <a:lnTo>
                    <a:pt x="68" y="146"/>
                  </a:lnTo>
                  <a:lnTo>
                    <a:pt x="8" y="150"/>
                  </a:lnTo>
                  <a:lnTo>
                    <a:pt x="0" y="14"/>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20" name="Freeform 17"/>
            <p:cNvSpPr>
              <a:spLocks/>
            </p:cNvSpPr>
            <p:nvPr/>
          </p:nvSpPr>
          <p:spPr bwMode="auto">
            <a:xfrm>
              <a:off x="7297738" y="1593850"/>
              <a:ext cx="428625" cy="439738"/>
            </a:xfrm>
            <a:custGeom>
              <a:avLst/>
              <a:gdLst>
                <a:gd name="T0" fmla="*/ 0 w 150"/>
                <a:gd name="T1" fmla="*/ 0 h 154"/>
                <a:gd name="T2" fmla="*/ 2147483647 w 150"/>
                <a:gd name="T3" fmla="*/ 0 h 154"/>
                <a:gd name="T4" fmla="*/ 2147483647 w 150"/>
                <a:gd name="T5" fmla="*/ 2147483647 h 154"/>
                <a:gd name="T6" fmla="*/ 2147483647 w 150"/>
                <a:gd name="T7" fmla="*/ 2147483647 h 154"/>
                <a:gd name="T8" fmla="*/ 2147483647 w 150"/>
                <a:gd name="T9" fmla="*/ 2147483647 h 154"/>
                <a:gd name="T10" fmla="*/ 2147483647 w 150"/>
                <a:gd name="T11" fmla="*/ 2147483647 h 154"/>
                <a:gd name="T12" fmla="*/ 2147483647 w 150"/>
                <a:gd name="T13" fmla="*/ 2147483647 h 154"/>
                <a:gd name="T14" fmla="*/ 2147483647 w 150"/>
                <a:gd name="T15" fmla="*/ 2147483647 h 154"/>
                <a:gd name="T16" fmla="*/ 2147483647 w 150"/>
                <a:gd name="T17" fmla="*/ 2147483647 h 154"/>
                <a:gd name="T18" fmla="*/ 2147483647 w 150"/>
                <a:gd name="T19" fmla="*/ 2147483647 h 154"/>
                <a:gd name="T20" fmla="*/ 2147483647 w 150"/>
                <a:gd name="T21" fmla="*/ 2147483647 h 154"/>
                <a:gd name="T22" fmla="*/ 2147483647 w 150"/>
                <a:gd name="T23" fmla="*/ 2147483647 h 154"/>
                <a:gd name="T24" fmla="*/ 2147483647 w 150"/>
                <a:gd name="T25" fmla="*/ 2147483647 h 154"/>
                <a:gd name="T26" fmla="*/ 2147483647 w 150"/>
                <a:gd name="T27" fmla="*/ 2147483647 h 154"/>
                <a:gd name="T28" fmla="*/ 0 w 150"/>
                <a:gd name="T29" fmla="*/ 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4">
                  <a:moveTo>
                    <a:pt x="0" y="0"/>
                  </a:moveTo>
                  <a:lnTo>
                    <a:pt x="18" y="0"/>
                  </a:lnTo>
                  <a:lnTo>
                    <a:pt x="72" y="50"/>
                  </a:lnTo>
                  <a:lnTo>
                    <a:pt x="94" y="46"/>
                  </a:lnTo>
                  <a:lnTo>
                    <a:pt x="106" y="34"/>
                  </a:lnTo>
                  <a:lnTo>
                    <a:pt x="124" y="50"/>
                  </a:lnTo>
                  <a:lnTo>
                    <a:pt x="134" y="50"/>
                  </a:lnTo>
                  <a:lnTo>
                    <a:pt x="144" y="62"/>
                  </a:lnTo>
                  <a:lnTo>
                    <a:pt x="132" y="80"/>
                  </a:lnTo>
                  <a:lnTo>
                    <a:pt x="150" y="92"/>
                  </a:lnTo>
                  <a:lnTo>
                    <a:pt x="118" y="98"/>
                  </a:lnTo>
                  <a:lnTo>
                    <a:pt x="90" y="154"/>
                  </a:lnTo>
                  <a:lnTo>
                    <a:pt x="76" y="138"/>
                  </a:lnTo>
                  <a:lnTo>
                    <a:pt x="10" y="140"/>
                  </a:lnTo>
                  <a:lnTo>
                    <a:pt x="0" y="0"/>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21" name="Freeform 18"/>
            <p:cNvSpPr>
              <a:spLocks/>
            </p:cNvSpPr>
            <p:nvPr/>
          </p:nvSpPr>
          <p:spPr bwMode="auto">
            <a:xfrm>
              <a:off x="7119938" y="1989138"/>
              <a:ext cx="560387" cy="285750"/>
            </a:xfrm>
            <a:custGeom>
              <a:avLst/>
              <a:gdLst>
                <a:gd name="T0" fmla="*/ 0 w 196"/>
                <a:gd name="T1" fmla="*/ 2147483647 h 100"/>
                <a:gd name="T2" fmla="*/ 2147483647 w 196"/>
                <a:gd name="T3" fmla="*/ 2147483647 h 100"/>
                <a:gd name="T4" fmla="*/ 2147483647 w 196"/>
                <a:gd name="T5" fmla="*/ 0 h 100"/>
                <a:gd name="T6" fmla="*/ 2147483647 w 196"/>
                <a:gd name="T7" fmla="*/ 2147483647 h 100"/>
                <a:gd name="T8" fmla="*/ 2147483647 w 196"/>
                <a:gd name="T9" fmla="*/ 2147483647 h 100"/>
                <a:gd name="T10" fmla="*/ 2147483647 w 196"/>
                <a:gd name="T11" fmla="*/ 2147483647 h 100"/>
                <a:gd name="T12" fmla="*/ 2147483647 w 196"/>
                <a:gd name="T13" fmla="*/ 2147483647 h 100"/>
                <a:gd name="T14" fmla="*/ 2147483647 w 196"/>
                <a:gd name="T15" fmla="*/ 2147483647 h 100"/>
                <a:gd name="T16" fmla="*/ 2147483647 w 196"/>
                <a:gd name="T17" fmla="*/ 2147483647 h 100"/>
                <a:gd name="T18" fmla="*/ 2147483647 w 196"/>
                <a:gd name="T19" fmla="*/ 2147483647 h 100"/>
                <a:gd name="T20" fmla="*/ 2147483647 w 196"/>
                <a:gd name="T21" fmla="*/ 2147483647 h 100"/>
                <a:gd name="T22" fmla="*/ 2147483647 w 196"/>
                <a:gd name="T23" fmla="*/ 2147483647 h 100"/>
                <a:gd name="T24" fmla="*/ 0 w 196"/>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100">
                  <a:moveTo>
                    <a:pt x="0" y="8"/>
                  </a:moveTo>
                  <a:lnTo>
                    <a:pt x="72" y="2"/>
                  </a:lnTo>
                  <a:lnTo>
                    <a:pt x="138" y="0"/>
                  </a:lnTo>
                  <a:lnTo>
                    <a:pt x="152" y="16"/>
                  </a:lnTo>
                  <a:lnTo>
                    <a:pt x="140" y="36"/>
                  </a:lnTo>
                  <a:lnTo>
                    <a:pt x="144" y="44"/>
                  </a:lnTo>
                  <a:lnTo>
                    <a:pt x="196" y="84"/>
                  </a:lnTo>
                  <a:lnTo>
                    <a:pt x="122" y="92"/>
                  </a:lnTo>
                  <a:lnTo>
                    <a:pt x="66" y="98"/>
                  </a:lnTo>
                  <a:lnTo>
                    <a:pt x="26" y="100"/>
                  </a:lnTo>
                  <a:lnTo>
                    <a:pt x="14" y="100"/>
                  </a:lnTo>
                  <a:lnTo>
                    <a:pt x="8" y="98"/>
                  </a:lnTo>
                  <a:lnTo>
                    <a:pt x="0" y="8"/>
                  </a:lnTo>
                  <a:close/>
                </a:path>
              </a:pathLst>
            </a:custGeom>
            <a:solidFill>
              <a:srgbClr val="8BBC00"/>
            </a:solidFill>
            <a:ln w="6350" cmpd="sng">
              <a:solidFill>
                <a:sysClr val="windowText" lastClr="000000"/>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22" name="Freeform 19"/>
            <p:cNvSpPr>
              <a:spLocks/>
            </p:cNvSpPr>
            <p:nvPr/>
          </p:nvSpPr>
          <p:spPr bwMode="auto">
            <a:xfrm>
              <a:off x="7469188" y="2228850"/>
              <a:ext cx="325437" cy="520700"/>
            </a:xfrm>
            <a:custGeom>
              <a:avLst/>
              <a:gdLst>
                <a:gd name="T0" fmla="*/ 0 w 114"/>
                <a:gd name="T1" fmla="*/ 2147483647 h 182"/>
                <a:gd name="T2" fmla="*/ 2147483647 w 114"/>
                <a:gd name="T3" fmla="*/ 0 h 182"/>
                <a:gd name="T4" fmla="*/ 2147483647 w 114"/>
                <a:gd name="T5" fmla="*/ 2147483647 h 182"/>
                <a:gd name="T6" fmla="*/ 2147483647 w 114"/>
                <a:gd name="T7" fmla="*/ 2147483647 h 182"/>
                <a:gd name="T8" fmla="*/ 2147483647 w 114"/>
                <a:gd name="T9" fmla="*/ 2147483647 h 182"/>
                <a:gd name="T10" fmla="*/ 2147483647 w 114"/>
                <a:gd name="T11" fmla="*/ 2147483647 h 182"/>
                <a:gd name="T12" fmla="*/ 2147483647 w 114"/>
                <a:gd name="T13" fmla="*/ 2147483647 h 182"/>
                <a:gd name="T14" fmla="*/ 2147483647 w 114"/>
                <a:gd name="T15" fmla="*/ 2147483647 h 182"/>
                <a:gd name="T16" fmla="*/ 2147483647 w 114"/>
                <a:gd name="T17" fmla="*/ 2147483647 h 182"/>
                <a:gd name="T18" fmla="*/ 2147483647 w 114"/>
                <a:gd name="T19" fmla="*/ 2147483647 h 182"/>
                <a:gd name="T20" fmla="*/ 2147483647 w 114"/>
                <a:gd name="T21" fmla="*/ 2147483647 h 182"/>
                <a:gd name="T22" fmla="*/ 2147483647 w 114"/>
                <a:gd name="T23" fmla="*/ 2147483647 h 182"/>
                <a:gd name="T24" fmla="*/ 0 w 114"/>
                <a:gd name="T25" fmla="*/ 2147483647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82">
                  <a:moveTo>
                    <a:pt x="0" y="8"/>
                  </a:moveTo>
                  <a:lnTo>
                    <a:pt x="74" y="0"/>
                  </a:lnTo>
                  <a:lnTo>
                    <a:pt x="90" y="14"/>
                  </a:lnTo>
                  <a:lnTo>
                    <a:pt x="90" y="36"/>
                  </a:lnTo>
                  <a:lnTo>
                    <a:pt x="114" y="78"/>
                  </a:lnTo>
                  <a:lnTo>
                    <a:pt x="90" y="80"/>
                  </a:lnTo>
                  <a:lnTo>
                    <a:pt x="94" y="140"/>
                  </a:lnTo>
                  <a:lnTo>
                    <a:pt x="84" y="164"/>
                  </a:lnTo>
                  <a:lnTo>
                    <a:pt x="42" y="172"/>
                  </a:lnTo>
                  <a:lnTo>
                    <a:pt x="34" y="180"/>
                  </a:lnTo>
                  <a:lnTo>
                    <a:pt x="6" y="182"/>
                  </a:lnTo>
                  <a:lnTo>
                    <a:pt x="4" y="152"/>
                  </a:lnTo>
                  <a:lnTo>
                    <a:pt x="0" y="8"/>
                  </a:lnTo>
                  <a:close/>
                </a:path>
              </a:pathLst>
            </a:custGeom>
            <a:solidFill>
              <a:srgbClr val="EFFFC1"/>
            </a:solidFill>
            <a:ln w="6350" cmpd="sng">
              <a:solidFill>
                <a:sysClr val="windowText" lastClr="000000"/>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23" name="Freeform 20"/>
            <p:cNvSpPr>
              <a:spLocks/>
            </p:cNvSpPr>
            <p:nvPr/>
          </p:nvSpPr>
          <p:spPr bwMode="auto">
            <a:xfrm>
              <a:off x="7726363" y="2451100"/>
              <a:ext cx="274637" cy="184150"/>
            </a:xfrm>
            <a:custGeom>
              <a:avLst/>
              <a:gdLst>
                <a:gd name="T0" fmla="*/ 2147483647 w 96"/>
                <a:gd name="T1" fmla="*/ 0 h 64"/>
                <a:gd name="T2" fmla="*/ 2147483647 w 96"/>
                <a:gd name="T3" fmla="*/ 2147483647 h 64"/>
                <a:gd name="T4" fmla="*/ 2147483647 w 96"/>
                <a:gd name="T5" fmla="*/ 2147483647 h 64"/>
                <a:gd name="T6" fmla="*/ 2147483647 w 96"/>
                <a:gd name="T7" fmla="*/ 2147483647 h 64"/>
                <a:gd name="T8" fmla="*/ 2147483647 w 96"/>
                <a:gd name="T9" fmla="*/ 2147483647 h 64"/>
                <a:gd name="T10" fmla="*/ 2147483647 w 96"/>
                <a:gd name="T11" fmla="*/ 2147483647 h 64"/>
                <a:gd name="T12" fmla="*/ 2147483647 w 96"/>
                <a:gd name="T13" fmla="*/ 2147483647 h 64"/>
                <a:gd name="T14" fmla="*/ 2147483647 w 96"/>
                <a:gd name="T15" fmla="*/ 2147483647 h 64"/>
                <a:gd name="T16" fmla="*/ 0 w 96"/>
                <a:gd name="T17" fmla="*/ 2147483647 h 64"/>
                <a:gd name="T18" fmla="*/ 2147483647 w 9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4">
                  <a:moveTo>
                    <a:pt x="24" y="0"/>
                  </a:moveTo>
                  <a:lnTo>
                    <a:pt x="54" y="12"/>
                  </a:lnTo>
                  <a:lnTo>
                    <a:pt x="68" y="4"/>
                  </a:lnTo>
                  <a:lnTo>
                    <a:pt x="96" y="22"/>
                  </a:lnTo>
                  <a:lnTo>
                    <a:pt x="86" y="60"/>
                  </a:lnTo>
                  <a:lnTo>
                    <a:pt x="36" y="64"/>
                  </a:lnTo>
                  <a:lnTo>
                    <a:pt x="32" y="58"/>
                  </a:lnTo>
                  <a:lnTo>
                    <a:pt x="4" y="62"/>
                  </a:lnTo>
                  <a:lnTo>
                    <a:pt x="0" y="2"/>
                  </a:lnTo>
                  <a:lnTo>
                    <a:pt x="24" y="0"/>
                  </a:lnTo>
                  <a:close/>
                </a:path>
              </a:pathLst>
            </a:custGeom>
            <a:solidFill>
              <a:srgbClr val="5D7E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24" name="Freeform 21"/>
            <p:cNvSpPr>
              <a:spLocks/>
            </p:cNvSpPr>
            <p:nvPr/>
          </p:nvSpPr>
          <p:spPr bwMode="auto">
            <a:xfrm>
              <a:off x="7589838" y="2617788"/>
              <a:ext cx="422275" cy="377825"/>
            </a:xfrm>
            <a:custGeom>
              <a:avLst/>
              <a:gdLst>
                <a:gd name="T0" fmla="*/ 2147483647 w 148"/>
                <a:gd name="T1" fmla="*/ 2147483647 h 132"/>
                <a:gd name="T2" fmla="*/ 2147483647 w 148"/>
                <a:gd name="T3" fmla="*/ 2147483647 h 132"/>
                <a:gd name="T4" fmla="*/ 2147483647 w 148"/>
                <a:gd name="T5" fmla="*/ 2147483647 h 132"/>
                <a:gd name="T6" fmla="*/ 2147483647 w 148"/>
                <a:gd name="T7" fmla="*/ 2147483647 h 132"/>
                <a:gd name="T8" fmla="*/ 0 w 148"/>
                <a:gd name="T9" fmla="*/ 2147483647 h 132"/>
                <a:gd name="T10" fmla="*/ 2147483647 w 148"/>
                <a:gd name="T11" fmla="*/ 2147483647 h 132"/>
                <a:gd name="T12" fmla="*/ 2147483647 w 148"/>
                <a:gd name="T13" fmla="*/ 2147483647 h 132"/>
                <a:gd name="T14" fmla="*/ 2147483647 w 148"/>
                <a:gd name="T15" fmla="*/ 0 h 132"/>
                <a:gd name="T16" fmla="*/ 2147483647 w 148"/>
                <a:gd name="T17" fmla="*/ 2147483647 h 132"/>
                <a:gd name="T18" fmla="*/ 2147483647 w 148"/>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32">
                  <a:moveTo>
                    <a:pt x="134" y="2"/>
                  </a:moveTo>
                  <a:lnTo>
                    <a:pt x="148" y="80"/>
                  </a:lnTo>
                  <a:lnTo>
                    <a:pt x="142" y="124"/>
                  </a:lnTo>
                  <a:lnTo>
                    <a:pt x="8" y="132"/>
                  </a:lnTo>
                  <a:lnTo>
                    <a:pt x="0" y="36"/>
                  </a:lnTo>
                  <a:lnTo>
                    <a:pt x="42" y="28"/>
                  </a:lnTo>
                  <a:lnTo>
                    <a:pt x="52" y="4"/>
                  </a:lnTo>
                  <a:lnTo>
                    <a:pt x="80" y="0"/>
                  </a:lnTo>
                  <a:lnTo>
                    <a:pt x="84" y="6"/>
                  </a:lnTo>
                  <a:lnTo>
                    <a:pt x="134" y="2"/>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25" name="Freeform 22"/>
            <p:cNvSpPr>
              <a:spLocks/>
            </p:cNvSpPr>
            <p:nvPr/>
          </p:nvSpPr>
          <p:spPr bwMode="auto">
            <a:xfrm>
              <a:off x="7131050" y="2251075"/>
              <a:ext cx="349250" cy="423863"/>
            </a:xfrm>
            <a:custGeom>
              <a:avLst/>
              <a:gdLst>
                <a:gd name="T0" fmla="*/ 2147483647 w 122"/>
                <a:gd name="T1" fmla="*/ 2147483647 h 148"/>
                <a:gd name="T2" fmla="*/ 2147483647 w 122"/>
                <a:gd name="T3" fmla="*/ 0 h 148"/>
                <a:gd name="T4" fmla="*/ 2147483647 w 122"/>
                <a:gd name="T5" fmla="*/ 2147483647 h 148"/>
                <a:gd name="T6" fmla="*/ 2147483647 w 122"/>
                <a:gd name="T7" fmla="*/ 2147483647 h 148"/>
                <a:gd name="T8" fmla="*/ 2147483647 w 122"/>
                <a:gd name="T9" fmla="*/ 2147483647 h 148"/>
                <a:gd name="T10" fmla="*/ 2147483647 w 122"/>
                <a:gd name="T11" fmla="*/ 2147483647 h 148"/>
                <a:gd name="T12" fmla="*/ 0 w 122"/>
                <a:gd name="T13" fmla="*/ 2147483647 h 148"/>
                <a:gd name="T14" fmla="*/ 0 w 122"/>
                <a:gd name="T15" fmla="*/ 2147483647 h 148"/>
                <a:gd name="T16" fmla="*/ 2147483647 w 122"/>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48">
                  <a:moveTo>
                    <a:pt x="4" y="6"/>
                  </a:moveTo>
                  <a:lnTo>
                    <a:pt x="118" y="0"/>
                  </a:lnTo>
                  <a:lnTo>
                    <a:pt x="122" y="144"/>
                  </a:lnTo>
                  <a:lnTo>
                    <a:pt x="100" y="140"/>
                  </a:lnTo>
                  <a:lnTo>
                    <a:pt x="94" y="148"/>
                  </a:lnTo>
                  <a:lnTo>
                    <a:pt x="28" y="136"/>
                  </a:lnTo>
                  <a:lnTo>
                    <a:pt x="0" y="132"/>
                  </a:lnTo>
                  <a:lnTo>
                    <a:pt x="0" y="82"/>
                  </a:lnTo>
                  <a:lnTo>
                    <a:pt x="4" y="6"/>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26" name="Freeform 23"/>
            <p:cNvSpPr>
              <a:spLocks/>
            </p:cNvSpPr>
            <p:nvPr/>
          </p:nvSpPr>
          <p:spPr bwMode="auto">
            <a:xfrm>
              <a:off x="7612063" y="2971800"/>
              <a:ext cx="412750" cy="395288"/>
            </a:xfrm>
            <a:custGeom>
              <a:avLst/>
              <a:gdLst>
                <a:gd name="T0" fmla="*/ 0 w 144"/>
                <a:gd name="T1" fmla="*/ 2147483647 h 138"/>
                <a:gd name="T2" fmla="*/ 2147483647 w 144"/>
                <a:gd name="T3" fmla="*/ 0 h 138"/>
                <a:gd name="T4" fmla="*/ 2147483647 w 144"/>
                <a:gd name="T5" fmla="*/ 2147483647 h 138"/>
                <a:gd name="T6" fmla="*/ 2147483647 w 144"/>
                <a:gd name="T7" fmla="*/ 2147483647 h 138"/>
                <a:gd name="T8" fmla="*/ 2147483647 w 144"/>
                <a:gd name="T9" fmla="*/ 2147483647 h 138"/>
                <a:gd name="T10" fmla="*/ 0 w 144"/>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38">
                  <a:moveTo>
                    <a:pt x="0" y="8"/>
                  </a:moveTo>
                  <a:lnTo>
                    <a:pt x="134" y="0"/>
                  </a:lnTo>
                  <a:lnTo>
                    <a:pt x="144" y="98"/>
                  </a:lnTo>
                  <a:lnTo>
                    <a:pt x="140" y="130"/>
                  </a:lnTo>
                  <a:lnTo>
                    <a:pt x="4" y="138"/>
                  </a:lnTo>
                  <a:lnTo>
                    <a:pt x="0" y="8"/>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27" name="Freeform 24"/>
            <p:cNvSpPr>
              <a:spLocks/>
            </p:cNvSpPr>
            <p:nvPr/>
          </p:nvSpPr>
          <p:spPr bwMode="auto">
            <a:xfrm>
              <a:off x="7623175" y="3343275"/>
              <a:ext cx="430213" cy="430213"/>
            </a:xfrm>
            <a:custGeom>
              <a:avLst/>
              <a:gdLst>
                <a:gd name="T0" fmla="*/ 0 w 150"/>
                <a:gd name="T1" fmla="*/ 2147483647 h 150"/>
                <a:gd name="T2" fmla="*/ 2147483647 w 150"/>
                <a:gd name="T3" fmla="*/ 0 h 150"/>
                <a:gd name="T4" fmla="*/ 2147483647 w 150"/>
                <a:gd name="T5" fmla="*/ 2147483647 h 150"/>
                <a:gd name="T6" fmla="*/ 2147483647 w 150"/>
                <a:gd name="T7" fmla="*/ 2147483647 h 150"/>
                <a:gd name="T8" fmla="*/ 2147483647 w 150"/>
                <a:gd name="T9" fmla="*/ 2147483647 h 150"/>
                <a:gd name="T10" fmla="*/ 0 w 15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50">
                  <a:moveTo>
                    <a:pt x="0" y="8"/>
                  </a:moveTo>
                  <a:lnTo>
                    <a:pt x="136" y="0"/>
                  </a:lnTo>
                  <a:lnTo>
                    <a:pt x="150" y="130"/>
                  </a:lnTo>
                  <a:lnTo>
                    <a:pt x="148" y="136"/>
                  </a:lnTo>
                  <a:lnTo>
                    <a:pt x="8" y="150"/>
                  </a:lnTo>
                  <a:lnTo>
                    <a:pt x="0" y="8"/>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28" name="Freeform 25"/>
            <p:cNvSpPr>
              <a:spLocks/>
            </p:cNvSpPr>
            <p:nvPr/>
          </p:nvSpPr>
          <p:spPr bwMode="auto">
            <a:xfrm>
              <a:off x="7212013" y="2640013"/>
              <a:ext cx="400050" cy="377825"/>
            </a:xfrm>
            <a:custGeom>
              <a:avLst/>
              <a:gdLst>
                <a:gd name="T0" fmla="*/ 0 w 140"/>
                <a:gd name="T1" fmla="*/ 0 h 132"/>
                <a:gd name="T2" fmla="*/ 2147483647 w 140"/>
                <a:gd name="T3" fmla="*/ 2147483647 h 132"/>
                <a:gd name="T4" fmla="*/ 2147483647 w 140"/>
                <a:gd name="T5" fmla="*/ 2147483647 h 132"/>
                <a:gd name="T6" fmla="*/ 2147483647 w 140"/>
                <a:gd name="T7" fmla="*/ 2147483647 h 132"/>
                <a:gd name="T8" fmla="*/ 2147483647 w 140"/>
                <a:gd name="T9" fmla="*/ 2147483647 h 132"/>
                <a:gd name="T10" fmla="*/ 2147483647 w 140"/>
                <a:gd name="T11" fmla="*/ 2147483647 h 132"/>
                <a:gd name="T12" fmla="*/ 2147483647 w 140"/>
                <a:gd name="T13" fmla="*/ 2147483647 h 132"/>
                <a:gd name="T14" fmla="*/ 2147483647 w 140"/>
                <a:gd name="T15" fmla="*/ 2147483647 h 132"/>
                <a:gd name="T16" fmla="*/ 2147483647 w 140"/>
                <a:gd name="T17" fmla="*/ 2147483647 h 132"/>
                <a:gd name="T18" fmla="*/ 2147483647 w 140"/>
                <a:gd name="T19" fmla="*/ 2147483647 h 132"/>
                <a:gd name="T20" fmla="*/ 0 w 140"/>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32">
                  <a:moveTo>
                    <a:pt x="0" y="0"/>
                  </a:moveTo>
                  <a:lnTo>
                    <a:pt x="66" y="12"/>
                  </a:lnTo>
                  <a:lnTo>
                    <a:pt x="72" y="4"/>
                  </a:lnTo>
                  <a:lnTo>
                    <a:pt x="94" y="8"/>
                  </a:lnTo>
                  <a:lnTo>
                    <a:pt x="96" y="38"/>
                  </a:lnTo>
                  <a:lnTo>
                    <a:pt x="124" y="36"/>
                  </a:lnTo>
                  <a:lnTo>
                    <a:pt x="132" y="28"/>
                  </a:lnTo>
                  <a:lnTo>
                    <a:pt x="140" y="124"/>
                  </a:lnTo>
                  <a:lnTo>
                    <a:pt x="8" y="132"/>
                  </a:lnTo>
                  <a:lnTo>
                    <a:pt x="4" y="80"/>
                  </a:lnTo>
                  <a:lnTo>
                    <a:pt x="0" y="0"/>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29" name="Freeform 26"/>
            <p:cNvSpPr>
              <a:spLocks/>
            </p:cNvSpPr>
            <p:nvPr/>
          </p:nvSpPr>
          <p:spPr bwMode="auto">
            <a:xfrm>
              <a:off x="7234238" y="2995613"/>
              <a:ext cx="388937" cy="393700"/>
            </a:xfrm>
            <a:custGeom>
              <a:avLst/>
              <a:gdLst>
                <a:gd name="T0" fmla="*/ 0 w 136"/>
                <a:gd name="T1" fmla="*/ 2147483647 h 138"/>
                <a:gd name="T2" fmla="*/ 2147483647 w 136"/>
                <a:gd name="T3" fmla="*/ 0 h 138"/>
                <a:gd name="T4" fmla="*/ 2147483647 w 136"/>
                <a:gd name="T5" fmla="*/ 2147483647 h 138"/>
                <a:gd name="T6" fmla="*/ 2147483647 w 136"/>
                <a:gd name="T7" fmla="*/ 2147483647 h 138"/>
                <a:gd name="T8" fmla="*/ 2147483647 w 136"/>
                <a:gd name="T9" fmla="*/ 2147483647 h 138"/>
                <a:gd name="T10" fmla="*/ 0 w 136"/>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8">
                  <a:moveTo>
                    <a:pt x="0" y="8"/>
                  </a:moveTo>
                  <a:lnTo>
                    <a:pt x="132" y="0"/>
                  </a:lnTo>
                  <a:lnTo>
                    <a:pt x="136" y="130"/>
                  </a:lnTo>
                  <a:lnTo>
                    <a:pt x="8" y="138"/>
                  </a:lnTo>
                  <a:lnTo>
                    <a:pt x="4" y="124"/>
                  </a:lnTo>
                  <a:lnTo>
                    <a:pt x="0" y="8"/>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30" name="Freeform 27"/>
            <p:cNvSpPr>
              <a:spLocks/>
            </p:cNvSpPr>
            <p:nvPr/>
          </p:nvSpPr>
          <p:spPr bwMode="auto">
            <a:xfrm>
              <a:off x="7258050" y="3367088"/>
              <a:ext cx="388938" cy="417512"/>
            </a:xfrm>
            <a:custGeom>
              <a:avLst/>
              <a:gdLst>
                <a:gd name="T0" fmla="*/ 0 w 136"/>
                <a:gd name="T1" fmla="*/ 2147483647 h 146"/>
                <a:gd name="T2" fmla="*/ 2147483647 w 136"/>
                <a:gd name="T3" fmla="*/ 0 h 146"/>
                <a:gd name="T4" fmla="*/ 2147483647 w 136"/>
                <a:gd name="T5" fmla="*/ 2147483647 h 146"/>
                <a:gd name="T6" fmla="*/ 0 w 136"/>
                <a:gd name="T7" fmla="*/ 2147483647 h 146"/>
                <a:gd name="T8" fmla="*/ 0 w 136"/>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46">
                  <a:moveTo>
                    <a:pt x="0" y="8"/>
                  </a:moveTo>
                  <a:lnTo>
                    <a:pt x="128" y="0"/>
                  </a:lnTo>
                  <a:lnTo>
                    <a:pt x="136" y="142"/>
                  </a:lnTo>
                  <a:lnTo>
                    <a:pt x="0" y="146"/>
                  </a:lnTo>
                  <a:lnTo>
                    <a:pt x="0" y="8"/>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31" name="Freeform 28"/>
            <p:cNvSpPr>
              <a:spLocks/>
            </p:cNvSpPr>
            <p:nvPr/>
          </p:nvSpPr>
          <p:spPr bwMode="auto">
            <a:xfrm>
              <a:off x="7646988" y="3732213"/>
              <a:ext cx="411162" cy="446087"/>
            </a:xfrm>
            <a:custGeom>
              <a:avLst/>
              <a:gdLst>
                <a:gd name="T0" fmla="*/ 0 w 144"/>
                <a:gd name="T1" fmla="*/ 2147483647 h 156"/>
                <a:gd name="T2" fmla="*/ 2147483647 w 144"/>
                <a:gd name="T3" fmla="*/ 0 h 156"/>
                <a:gd name="T4" fmla="*/ 2147483647 w 144"/>
                <a:gd name="T5" fmla="*/ 2147483647 h 156"/>
                <a:gd name="T6" fmla="*/ 2147483647 w 144"/>
                <a:gd name="T7" fmla="*/ 2147483647 h 156"/>
                <a:gd name="T8" fmla="*/ 2147483647 w 144"/>
                <a:gd name="T9" fmla="*/ 2147483647 h 156"/>
                <a:gd name="T10" fmla="*/ 2147483647 w 144"/>
                <a:gd name="T11" fmla="*/ 2147483647 h 156"/>
                <a:gd name="T12" fmla="*/ 2147483647 w 144"/>
                <a:gd name="T13" fmla="*/ 2147483647 h 156"/>
                <a:gd name="T14" fmla="*/ 2147483647 w 144"/>
                <a:gd name="T15" fmla="*/ 2147483647 h 156"/>
                <a:gd name="T16" fmla="*/ 2147483647 w 144"/>
                <a:gd name="T17" fmla="*/ 2147483647 h 156"/>
                <a:gd name="T18" fmla="*/ 0 w 144"/>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56">
                  <a:moveTo>
                    <a:pt x="0" y="14"/>
                  </a:moveTo>
                  <a:lnTo>
                    <a:pt x="140" y="0"/>
                  </a:lnTo>
                  <a:lnTo>
                    <a:pt x="144" y="70"/>
                  </a:lnTo>
                  <a:lnTo>
                    <a:pt x="144" y="118"/>
                  </a:lnTo>
                  <a:lnTo>
                    <a:pt x="144" y="134"/>
                  </a:lnTo>
                  <a:lnTo>
                    <a:pt x="144" y="142"/>
                  </a:lnTo>
                  <a:lnTo>
                    <a:pt x="72" y="150"/>
                  </a:lnTo>
                  <a:lnTo>
                    <a:pt x="4" y="156"/>
                  </a:lnTo>
                  <a:lnTo>
                    <a:pt x="2" y="130"/>
                  </a:lnTo>
                  <a:lnTo>
                    <a:pt x="0" y="14"/>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32" name="Freeform 29"/>
            <p:cNvSpPr>
              <a:spLocks/>
            </p:cNvSpPr>
            <p:nvPr/>
          </p:nvSpPr>
          <p:spPr bwMode="auto">
            <a:xfrm>
              <a:off x="7658100" y="4138613"/>
              <a:ext cx="411163" cy="388937"/>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14"/>
                  </a:moveTo>
                  <a:lnTo>
                    <a:pt x="140" y="0"/>
                  </a:lnTo>
                  <a:lnTo>
                    <a:pt x="140" y="16"/>
                  </a:lnTo>
                  <a:lnTo>
                    <a:pt x="144" y="130"/>
                  </a:lnTo>
                  <a:lnTo>
                    <a:pt x="12" y="136"/>
                  </a:lnTo>
                  <a:lnTo>
                    <a:pt x="4" y="124"/>
                  </a:lnTo>
                  <a:lnTo>
                    <a:pt x="0" y="14"/>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33" name="Freeform 30"/>
            <p:cNvSpPr>
              <a:spLocks/>
            </p:cNvSpPr>
            <p:nvPr/>
          </p:nvSpPr>
          <p:spPr bwMode="auto">
            <a:xfrm>
              <a:off x="7693025" y="4505325"/>
              <a:ext cx="411163" cy="388938"/>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8"/>
                  </a:moveTo>
                  <a:lnTo>
                    <a:pt x="136" y="0"/>
                  </a:lnTo>
                  <a:lnTo>
                    <a:pt x="144" y="110"/>
                  </a:lnTo>
                  <a:lnTo>
                    <a:pt x="140" y="130"/>
                  </a:lnTo>
                  <a:lnTo>
                    <a:pt x="32" y="136"/>
                  </a:lnTo>
                  <a:lnTo>
                    <a:pt x="4" y="136"/>
                  </a:lnTo>
                  <a:lnTo>
                    <a:pt x="0" y="8"/>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34" name="Freeform 31"/>
            <p:cNvSpPr>
              <a:spLocks/>
            </p:cNvSpPr>
            <p:nvPr/>
          </p:nvSpPr>
          <p:spPr bwMode="auto">
            <a:xfrm>
              <a:off x="7291388" y="4494213"/>
              <a:ext cx="412750" cy="422275"/>
            </a:xfrm>
            <a:custGeom>
              <a:avLst/>
              <a:gdLst>
                <a:gd name="T0" fmla="*/ 0 w 144"/>
                <a:gd name="T1" fmla="*/ 2147483647 h 148"/>
                <a:gd name="T2" fmla="*/ 2147483647 w 144"/>
                <a:gd name="T3" fmla="*/ 0 h 148"/>
                <a:gd name="T4" fmla="*/ 2147483647 w 144"/>
                <a:gd name="T5" fmla="*/ 2147483647 h 148"/>
                <a:gd name="T6" fmla="*/ 2147483647 w 144"/>
                <a:gd name="T7" fmla="*/ 2147483647 h 148"/>
                <a:gd name="T8" fmla="*/ 2147483647 w 144"/>
                <a:gd name="T9" fmla="*/ 2147483647 h 148"/>
                <a:gd name="T10" fmla="*/ 2147483647 w 144"/>
                <a:gd name="T11" fmla="*/ 2147483647 h 148"/>
                <a:gd name="T12" fmla="*/ 0 w 144"/>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8">
                  <a:moveTo>
                    <a:pt x="0" y="6"/>
                  </a:moveTo>
                  <a:lnTo>
                    <a:pt x="132" y="0"/>
                  </a:lnTo>
                  <a:lnTo>
                    <a:pt x="140" y="12"/>
                  </a:lnTo>
                  <a:lnTo>
                    <a:pt x="144" y="140"/>
                  </a:lnTo>
                  <a:lnTo>
                    <a:pt x="44" y="146"/>
                  </a:lnTo>
                  <a:lnTo>
                    <a:pt x="8" y="148"/>
                  </a:lnTo>
                  <a:lnTo>
                    <a:pt x="0" y="6"/>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35" name="Freeform 32"/>
            <p:cNvSpPr>
              <a:spLocks/>
            </p:cNvSpPr>
            <p:nvPr/>
          </p:nvSpPr>
          <p:spPr bwMode="auto">
            <a:xfrm>
              <a:off x="6897688" y="4510088"/>
              <a:ext cx="417512" cy="423862"/>
            </a:xfrm>
            <a:custGeom>
              <a:avLst/>
              <a:gdLst>
                <a:gd name="T0" fmla="*/ 2147483647 w 146"/>
                <a:gd name="T1" fmla="*/ 2147483647 h 148"/>
                <a:gd name="T2" fmla="*/ 2147483647 w 146"/>
                <a:gd name="T3" fmla="*/ 2147483647 h 148"/>
                <a:gd name="T4" fmla="*/ 2147483647 w 146"/>
                <a:gd name="T5" fmla="*/ 2147483647 h 148"/>
                <a:gd name="T6" fmla="*/ 0 w 146"/>
                <a:gd name="T7" fmla="*/ 2147483647 h 148"/>
                <a:gd name="T8" fmla="*/ 2147483647 w 146"/>
                <a:gd name="T9" fmla="*/ 2147483647 h 148"/>
                <a:gd name="T10" fmla="*/ 2147483647 w 146"/>
                <a:gd name="T11" fmla="*/ 0 h 148"/>
                <a:gd name="T12" fmla="*/ 2147483647 w 146"/>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48">
                  <a:moveTo>
                    <a:pt x="146" y="142"/>
                  </a:moveTo>
                  <a:lnTo>
                    <a:pt x="64" y="146"/>
                  </a:lnTo>
                  <a:lnTo>
                    <a:pt x="6" y="148"/>
                  </a:lnTo>
                  <a:lnTo>
                    <a:pt x="0" y="38"/>
                  </a:lnTo>
                  <a:lnTo>
                    <a:pt x="8" y="6"/>
                  </a:lnTo>
                  <a:lnTo>
                    <a:pt x="138" y="0"/>
                  </a:lnTo>
                  <a:lnTo>
                    <a:pt x="146" y="142"/>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36" name="Freeform 33"/>
            <p:cNvSpPr>
              <a:spLocks/>
            </p:cNvSpPr>
            <p:nvPr/>
          </p:nvSpPr>
          <p:spPr bwMode="auto">
            <a:xfrm>
              <a:off x="7273925" y="4105275"/>
              <a:ext cx="395288" cy="404813"/>
            </a:xfrm>
            <a:custGeom>
              <a:avLst/>
              <a:gdLst>
                <a:gd name="T0" fmla="*/ 2147483647 w 138"/>
                <a:gd name="T1" fmla="*/ 2147483647 h 142"/>
                <a:gd name="T2" fmla="*/ 2147483647 w 138"/>
                <a:gd name="T3" fmla="*/ 2147483647 h 142"/>
                <a:gd name="T4" fmla="*/ 0 w 138"/>
                <a:gd name="T5" fmla="*/ 2147483647 h 142"/>
                <a:gd name="T6" fmla="*/ 2147483647 w 138"/>
                <a:gd name="T7" fmla="*/ 0 h 142"/>
                <a:gd name="T8" fmla="*/ 2147483647 w 138"/>
                <a:gd name="T9" fmla="*/ 2147483647 h 142"/>
                <a:gd name="T10" fmla="*/ 2147483647 w 138"/>
                <a:gd name="T11" fmla="*/ 2147483647 h 142"/>
                <a:gd name="T12" fmla="*/ 2147483647 w 138"/>
                <a:gd name="T13" fmla="*/ 2147483647 h 142"/>
                <a:gd name="T14" fmla="*/ 2147483647 w 138"/>
                <a:gd name="T15" fmla="*/ 2147483647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2">
                  <a:moveTo>
                    <a:pt x="138" y="136"/>
                  </a:moveTo>
                  <a:lnTo>
                    <a:pt x="6" y="142"/>
                  </a:lnTo>
                  <a:lnTo>
                    <a:pt x="0" y="8"/>
                  </a:lnTo>
                  <a:lnTo>
                    <a:pt x="132" y="0"/>
                  </a:lnTo>
                  <a:lnTo>
                    <a:pt x="132" y="12"/>
                  </a:lnTo>
                  <a:lnTo>
                    <a:pt x="134" y="26"/>
                  </a:lnTo>
                  <a:lnTo>
                    <a:pt x="136" y="82"/>
                  </a:lnTo>
                  <a:lnTo>
                    <a:pt x="138" y="136"/>
                  </a:lnTo>
                  <a:close/>
                </a:path>
              </a:pathLst>
            </a:custGeom>
            <a:solidFill>
              <a:srgbClr val="AAE600"/>
            </a:solidFill>
            <a:ln w="6350" cmpd="sng">
              <a:solidFill>
                <a:sysClr val="windowText" lastClr="000000"/>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37" name="Freeform 34"/>
            <p:cNvSpPr>
              <a:spLocks/>
            </p:cNvSpPr>
            <p:nvPr/>
          </p:nvSpPr>
          <p:spPr bwMode="auto">
            <a:xfrm>
              <a:off x="7258050" y="3773488"/>
              <a:ext cx="393700" cy="354012"/>
            </a:xfrm>
            <a:custGeom>
              <a:avLst/>
              <a:gdLst>
                <a:gd name="T0" fmla="*/ 2147483647 w 138"/>
                <a:gd name="T1" fmla="*/ 2147483647 h 124"/>
                <a:gd name="T2" fmla="*/ 2147483647 w 138"/>
                <a:gd name="T3" fmla="*/ 2147483647 h 124"/>
                <a:gd name="T4" fmla="*/ 0 w 138"/>
                <a:gd name="T5" fmla="*/ 2147483647 h 124"/>
                <a:gd name="T6" fmla="*/ 2147483647 w 138"/>
                <a:gd name="T7" fmla="*/ 0 h 124"/>
                <a:gd name="T8" fmla="*/ 2147483647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138" y="116"/>
                  </a:moveTo>
                  <a:lnTo>
                    <a:pt x="6" y="124"/>
                  </a:lnTo>
                  <a:lnTo>
                    <a:pt x="0" y="4"/>
                  </a:lnTo>
                  <a:lnTo>
                    <a:pt x="136" y="0"/>
                  </a:lnTo>
                  <a:lnTo>
                    <a:pt x="138" y="116"/>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38" name="Freeform 35"/>
            <p:cNvSpPr>
              <a:spLocks/>
            </p:cNvSpPr>
            <p:nvPr/>
          </p:nvSpPr>
          <p:spPr bwMode="auto">
            <a:xfrm>
              <a:off x="6421438" y="4619625"/>
              <a:ext cx="492125" cy="354013"/>
            </a:xfrm>
            <a:custGeom>
              <a:avLst/>
              <a:gdLst>
                <a:gd name="T0" fmla="*/ 2147483647 w 172"/>
                <a:gd name="T1" fmla="*/ 2147483647 h 124"/>
                <a:gd name="T2" fmla="*/ 2147483647 w 172"/>
                <a:gd name="T3" fmla="*/ 2147483647 h 124"/>
                <a:gd name="T4" fmla="*/ 2147483647 w 172"/>
                <a:gd name="T5" fmla="*/ 2147483647 h 124"/>
                <a:gd name="T6" fmla="*/ 0 w 172"/>
                <a:gd name="T7" fmla="*/ 2147483647 h 124"/>
                <a:gd name="T8" fmla="*/ 2147483647 w 172"/>
                <a:gd name="T9" fmla="*/ 0 h 124"/>
                <a:gd name="T10" fmla="*/ 2147483647 w 172"/>
                <a:gd name="T11" fmla="*/ 2147483647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24">
                  <a:moveTo>
                    <a:pt x="172" y="110"/>
                  </a:moveTo>
                  <a:lnTo>
                    <a:pt x="162" y="120"/>
                  </a:lnTo>
                  <a:lnTo>
                    <a:pt x="4" y="124"/>
                  </a:lnTo>
                  <a:lnTo>
                    <a:pt x="0" y="14"/>
                  </a:lnTo>
                  <a:lnTo>
                    <a:pt x="166" y="0"/>
                  </a:lnTo>
                  <a:lnTo>
                    <a:pt x="172" y="110"/>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39" name="Freeform 36"/>
            <p:cNvSpPr>
              <a:spLocks/>
            </p:cNvSpPr>
            <p:nvPr/>
          </p:nvSpPr>
          <p:spPr bwMode="auto">
            <a:xfrm>
              <a:off x="6897688" y="4127500"/>
              <a:ext cx="393700" cy="400050"/>
            </a:xfrm>
            <a:custGeom>
              <a:avLst/>
              <a:gdLst>
                <a:gd name="T0" fmla="*/ 2147483647 w 138"/>
                <a:gd name="T1" fmla="*/ 2147483647 h 140"/>
                <a:gd name="T2" fmla="*/ 2147483647 w 138"/>
                <a:gd name="T3" fmla="*/ 2147483647 h 140"/>
                <a:gd name="T4" fmla="*/ 0 w 138"/>
                <a:gd name="T5" fmla="*/ 2147483647 h 140"/>
                <a:gd name="T6" fmla="*/ 0 w 138"/>
                <a:gd name="T7" fmla="*/ 2147483647 h 140"/>
                <a:gd name="T8" fmla="*/ 0 w 138"/>
                <a:gd name="T9" fmla="*/ 2147483647 h 140"/>
                <a:gd name="T10" fmla="*/ 2147483647 w 138"/>
                <a:gd name="T11" fmla="*/ 2147483647 h 140"/>
                <a:gd name="T12" fmla="*/ 2147483647 w 138"/>
                <a:gd name="T13" fmla="*/ 0 h 140"/>
                <a:gd name="T14" fmla="*/ 2147483647 w 138"/>
                <a:gd name="T15" fmla="*/ 2147483647 h 140"/>
                <a:gd name="T16" fmla="*/ 2147483647 w 138"/>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140">
                  <a:moveTo>
                    <a:pt x="8" y="140"/>
                  </a:moveTo>
                  <a:lnTo>
                    <a:pt x="2" y="64"/>
                  </a:lnTo>
                  <a:lnTo>
                    <a:pt x="0" y="34"/>
                  </a:lnTo>
                  <a:lnTo>
                    <a:pt x="0" y="14"/>
                  </a:lnTo>
                  <a:lnTo>
                    <a:pt x="0" y="8"/>
                  </a:lnTo>
                  <a:lnTo>
                    <a:pt x="2" y="4"/>
                  </a:lnTo>
                  <a:lnTo>
                    <a:pt x="132" y="0"/>
                  </a:lnTo>
                  <a:lnTo>
                    <a:pt x="138" y="134"/>
                  </a:lnTo>
                  <a:lnTo>
                    <a:pt x="8" y="140"/>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0" name="Freeform 37"/>
            <p:cNvSpPr>
              <a:spLocks/>
            </p:cNvSpPr>
            <p:nvPr/>
          </p:nvSpPr>
          <p:spPr bwMode="auto">
            <a:xfrm>
              <a:off x="5849938" y="4459288"/>
              <a:ext cx="584200" cy="525462"/>
            </a:xfrm>
            <a:custGeom>
              <a:avLst/>
              <a:gdLst>
                <a:gd name="T0" fmla="*/ 2147483647 w 204"/>
                <a:gd name="T1" fmla="*/ 2147483647 h 184"/>
                <a:gd name="T2" fmla="*/ 2147483647 w 204"/>
                <a:gd name="T3" fmla="*/ 2147483647 h 184"/>
                <a:gd name="T4" fmla="*/ 2147483647 w 204"/>
                <a:gd name="T5" fmla="*/ 2147483647 h 184"/>
                <a:gd name="T6" fmla="*/ 0 w 204"/>
                <a:gd name="T7" fmla="*/ 2147483647 h 184"/>
                <a:gd name="T8" fmla="*/ 2147483647 w 204"/>
                <a:gd name="T9" fmla="*/ 0 h 184"/>
                <a:gd name="T10" fmla="*/ 2147483647 w 204"/>
                <a:gd name="T11" fmla="*/ 2147483647 h 184"/>
                <a:gd name="T12" fmla="*/ 2147483647 w 204"/>
                <a:gd name="T13" fmla="*/ 2147483647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84">
                  <a:moveTo>
                    <a:pt x="204" y="180"/>
                  </a:moveTo>
                  <a:lnTo>
                    <a:pt x="136" y="184"/>
                  </a:lnTo>
                  <a:lnTo>
                    <a:pt x="8" y="184"/>
                  </a:lnTo>
                  <a:lnTo>
                    <a:pt x="0" y="12"/>
                  </a:lnTo>
                  <a:lnTo>
                    <a:pt x="196" y="0"/>
                  </a:lnTo>
                  <a:lnTo>
                    <a:pt x="200" y="70"/>
                  </a:lnTo>
                  <a:lnTo>
                    <a:pt x="204" y="180"/>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1" name="Freeform 38"/>
            <p:cNvSpPr>
              <a:spLocks/>
            </p:cNvSpPr>
            <p:nvPr/>
          </p:nvSpPr>
          <p:spPr bwMode="auto">
            <a:xfrm>
              <a:off x="6410325" y="4310063"/>
              <a:ext cx="509588" cy="349250"/>
            </a:xfrm>
            <a:custGeom>
              <a:avLst/>
              <a:gdLst>
                <a:gd name="T0" fmla="*/ 0 w 178"/>
                <a:gd name="T1" fmla="*/ 2147483647 h 122"/>
                <a:gd name="T2" fmla="*/ 0 w 178"/>
                <a:gd name="T3" fmla="*/ 0 h 122"/>
                <a:gd name="T4" fmla="*/ 2147483647 w 178"/>
                <a:gd name="T5" fmla="*/ 0 h 122"/>
                <a:gd name="T6" fmla="*/ 2147483647 w 178"/>
                <a:gd name="T7" fmla="*/ 2147483647 h 122"/>
                <a:gd name="T8" fmla="*/ 2147483647 w 178"/>
                <a:gd name="T9" fmla="*/ 2147483647 h 122"/>
                <a:gd name="T10" fmla="*/ 2147483647 w 178"/>
                <a:gd name="T11" fmla="*/ 2147483647 h 122"/>
                <a:gd name="T12" fmla="*/ 0 w 178"/>
                <a:gd name="T13" fmla="*/ 2147483647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22">
                  <a:moveTo>
                    <a:pt x="0" y="52"/>
                  </a:moveTo>
                  <a:lnTo>
                    <a:pt x="0" y="0"/>
                  </a:lnTo>
                  <a:lnTo>
                    <a:pt x="172" y="0"/>
                  </a:lnTo>
                  <a:lnTo>
                    <a:pt x="178" y="76"/>
                  </a:lnTo>
                  <a:lnTo>
                    <a:pt x="170" y="108"/>
                  </a:lnTo>
                  <a:lnTo>
                    <a:pt x="4" y="122"/>
                  </a:lnTo>
                  <a:lnTo>
                    <a:pt x="0" y="52"/>
                  </a:lnTo>
                  <a:close/>
                </a:path>
              </a:pathLst>
            </a:custGeom>
            <a:solidFill>
              <a:srgbClr val="5D7E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2" name="Freeform 39"/>
            <p:cNvSpPr>
              <a:spLocks/>
            </p:cNvSpPr>
            <p:nvPr/>
          </p:nvSpPr>
          <p:spPr bwMode="auto">
            <a:xfrm>
              <a:off x="5278438" y="4494213"/>
              <a:ext cx="593725" cy="514350"/>
            </a:xfrm>
            <a:custGeom>
              <a:avLst/>
              <a:gdLst>
                <a:gd name="T0" fmla="*/ 2147483647 w 208"/>
                <a:gd name="T1" fmla="*/ 2147483647 h 180"/>
                <a:gd name="T2" fmla="*/ 2147483647 w 208"/>
                <a:gd name="T3" fmla="*/ 2147483647 h 180"/>
                <a:gd name="T4" fmla="*/ 2147483647 w 208"/>
                <a:gd name="T5" fmla="*/ 2147483647 h 180"/>
                <a:gd name="T6" fmla="*/ 0 w 208"/>
                <a:gd name="T7" fmla="*/ 2147483647 h 180"/>
                <a:gd name="T8" fmla="*/ 2147483647 w 208"/>
                <a:gd name="T9" fmla="*/ 2147483647 h 180"/>
                <a:gd name="T10" fmla="*/ 2147483647 w 208"/>
                <a:gd name="T11" fmla="*/ 0 h 180"/>
                <a:gd name="T12" fmla="*/ 2147483647 w 20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0">
                  <a:moveTo>
                    <a:pt x="208" y="172"/>
                  </a:moveTo>
                  <a:lnTo>
                    <a:pt x="114" y="180"/>
                  </a:lnTo>
                  <a:lnTo>
                    <a:pt x="6" y="180"/>
                  </a:lnTo>
                  <a:lnTo>
                    <a:pt x="0" y="40"/>
                  </a:lnTo>
                  <a:lnTo>
                    <a:pt x="4" y="8"/>
                  </a:lnTo>
                  <a:lnTo>
                    <a:pt x="200" y="0"/>
                  </a:lnTo>
                  <a:lnTo>
                    <a:pt x="208" y="172"/>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3" name="Freeform 40"/>
            <p:cNvSpPr>
              <a:spLocks/>
            </p:cNvSpPr>
            <p:nvPr/>
          </p:nvSpPr>
          <p:spPr bwMode="auto">
            <a:xfrm>
              <a:off x="4819650" y="4608513"/>
              <a:ext cx="474663" cy="411162"/>
            </a:xfrm>
            <a:custGeom>
              <a:avLst/>
              <a:gdLst>
                <a:gd name="T0" fmla="*/ 2147483647 w 166"/>
                <a:gd name="T1" fmla="*/ 2147483647 h 144"/>
                <a:gd name="T2" fmla="*/ 2147483647 w 166"/>
                <a:gd name="T3" fmla="*/ 2147483647 h 144"/>
                <a:gd name="T4" fmla="*/ 0 w 166"/>
                <a:gd name="T5" fmla="*/ 2147483647 h 144"/>
                <a:gd name="T6" fmla="*/ 0 w 166"/>
                <a:gd name="T7" fmla="*/ 2147483647 h 144"/>
                <a:gd name="T8" fmla="*/ 2147483647 w 166"/>
                <a:gd name="T9" fmla="*/ 0 h 144"/>
                <a:gd name="T10" fmla="*/ 2147483647 w 166"/>
                <a:gd name="T11" fmla="*/ 2147483647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4">
                  <a:moveTo>
                    <a:pt x="166" y="140"/>
                  </a:moveTo>
                  <a:lnTo>
                    <a:pt x="76" y="144"/>
                  </a:lnTo>
                  <a:lnTo>
                    <a:pt x="0" y="144"/>
                  </a:lnTo>
                  <a:lnTo>
                    <a:pt x="0" y="4"/>
                  </a:lnTo>
                  <a:lnTo>
                    <a:pt x="160" y="0"/>
                  </a:lnTo>
                  <a:lnTo>
                    <a:pt x="166" y="140"/>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4" name="Freeform 41"/>
            <p:cNvSpPr>
              <a:spLocks/>
            </p:cNvSpPr>
            <p:nvPr/>
          </p:nvSpPr>
          <p:spPr bwMode="auto">
            <a:xfrm>
              <a:off x="4705350" y="4219575"/>
              <a:ext cx="584200" cy="400050"/>
            </a:xfrm>
            <a:custGeom>
              <a:avLst/>
              <a:gdLst>
                <a:gd name="T0" fmla="*/ 2147483647 w 204"/>
                <a:gd name="T1" fmla="*/ 2147483647 h 140"/>
                <a:gd name="T2" fmla="*/ 2147483647 w 204"/>
                <a:gd name="T3" fmla="*/ 2147483647 h 140"/>
                <a:gd name="T4" fmla="*/ 2147483647 w 204"/>
                <a:gd name="T5" fmla="*/ 2147483647 h 140"/>
                <a:gd name="T6" fmla="*/ 0 w 204"/>
                <a:gd name="T7" fmla="*/ 2147483647 h 140"/>
                <a:gd name="T8" fmla="*/ 0 w 204"/>
                <a:gd name="T9" fmla="*/ 0 h 140"/>
                <a:gd name="T10" fmla="*/ 2147483647 w 204"/>
                <a:gd name="T11" fmla="*/ 2147483647 h 140"/>
                <a:gd name="T12" fmla="*/ 2147483647 w 204"/>
                <a:gd name="T13" fmla="*/ 2147483647 h 140"/>
                <a:gd name="T14" fmla="*/ 2147483647 w 204"/>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 h="140">
                  <a:moveTo>
                    <a:pt x="200" y="136"/>
                  </a:moveTo>
                  <a:lnTo>
                    <a:pt x="40" y="140"/>
                  </a:lnTo>
                  <a:lnTo>
                    <a:pt x="4" y="136"/>
                  </a:lnTo>
                  <a:lnTo>
                    <a:pt x="0" y="100"/>
                  </a:lnTo>
                  <a:lnTo>
                    <a:pt x="0" y="0"/>
                  </a:lnTo>
                  <a:lnTo>
                    <a:pt x="204" y="2"/>
                  </a:lnTo>
                  <a:lnTo>
                    <a:pt x="204" y="104"/>
                  </a:lnTo>
                  <a:lnTo>
                    <a:pt x="200" y="136"/>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5" name="Freeform 42"/>
            <p:cNvSpPr>
              <a:spLocks/>
            </p:cNvSpPr>
            <p:nvPr/>
          </p:nvSpPr>
          <p:spPr bwMode="auto">
            <a:xfrm>
              <a:off x="4230688" y="4505325"/>
              <a:ext cx="588962" cy="525463"/>
            </a:xfrm>
            <a:custGeom>
              <a:avLst/>
              <a:gdLst>
                <a:gd name="T0" fmla="*/ 2147483647 w 206"/>
                <a:gd name="T1" fmla="*/ 2147483647 h 184"/>
                <a:gd name="T2" fmla="*/ 2147483647 w 206"/>
                <a:gd name="T3" fmla="*/ 2147483647 h 184"/>
                <a:gd name="T4" fmla="*/ 2147483647 w 206"/>
                <a:gd name="T5" fmla="*/ 2147483647 h 184"/>
                <a:gd name="T6" fmla="*/ 0 w 206"/>
                <a:gd name="T7" fmla="*/ 2147483647 h 184"/>
                <a:gd name="T8" fmla="*/ 2147483647 w 206"/>
                <a:gd name="T9" fmla="*/ 2147483647 h 184"/>
                <a:gd name="T10" fmla="*/ 2147483647 w 206"/>
                <a:gd name="T11" fmla="*/ 0 h 184"/>
                <a:gd name="T12" fmla="*/ 2147483647 w 206"/>
                <a:gd name="T13" fmla="*/ 2147483647 h 184"/>
                <a:gd name="T14" fmla="*/ 2147483647 w 206"/>
                <a:gd name="T15" fmla="*/ 2147483647 h 184"/>
                <a:gd name="T16" fmla="*/ 2147483647 w 206"/>
                <a:gd name="T17" fmla="*/ 2147483647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 h="184">
                  <a:moveTo>
                    <a:pt x="206" y="180"/>
                  </a:moveTo>
                  <a:lnTo>
                    <a:pt x="150" y="184"/>
                  </a:lnTo>
                  <a:lnTo>
                    <a:pt x="4" y="184"/>
                  </a:lnTo>
                  <a:lnTo>
                    <a:pt x="0" y="42"/>
                  </a:lnTo>
                  <a:lnTo>
                    <a:pt x="2" y="4"/>
                  </a:lnTo>
                  <a:lnTo>
                    <a:pt x="166" y="0"/>
                  </a:lnTo>
                  <a:lnTo>
                    <a:pt x="170" y="36"/>
                  </a:lnTo>
                  <a:lnTo>
                    <a:pt x="206" y="40"/>
                  </a:lnTo>
                  <a:lnTo>
                    <a:pt x="206" y="180"/>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6" name="Freeform 43"/>
            <p:cNvSpPr>
              <a:spLocks/>
            </p:cNvSpPr>
            <p:nvPr/>
          </p:nvSpPr>
          <p:spPr bwMode="auto">
            <a:xfrm>
              <a:off x="3767138" y="4624388"/>
              <a:ext cx="474662" cy="417512"/>
            </a:xfrm>
            <a:custGeom>
              <a:avLst/>
              <a:gdLst>
                <a:gd name="T0" fmla="*/ 2147483647 w 166"/>
                <a:gd name="T1" fmla="*/ 2147483647 h 146"/>
                <a:gd name="T2" fmla="*/ 2147483647 w 166"/>
                <a:gd name="T3" fmla="*/ 2147483647 h 146"/>
                <a:gd name="T4" fmla="*/ 0 w 166"/>
                <a:gd name="T5" fmla="*/ 2147483647 h 146"/>
                <a:gd name="T6" fmla="*/ 0 w 166"/>
                <a:gd name="T7" fmla="*/ 2147483647 h 146"/>
                <a:gd name="T8" fmla="*/ 2147483647 w 166"/>
                <a:gd name="T9" fmla="*/ 0 h 146"/>
                <a:gd name="T10" fmla="*/ 2147483647 w 166"/>
                <a:gd name="T11" fmla="*/ 2147483647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6">
                  <a:moveTo>
                    <a:pt x="166" y="142"/>
                  </a:moveTo>
                  <a:lnTo>
                    <a:pt x="24" y="146"/>
                  </a:lnTo>
                  <a:lnTo>
                    <a:pt x="0" y="146"/>
                  </a:lnTo>
                  <a:lnTo>
                    <a:pt x="0" y="4"/>
                  </a:lnTo>
                  <a:lnTo>
                    <a:pt x="162" y="0"/>
                  </a:lnTo>
                  <a:lnTo>
                    <a:pt x="166" y="142"/>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7" name="Freeform 44"/>
            <p:cNvSpPr>
              <a:spLocks/>
            </p:cNvSpPr>
            <p:nvPr/>
          </p:nvSpPr>
          <p:spPr bwMode="auto">
            <a:xfrm>
              <a:off x="3286125" y="4527550"/>
              <a:ext cx="481013" cy="520700"/>
            </a:xfrm>
            <a:custGeom>
              <a:avLst/>
              <a:gdLst>
                <a:gd name="T0" fmla="*/ 2147483647 w 168"/>
                <a:gd name="T1" fmla="*/ 2147483647 h 182"/>
                <a:gd name="T2" fmla="*/ 2147483647 w 168"/>
                <a:gd name="T3" fmla="*/ 2147483647 h 182"/>
                <a:gd name="T4" fmla="*/ 2147483647 w 168"/>
                <a:gd name="T5" fmla="*/ 2147483647 h 182"/>
                <a:gd name="T6" fmla="*/ 0 w 168"/>
                <a:gd name="T7" fmla="*/ 0 h 182"/>
                <a:gd name="T8" fmla="*/ 2147483647 w 168"/>
                <a:gd name="T9" fmla="*/ 0 h 182"/>
                <a:gd name="T10" fmla="*/ 2147483647 w 168"/>
                <a:gd name="T11" fmla="*/ 2147483647 h 182"/>
                <a:gd name="T12" fmla="*/ 2147483647 w 168"/>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82">
                  <a:moveTo>
                    <a:pt x="168" y="180"/>
                  </a:moveTo>
                  <a:lnTo>
                    <a:pt x="24" y="182"/>
                  </a:lnTo>
                  <a:lnTo>
                    <a:pt x="4" y="180"/>
                  </a:lnTo>
                  <a:lnTo>
                    <a:pt x="0" y="0"/>
                  </a:lnTo>
                  <a:lnTo>
                    <a:pt x="160" y="0"/>
                  </a:lnTo>
                  <a:lnTo>
                    <a:pt x="168" y="38"/>
                  </a:lnTo>
                  <a:lnTo>
                    <a:pt x="168" y="180"/>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8" name="Freeform 45"/>
            <p:cNvSpPr>
              <a:spLocks/>
            </p:cNvSpPr>
            <p:nvPr/>
          </p:nvSpPr>
          <p:spPr bwMode="auto">
            <a:xfrm>
              <a:off x="2794000" y="4527550"/>
              <a:ext cx="504825" cy="514350"/>
            </a:xfrm>
            <a:custGeom>
              <a:avLst/>
              <a:gdLst>
                <a:gd name="T0" fmla="*/ 2147483647 w 176"/>
                <a:gd name="T1" fmla="*/ 2147483647 h 180"/>
                <a:gd name="T2" fmla="*/ 2147483647 w 176"/>
                <a:gd name="T3" fmla="*/ 2147483647 h 180"/>
                <a:gd name="T4" fmla="*/ 2147483647 w 176"/>
                <a:gd name="T5" fmla="*/ 2147483647 h 180"/>
                <a:gd name="T6" fmla="*/ 0 w 176"/>
                <a:gd name="T7" fmla="*/ 2147483647 h 180"/>
                <a:gd name="T8" fmla="*/ 2147483647 w 176"/>
                <a:gd name="T9" fmla="*/ 2147483647 h 180"/>
                <a:gd name="T10" fmla="*/ 2147483647 w 176"/>
                <a:gd name="T11" fmla="*/ 0 h 180"/>
                <a:gd name="T12" fmla="*/ 2147483647 w 176"/>
                <a:gd name="T13" fmla="*/ 0 h 180"/>
                <a:gd name="T14" fmla="*/ 2147483647 w 176"/>
                <a:gd name="T15" fmla="*/ 2147483647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180">
                  <a:moveTo>
                    <a:pt x="176" y="180"/>
                  </a:moveTo>
                  <a:lnTo>
                    <a:pt x="12" y="180"/>
                  </a:lnTo>
                  <a:lnTo>
                    <a:pt x="12" y="32"/>
                  </a:lnTo>
                  <a:lnTo>
                    <a:pt x="0" y="32"/>
                  </a:lnTo>
                  <a:lnTo>
                    <a:pt x="8" y="2"/>
                  </a:lnTo>
                  <a:lnTo>
                    <a:pt x="134" y="0"/>
                  </a:lnTo>
                  <a:lnTo>
                    <a:pt x="172" y="0"/>
                  </a:lnTo>
                  <a:lnTo>
                    <a:pt x="176" y="180"/>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49" name="Freeform 46"/>
            <p:cNvSpPr>
              <a:spLocks/>
            </p:cNvSpPr>
            <p:nvPr/>
          </p:nvSpPr>
          <p:spPr bwMode="auto">
            <a:xfrm>
              <a:off x="3744913" y="4241800"/>
              <a:ext cx="492125" cy="395288"/>
            </a:xfrm>
            <a:custGeom>
              <a:avLst/>
              <a:gdLst>
                <a:gd name="T0" fmla="*/ 0 w 172"/>
                <a:gd name="T1" fmla="*/ 2147483647 h 138"/>
                <a:gd name="T2" fmla="*/ 2147483647 w 172"/>
                <a:gd name="T3" fmla="*/ 2147483647 h 138"/>
                <a:gd name="T4" fmla="*/ 2147483647 w 172"/>
                <a:gd name="T5" fmla="*/ 0 h 138"/>
                <a:gd name="T6" fmla="*/ 2147483647 w 172"/>
                <a:gd name="T7" fmla="*/ 2147483647 h 138"/>
                <a:gd name="T8" fmla="*/ 2147483647 w 172"/>
                <a:gd name="T9" fmla="*/ 2147483647 h 138"/>
                <a:gd name="T10" fmla="*/ 2147483647 w 172"/>
                <a:gd name="T11" fmla="*/ 2147483647 h 138"/>
                <a:gd name="T12" fmla="*/ 0 w 172"/>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38">
                  <a:moveTo>
                    <a:pt x="0" y="100"/>
                  </a:moveTo>
                  <a:lnTo>
                    <a:pt x="6" y="2"/>
                  </a:lnTo>
                  <a:lnTo>
                    <a:pt x="168" y="0"/>
                  </a:lnTo>
                  <a:lnTo>
                    <a:pt x="172" y="96"/>
                  </a:lnTo>
                  <a:lnTo>
                    <a:pt x="170" y="134"/>
                  </a:lnTo>
                  <a:lnTo>
                    <a:pt x="8" y="138"/>
                  </a:lnTo>
                  <a:lnTo>
                    <a:pt x="0" y="100"/>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0" name="Freeform 47"/>
            <p:cNvSpPr>
              <a:spLocks/>
            </p:cNvSpPr>
            <p:nvPr/>
          </p:nvSpPr>
          <p:spPr bwMode="auto">
            <a:xfrm>
              <a:off x="4224338" y="4121150"/>
              <a:ext cx="481012" cy="395288"/>
            </a:xfrm>
            <a:custGeom>
              <a:avLst/>
              <a:gdLst>
                <a:gd name="T0" fmla="*/ 0 w 168"/>
                <a:gd name="T1" fmla="*/ 2147483647 h 138"/>
                <a:gd name="T2" fmla="*/ 2147483647 w 168"/>
                <a:gd name="T3" fmla="*/ 2147483647 h 138"/>
                <a:gd name="T4" fmla="*/ 2147483647 w 168"/>
                <a:gd name="T5" fmla="*/ 0 h 138"/>
                <a:gd name="T6" fmla="*/ 2147483647 w 168"/>
                <a:gd name="T7" fmla="*/ 2147483647 h 138"/>
                <a:gd name="T8" fmla="*/ 2147483647 w 168"/>
                <a:gd name="T9" fmla="*/ 2147483647 h 138"/>
                <a:gd name="T10" fmla="*/ 2147483647 w 168"/>
                <a:gd name="T11" fmla="*/ 2147483647 h 138"/>
                <a:gd name="T12" fmla="*/ 0 w 168"/>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8">
                  <a:moveTo>
                    <a:pt x="0" y="42"/>
                  </a:moveTo>
                  <a:lnTo>
                    <a:pt x="4" y="4"/>
                  </a:lnTo>
                  <a:lnTo>
                    <a:pt x="168" y="0"/>
                  </a:lnTo>
                  <a:lnTo>
                    <a:pt x="168" y="34"/>
                  </a:lnTo>
                  <a:lnTo>
                    <a:pt x="168" y="134"/>
                  </a:lnTo>
                  <a:lnTo>
                    <a:pt x="4" y="138"/>
                  </a:lnTo>
                  <a:lnTo>
                    <a:pt x="0" y="42"/>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1" name="Freeform 48"/>
            <p:cNvSpPr>
              <a:spLocks/>
            </p:cNvSpPr>
            <p:nvPr/>
          </p:nvSpPr>
          <p:spPr bwMode="auto">
            <a:xfrm>
              <a:off x="2428875" y="4619625"/>
              <a:ext cx="400050" cy="428625"/>
            </a:xfrm>
            <a:custGeom>
              <a:avLst/>
              <a:gdLst>
                <a:gd name="T0" fmla="*/ 2147483647 w 140"/>
                <a:gd name="T1" fmla="*/ 2147483647 h 150"/>
                <a:gd name="T2" fmla="*/ 2147483647 w 140"/>
                <a:gd name="T3" fmla="*/ 2147483647 h 150"/>
                <a:gd name="T4" fmla="*/ 0 w 140"/>
                <a:gd name="T5" fmla="*/ 2147483647 h 150"/>
                <a:gd name="T6" fmla="*/ 0 w 140"/>
                <a:gd name="T7" fmla="*/ 0 h 150"/>
                <a:gd name="T8" fmla="*/ 2147483647 w 140"/>
                <a:gd name="T9" fmla="*/ 0 h 150"/>
                <a:gd name="T10" fmla="*/ 2147483647 w 140"/>
                <a:gd name="T11" fmla="*/ 0 h 150"/>
                <a:gd name="T12" fmla="*/ 2147483647 w 140"/>
                <a:gd name="T13" fmla="*/ 2147483647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50">
                  <a:moveTo>
                    <a:pt x="140" y="148"/>
                  </a:moveTo>
                  <a:lnTo>
                    <a:pt x="42" y="150"/>
                  </a:lnTo>
                  <a:lnTo>
                    <a:pt x="0" y="148"/>
                  </a:lnTo>
                  <a:lnTo>
                    <a:pt x="0" y="0"/>
                  </a:lnTo>
                  <a:lnTo>
                    <a:pt x="128" y="0"/>
                  </a:lnTo>
                  <a:lnTo>
                    <a:pt x="140" y="0"/>
                  </a:lnTo>
                  <a:lnTo>
                    <a:pt x="140" y="148"/>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2" name="Freeform 49"/>
            <p:cNvSpPr>
              <a:spLocks/>
            </p:cNvSpPr>
            <p:nvPr/>
          </p:nvSpPr>
          <p:spPr bwMode="auto">
            <a:xfrm>
              <a:off x="2005013" y="4619625"/>
              <a:ext cx="423862" cy="422275"/>
            </a:xfrm>
            <a:custGeom>
              <a:avLst/>
              <a:gdLst>
                <a:gd name="T0" fmla="*/ 2147483647 w 148"/>
                <a:gd name="T1" fmla="*/ 2147483647 h 148"/>
                <a:gd name="T2" fmla="*/ 0 w 148"/>
                <a:gd name="T3" fmla="*/ 2147483647 h 148"/>
                <a:gd name="T4" fmla="*/ 0 w 148"/>
                <a:gd name="T5" fmla="*/ 0 h 148"/>
                <a:gd name="T6" fmla="*/ 2147483647 w 148"/>
                <a:gd name="T7" fmla="*/ 0 h 148"/>
                <a:gd name="T8" fmla="*/ 2147483647 w 148"/>
                <a:gd name="T9" fmla="*/ 21474836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48">
                  <a:moveTo>
                    <a:pt x="148" y="148"/>
                  </a:moveTo>
                  <a:lnTo>
                    <a:pt x="0" y="146"/>
                  </a:lnTo>
                  <a:lnTo>
                    <a:pt x="0" y="0"/>
                  </a:lnTo>
                  <a:lnTo>
                    <a:pt x="148" y="0"/>
                  </a:lnTo>
                  <a:lnTo>
                    <a:pt x="148" y="148"/>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3" name="Freeform 50"/>
            <p:cNvSpPr>
              <a:spLocks/>
            </p:cNvSpPr>
            <p:nvPr/>
          </p:nvSpPr>
          <p:spPr bwMode="auto">
            <a:xfrm>
              <a:off x="1558925" y="4608513"/>
              <a:ext cx="446088" cy="428625"/>
            </a:xfrm>
            <a:custGeom>
              <a:avLst/>
              <a:gdLst>
                <a:gd name="T0" fmla="*/ 2147483647 w 156"/>
                <a:gd name="T1" fmla="*/ 2147483647 h 150"/>
                <a:gd name="T2" fmla="*/ 0 w 156"/>
                <a:gd name="T3" fmla="*/ 2147483647 h 150"/>
                <a:gd name="T4" fmla="*/ 2147483647 w 156"/>
                <a:gd name="T5" fmla="*/ 0 h 150"/>
                <a:gd name="T6" fmla="*/ 2147483647 w 156"/>
                <a:gd name="T7" fmla="*/ 2147483647 h 150"/>
                <a:gd name="T8" fmla="*/ 2147483647 w 156"/>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50">
                  <a:moveTo>
                    <a:pt x="156" y="150"/>
                  </a:moveTo>
                  <a:lnTo>
                    <a:pt x="0" y="148"/>
                  </a:lnTo>
                  <a:lnTo>
                    <a:pt x="4" y="0"/>
                  </a:lnTo>
                  <a:lnTo>
                    <a:pt x="156" y="4"/>
                  </a:lnTo>
                  <a:lnTo>
                    <a:pt x="156" y="150"/>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4" name="Freeform 51"/>
            <p:cNvSpPr>
              <a:spLocks/>
            </p:cNvSpPr>
            <p:nvPr/>
          </p:nvSpPr>
          <p:spPr bwMode="auto">
            <a:xfrm>
              <a:off x="1565275" y="4219575"/>
              <a:ext cx="479425" cy="400050"/>
            </a:xfrm>
            <a:custGeom>
              <a:avLst/>
              <a:gdLst>
                <a:gd name="T0" fmla="*/ 2147483647 w 168"/>
                <a:gd name="T1" fmla="*/ 2147483647 h 140"/>
                <a:gd name="T2" fmla="*/ 0 w 168"/>
                <a:gd name="T3" fmla="*/ 2147483647 h 140"/>
                <a:gd name="T4" fmla="*/ 2147483647 w 168"/>
                <a:gd name="T5" fmla="*/ 0 h 140"/>
                <a:gd name="T6" fmla="*/ 2147483647 w 168"/>
                <a:gd name="T7" fmla="*/ 2147483647 h 140"/>
                <a:gd name="T8" fmla="*/ 2147483647 w 168"/>
                <a:gd name="T9" fmla="*/ 2147483647 h 140"/>
                <a:gd name="T10" fmla="*/ 2147483647 w 168"/>
                <a:gd name="T11" fmla="*/ 2147483647 h 140"/>
                <a:gd name="T12" fmla="*/ 2147483647 w 168"/>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40">
                  <a:moveTo>
                    <a:pt x="2" y="136"/>
                  </a:moveTo>
                  <a:lnTo>
                    <a:pt x="0" y="36"/>
                  </a:lnTo>
                  <a:lnTo>
                    <a:pt x="2" y="0"/>
                  </a:lnTo>
                  <a:lnTo>
                    <a:pt x="168" y="4"/>
                  </a:lnTo>
                  <a:lnTo>
                    <a:pt x="166" y="140"/>
                  </a:lnTo>
                  <a:lnTo>
                    <a:pt x="154" y="140"/>
                  </a:lnTo>
                  <a:lnTo>
                    <a:pt x="2" y="136"/>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5" name="Freeform 52"/>
            <p:cNvSpPr>
              <a:spLocks/>
            </p:cNvSpPr>
            <p:nvPr/>
          </p:nvSpPr>
          <p:spPr bwMode="auto">
            <a:xfrm>
              <a:off x="2039938" y="4230688"/>
              <a:ext cx="388937" cy="388937"/>
            </a:xfrm>
            <a:custGeom>
              <a:avLst/>
              <a:gdLst>
                <a:gd name="T0" fmla="*/ 2147483647 w 136"/>
                <a:gd name="T1" fmla="*/ 0 h 136"/>
                <a:gd name="T2" fmla="*/ 2147483647 w 136"/>
                <a:gd name="T3" fmla="*/ 2147483647 h 136"/>
                <a:gd name="T4" fmla="*/ 2147483647 w 136"/>
                <a:gd name="T5" fmla="*/ 2147483647 h 136"/>
                <a:gd name="T6" fmla="*/ 0 w 136"/>
                <a:gd name="T7" fmla="*/ 2147483647 h 136"/>
                <a:gd name="T8" fmla="*/ 2147483647 w 136"/>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2" y="0"/>
                  </a:moveTo>
                  <a:lnTo>
                    <a:pt x="136" y="2"/>
                  </a:lnTo>
                  <a:lnTo>
                    <a:pt x="136" y="136"/>
                  </a:lnTo>
                  <a:lnTo>
                    <a:pt x="0" y="136"/>
                  </a:lnTo>
                  <a:lnTo>
                    <a:pt x="2" y="0"/>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6" name="Freeform 53"/>
            <p:cNvSpPr>
              <a:spLocks/>
            </p:cNvSpPr>
            <p:nvPr/>
          </p:nvSpPr>
          <p:spPr bwMode="auto">
            <a:xfrm>
              <a:off x="1570038" y="3635375"/>
              <a:ext cx="474662" cy="595313"/>
            </a:xfrm>
            <a:custGeom>
              <a:avLst/>
              <a:gdLst>
                <a:gd name="T0" fmla="*/ 2147483647 w 166"/>
                <a:gd name="T1" fmla="*/ 2147483647 h 208"/>
                <a:gd name="T2" fmla="*/ 2147483647 w 166"/>
                <a:gd name="T3" fmla="*/ 0 h 208"/>
                <a:gd name="T4" fmla="*/ 2147483647 w 166"/>
                <a:gd name="T5" fmla="*/ 2147483647 h 208"/>
                <a:gd name="T6" fmla="*/ 2147483647 w 166"/>
                <a:gd name="T7" fmla="*/ 2147483647 h 208"/>
                <a:gd name="T8" fmla="*/ 0 w 166"/>
                <a:gd name="T9" fmla="*/ 2147483647 h 208"/>
                <a:gd name="T10" fmla="*/ 2147483647 w 166"/>
                <a:gd name="T11" fmla="*/ 2147483647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208">
                  <a:moveTo>
                    <a:pt x="4" y="6"/>
                  </a:moveTo>
                  <a:lnTo>
                    <a:pt x="148" y="0"/>
                  </a:lnTo>
                  <a:lnTo>
                    <a:pt x="162" y="10"/>
                  </a:lnTo>
                  <a:lnTo>
                    <a:pt x="166" y="208"/>
                  </a:lnTo>
                  <a:lnTo>
                    <a:pt x="0" y="204"/>
                  </a:lnTo>
                  <a:lnTo>
                    <a:pt x="4" y="6"/>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7" name="Freeform 54"/>
            <p:cNvSpPr>
              <a:spLocks/>
            </p:cNvSpPr>
            <p:nvPr/>
          </p:nvSpPr>
          <p:spPr bwMode="auto">
            <a:xfrm>
              <a:off x="1581150" y="3155950"/>
              <a:ext cx="419100" cy="496888"/>
            </a:xfrm>
            <a:custGeom>
              <a:avLst/>
              <a:gdLst>
                <a:gd name="T0" fmla="*/ 2147483647 w 146"/>
                <a:gd name="T1" fmla="*/ 0 h 174"/>
                <a:gd name="T2" fmla="*/ 2147483647 w 146"/>
                <a:gd name="T3" fmla="*/ 2147483647 h 174"/>
                <a:gd name="T4" fmla="*/ 2147483647 w 146"/>
                <a:gd name="T5" fmla="*/ 2147483647 h 174"/>
                <a:gd name="T6" fmla="*/ 0 w 146"/>
                <a:gd name="T7" fmla="*/ 2147483647 h 174"/>
                <a:gd name="T8" fmla="*/ 0 w 146"/>
                <a:gd name="T9" fmla="*/ 2147483647 h 174"/>
                <a:gd name="T10" fmla="*/ 0 w 146"/>
                <a:gd name="T11" fmla="*/ 2147483647 h 174"/>
                <a:gd name="T12" fmla="*/ 2147483647 w 14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4">
                  <a:moveTo>
                    <a:pt x="4" y="0"/>
                  </a:moveTo>
                  <a:lnTo>
                    <a:pt x="146" y="4"/>
                  </a:lnTo>
                  <a:lnTo>
                    <a:pt x="144" y="168"/>
                  </a:lnTo>
                  <a:lnTo>
                    <a:pt x="0" y="174"/>
                  </a:lnTo>
                  <a:lnTo>
                    <a:pt x="0" y="168"/>
                  </a:lnTo>
                  <a:lnTo>
                    <a:pt x="0" y="32"/>
                  </a:lnTo>
                  <a:lnTo>
                    <a:pt x="4" y="0"/>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8" name="Freeform 55"/>
            <p:cNvSpPr>
              <a:spLocks/>
            </p:cNvSpPr>
            <p:nvPr/>
          </p:nvSpPr>
          <p:spPr bwMode="auto">
            <a:xfrm>
              <a:off x="1587500" y="2674938"/>
              <a:ext cx="509588" cy="492125"/>
            </a:xfrm>
            <a:custGeom>
              <a:avLst/>
              <a:gdLst>
                <a:gd name="T0" fmla="*/ 0 w 178"/>
                <a:gd name="T1" fmla="*/ 2147483647 h 172"/>
                <a:gd name="T2" fmla="*/ 2147483647 w 178"/>
                <a:gd name="T3" fmla="*/ 0 h 172"/>
                <a:gd name="T4" fmla="*/ 2147483647 w 178"/>
                <a:gd name="T5" fmla="*/ 2147483647 h 172"/>
                <a:gd name="T6" fmla="*/ 2147483647 w 178"/>
                <a:gd name="T7" fmla="*/ 2147483647 h 172"/>
                <a:gd name="T8" fmla="*/ 2147483647 w 178"/>
                <a:gd name="T9" fmla="*/ 2147483647 h 172"/>
                <a:gd name="T10" fmla="*/ 2147483647 w 178"/>
                <a:gd name="T11" fmla="*/ 2147483647 h 172"/>
                <a:gd name="T12" fmla="*/ 0 w 178"/>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0" y="30"/>
                  </a:moveTo>
                  <a:lnTo>
                    <a:pt x="4" y="0"/>
                  </a:lnTo>
                  <a:lnTo>
                    <a:pt x="172" y="4"/>
                  </a:lnTo>
                  <a:lnTo>
                    <a:pt x="178" y="168"/>
                  </a:lnTo>
                  <a:lnTo>
                    <a:pt x="144" y="172"/>
                  </a:lnTo>
                  <a:lnTo>
                    <a:pt x="2" y="168"/>
                  </a:lnTo>
                  <a:lnTo>
                    <a:pt x="0" y="30"/>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59" name="Freeform 56"/>
            <p:cNvSpPr>
              <a:spLocks/>
            </p:cNvSpPr>
            <p:nvPr/>
          </p:nvSpPr>
          <p:spPr bwMode="auto">
            <a:xfrm>
              <a:off x="1993900" y="3155950"/>
              <a:ext cx="388938" cy="508000"/>
            </a:xfrm>
            <a:custGeom>
              <a:avLst/>
              <a:gdLst>
                <a:gd name="T0" fmla="*/ 2147483647 w 136"/>
                <a:gd name="T1" fmla="*/ 0 h 178"/>
                <a:gd name="T2" fmla="*/ 2147483647 w 136"/>
                <a:gd name="T3" fmla="*/ 2147483647 h 178"/>
                <a:gd name="T4" fmla="*/ 2147483647 w 136"/>
                <a:gd name="T5" fmla="*/ 2147483647 h 178"/>
                <a:gd name="T6" fmla="*/ 2147483647 w 136"/>
                <a:gd name="T7" fmla="*/ 2147483647 h 178"/>
                <a:gd name="T8" fmla="*/ 0 w 136"/>
                <a:gd name="T9" fmla="*/ 2147483647 h 178"/>
                <a:gd name="T10" fmla="*/ 2147483647 w 136"/>
                <a:gd name="T11" fmla="*/ 2147483647 h 178"/>
                <a:gd name="T12" fmla="*/ 2147483647 w 13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78">
                  <a:moveTo>
                    <a:pt x="36" y="0"/>
                  </a:moveTo>
                  <a:lnTo>
                    <a:pt x="136" y="8"/>
                  </a:lnTo>
                  <a:lnTo>
                    <a:pt x="132" y="172"/>
                  </a:lnTo>
                  <a:lnTo>
                    <a:pt x="14" y="178"/>
                  </a:lnTo>
                  <a:lnTo>
                    <a:pt x="0" y="168"/>
                  </a:lnTo>
                  <a:lnTo>
                    <a:pt x="2" y="4"/>
                  </a:lnTo>
                  <a:lnTo>
                    <a:pt x="36" y="0"/>
                  </a:lnTo>
                  <a:close/>
                </a:path>
              </a:pathLst>
            </a:custGeom>
            <a:solidFill>
              <a:srgbClr val="5D7E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60" name="Freeform 57"/>
            <p:cNvSpPr>
              <a:spLocks/>
            </p:cNvSpPr>
            <p:nvPr/>
          </p:nvSpPr>
          <p:spPr bwMode="auto">
            <a:xfrm>
              <a:off x="2033588" y="3646488"/>
              <a:ext cx="395287" cy="588962"/>
            </a:xfrm>
            <a:custGeom>
              <a:avLst/>
              <a:gdLst>
                <a:gd name="T0" fmla="*/ 0 w 138"/>
                <a:gd name="T1" fmla="*/ 2147483647 h 206"/>
                <a:gd name="T2" fmla="*/ 2147483647 w 138"/>
                <a:gd name="T3" fmla="*/ 0 h 206"/>
                <a:gd name="T4" fmla="*/ 2147483647 w 138"/>
                <a:gd name="T5" fmla="*/ 0 h 206"/>
                <a:gd name="T6" fmla="*/ 2147483647 w 138"/>
                <a:gd name="T7" fmla="*/ 2147483647 h 206"/>
                <a:gd name="T8" fmla="*/ 2147483647 w 138"/>
                <a:gd name="T9" fmla="*/ 2147483647 h 206"/>
                <a:gd name="T10" fmla="*/ 2147483647 w 138"/>
                <a:gd name="T11" fmla="*/ 2147483647 h 206"/>
                <a:gd name="T12" fmla="*/ 2147483647 w 138"/>
                <a:gd name="T13" fmla="*/ 2147483647 h 206"/>
                <a:gd name="T14" fmla="*/ 0 w 138"/>
                <a:gd name="T15" fmla="*/ 2147483647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06">
                  <a:moveTo>
                    <a:pt x="0" y="6"/>
                  </a:moveTo>
                  <a:lnTo>
                    <a:pt x="118" y="0"/>
                  </a:lnTo>
                  <a:lnTo>
                    <a:pt x="130" y="0"/>
                  </a:lnTo>
                  <a:lnTo>
                    <a:pt x="126" y="166"/>
                  </a:lnTo>
                  <a:lnTo>
                    <a:pt x="134" y="166"/>
                  </a:lnTo>
                  <a:lnTo>
                    <a:pt x="138" y="206"/>
                  </a:lnTo>
                  <a:lnTo>
                    <a:pt x="4" y="204"/>
                  </a:lnTo>
                  <a:lnTo>
                    <a:pt x="0" y="6"/>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61" name="Freeform 58"/>
            <p:cNvSpPr>
              <a:spLocks/>
            </p:cNvSpPr>
            <p:nvPr/>
          </p:nvSpPr>
          <p:spPr bwMode="auto">
            <a:xfrm>
              <a:off x="1598613" y="2189163"/>
              <a:ext cx="573087" cy="496887"/>
            </a:xfrm>
            <a:custGeom>
              <a:avLst/>
              <a:gdLst>
                <a:gd name="T0" fmla="*/ 0 w 200"/>
                <a:gd name="T1" fmla="*/ 2147483647 h 174"/>
                <a:gd name="T2" fmla="*/ 2147483647 w 200"/>
                <a:gd name="T3" fmla="*/ 0 h 174"/>
                <a:gd name="T4" fmla="*/ 2147483647 w 200"/>
                <a:gd name="T5" fmla="*/ 2147483647 h 174"/>
                <a:gd name="T6" fmla="*/ 2147483647 w 200"/>
                <a:gd name="T7" fmla="*/ 2147483647 h 174"/>
                <a:gd name="T8" fmla="*/ 0 w 200"/>
                <a:gd name="T9" fmla="*/ 2147483647 h 174"/>
                <a:gd name="T10" fmla="*/ 0 w 200"/>
                <a:gd name="T11" fmla="*/ 2147483647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74">
                  <a:moveTo>
                    <a:pt x="0" y="2"/>
                  </a:moveTo>
                  <a:lnTo>
                    <a:pt x="200" y="0"/>
                  </a:lnTo>
                  <a:lnTo>
                    <a:pt x="200" y="164"/>
                  </a:lnTo>
                  <a:lnTo>
                    <a:pt x="168" y="174"/>
                  </a:lnTo>
                  <a:lnTo>
                    <a:pt x="0" y="170"/>
                  </a:lnTo>
                  <a:lnTo>
                    <a:pt x="0" y="2"/>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62" name="Freeform 59"/>
            <p:cNvSpPr>
              <a:spLocks/>
            </p:cNvSpPr>
            <p:nvPr/>
          </p:nvSpPr>
          <p:spPr bwMode="auto">
            <a:xfrm>
              <a:off x="2171700" y="2182813"/>
              <a:ext cx="577850" cy="498475"/>
            </a:xfrm>
            <a:custGeom>
              <a:avLst/>
              <a:gdLst>
                <a:gd name="T0" fmla="*/ 0 w 202"/>
                <a:gd name="T1" fmla="*/ 2147483647 h 174"/>
                <a:gd name="T2" fmla="*/ 2147483647 w 202"/>
                <a:gd name="T3" fmla="*/ 0 h 174"/>
                <a:gd name="T4" fmla="*/ 2147483647 w 202"/>
                <a:gd name="T5" fmla="*/ 2147483647 h 174"/>
                <a:gd name="T6" fmla="*/ 2147483647 w 202"/>
                <a:gd name="T7" fmla="*/ 2147483647 h 174"/>
                <a:gd name="T8" fmla="*/ 2147483647 w 202"/>
                <a:gd name="T9" fmla="*/ 2147483647 h 174"/>
                <a:gd name="T10" fmla="*/ 0 w 202"/>
                <a:gd name="T11" fmla="*/ 2147483647 h 174"/>
                <a:gd name="T12" fmla="*/ 0 w 202"/>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174">
                  <a:moveTo>
                    <a:pt x="0" y="2"/>
                  </a:moveTo>
                  <a:lnTo>
                    <a:pt x="194" y="0"/>
                  </a:lnTo>
                  <a:lnTo>
                    <a:pt x="202" y="8"/>
                  </a:lnTo>
                  <a:lnTo>
                    <a:pt x="202" y="174"/>
                  </a:lnTo>
                  <a:lnTo>
                    <a:pt x="176" y="168"/>
                  </a:lnTo>
                  <a:lnTo>
                    <a:pt x="0" y="166"/>
                  </a:lnTo>
                  <a:lnTo>
                    <a:pt x="0" y="2"/>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63" name="Freeform 60"/>
            <p:cNvSpPr>
              <a:spLocks/>
            </p:cNvSpPr>
            <p:nvPr/>
          </p:nvSpPr>
          <p:spPr bwMode="auto">
            <a:xfrm>
              <a:off x="2079625" y="2657475"/>
              <a:ext cx="595313" cy="520700"/>
            </a:xfrm>
            <a:custGeom>
              <a:avLst/>
              <a:gdLst>
                <a:gd name="T0" fmla="*/ 2147483647 w 208"/>
                <a:gd name="T1" fmla="*/ 0 h 182"/>
                <a:gd name="T2" fmla="*/ 2147483647 w 208"/>
                <a:gd name="T3" fmla="*/ 2147483647 h 182"/>
                <a:gd name="T4" fmla="*/ 2147483647 w 208"/>
                <a:gd name="T5" fmla="*/ 2147483647 h 182"/>
                <a:gd name="T6" fmla="*/ 2147483647 w 208"/>
                <a:gd name="T7" fmla="*/ 2147483647 h 182"/>
                <a:gd name="T8" fmla="*/ 2147483647 w 208"/>
                <a:gd name="T9" fmla="*/ 2147483647 h 182"/>
                <a:gd name="T10" fmla="*/ 0 w 208"/>
                <a:gd name="T11" fmla="*/ 2147483647 h 182"/>
                <a:gd name="T12" fmla="*/ 2147483647 w 208"/>
                <a:gd name="T13" fmla="*/ 0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2">
                  <a:moveTo>
                    <a:pt x="32" y="0"/>
                  </a:moveTo>
                  <a:lnTo>
                    <a:pt x="208" y="2"/>
                  </a:lnTo>
                  <a:lnTo>
                    <a:pt x="208" y="176"/>
                  </a:lnTo>
                  <a:lnTo>
                    <a:pt x="106" y="182"/>
                  </a:lnTo>
                  <a:lnTo>
                    <a:pt x="6" y="174"/>
                  </a:lnTo>
                  <a:lnTo>
                    <a:pt x="0" y="10"/>
                  </a:lnTo>
                  <a:lnTo>
                    <a:pt x="32" y="0"/>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64" name="Freeform 61"/>
            <p:cNvSpPr>
              <a:spLocks/>
            </p:cNvSpPr>
            <p:nvPr/>
          </p:nvSpPr>
          <p:spPr bwMode="auto">
            <a:xfrm>
              <a:off x="2749550" y="2205038"/>
              <a:ext cx="468313" cy="476250"/>
            </a:xfrm>
            <a:custGeom>
              <a:avLst/>
              <a:gdLst>
                <a:gd name="T0" fmla="*/ 0 w 164"/>
                <a:gd name="T1" fmla="*/ 0 h 166"/>
                <a:gd name="T2" fmla="*/ 2147483647 w 164"/>
                <a:gd name="T3" fmla="*/ 0 h 166"/>
                <a:gd name="T4" fmla="*/ 2147483647 w 164"/>
                <a:gd name="T5" fmla="*/ 2147483647 h 166"/>
                <a:gd name="T6" fmla="*/ 0 w 164"/>
                <a:gd name="T7" fmla="*/ 2147483647 h 166"/>
                <a:gd name="T8" fmla="*/ 0 w 164"/>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0" y="0"/>
                  </a:moveTo>
                  <a:lnTo>
                    <a:pt x="162" y="0"/>
                  </a:lnTo>
                  <a:lnTo>
                    <a:pt x="164" y="162"/>
                  </a:lnTo>
                  <a:lnTo>
                    <a:pt x="0" y="166"/>
                  </a:lnTo>
                  <a:lnTo>
                    <a:pt x="0" y="0"/>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65" name="Freeform 62"/>
            <p:cNvSpPr>
              <a:spLocks/>
            </p:cNvSpPr>
            <p:nvPr/>
          </p:nvSpPr>
          <p:spPr bwMode="auto">
            <a:xfrm>
              <a:off x="2674938" y="2663825"/>
              <a:ext cx="554037" cy="508000"/>
            </a:xfrm>
            <a:custGeom>
              <a:avLst/>
              <a:gdLst>
                <a:gd name="T0" fmla="*/ 0 w 194"/>
                <a:gd name="T1" fmla="*/ 0 h 178"/>
                <a:gd name="T2" fmla="*/ 2147483647 w 194"/>
                <a:gd name="T3" fmla="*/ 2147483647 h 178"/>
                <a:gd name="T4" fmla="*/ 2147483647 w 194"/>
                <a:gd name="T5" fmla="*/ 2147483647 h 178"/>
                <a:gd name="T6" fmla="*/ 2147483647 w 194"/>
                <a:gd name="T7" fmla="*/ 2147483647 h 178"/>
                <a:gd name="T8" fmla="*/ 2147483647 w 194"/>
                <a:gd name="T9" fmla="*/ 2147483647 h 178"/>
                <a:gd name="T10" fmla="*/ 2147483647 w 194"/>
                <a:gd name="T11" fmla="*/ 2147483647 h 178"/>
                <a:gd name="T12" fmla="*/ 0 w 194"/>
                <a:gd name="T13" fmla="*/ 2147483647 h 178"/>
                <a:gd name="T14" fmla="*/ 0 w 194"/>
                <a:gd name="T15" fmla="*/ 0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8">
                  <a:moveTo>
                    <a:pt x="0" y="0"/>
                  </a:moveTo>
                  <a:lnTo>
                    <a:pt x="26" y="6"/>
                  </a:lnTo>
                  <a:lnTo>
                    <a:pt x="190" y="2"/>
                  </a:lnTo>
                  <a:lnTo>
                    <a:pt x="194" y="176"/>
                  </a:lnTo>
                  <a:lnTo>
                    <a:pt x="164" y="178"/>
                  </a:lnTo>
                  <a:lnTo>
                    <a:pt x="38" y="178"/>
                  </a:lnTo>
                  <a:lnTo>
                    <a:pt x="0" y="174"/>
                  </a:lnTo>
                  <a:lnTo>
                    <a:pt x="0" y="0"/>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66" name="Freeform 63"/>
            <p:cNvSpPr>
              <a:spLocks/>
            </p:cNvSpPr>
            <p:nvPr/>
          </p:nvSpPr>
          <p:spPr bwMode="auto">
            <a:xfrm>
              <a:off x="3213100" y="2193925"/>
              <a:ext cx="485775" cy="481013"/>
            </a:xfrm>
            <a:custGeom>
              <a:avLst/>
              <a:gdLst>
                <a:gd name="T0" fmla="*/ 0 w 170"/>
                <a:gd name="T1" fmla="*/ 2147483647 h 168"/>
                <a:gd name="T2" fmla="*/ 2147483647 w 170"/>
                <a:gd name="T3" fmla="*/ 0 h 168"/>
                <a:gd name="T4" fmla="*/ 2147483647 w 170"/>
                <a:gd name="T5" fmla="*/ 2147483647 h 168"/>
                <a:gd name="T6" fmla="*/ 2147483647 w 170"/>
                <a:gd name="T7" fmla="*/ 2147483647 h 168"/>
                <a:gd name="T8" fmla="*/ 2147483647 w 170"/>
                <a:gd name="T9" fmla="*/ 2147483647 h 168"/>
                <a:gd name="T10" fmla="*/ 0 w 170"/>
                <a:gd name="T11" fmla="*/ 2147483647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68">
                  <a:moveTo>
                    <a:pt x="0" y="4"/>
                  </a:moveTo>
                  <a:lnTo>
                    <a:pt x="160" y="0"/>
                  </a:lnTo>
                  <a:lnTo>
                    <a:pt x="170" y="2"/>
                  </a:lnTo>
                  <a:lnTo>
                    <a:pt x="170" y="168"/>
                  </a:lnTo>
                  <a:lnTo>
                    <a:pt x="2" y="166"/>
                  </a:lnTo>
                  <a:lnTo>
                    <a:pt x="0" y="4"/>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67" name="Freeform 64"/>
            <p:cNvSpPr>
              <a:spLocks/>
            </p:cNvSpPr>
            <p:nvPr/>
          </p:nvSpPr>
          <p:spPr bwMode="auto">
            <a:xfrm>
              <a:off x="3698875" y="2189163"/>
              <a:ext cx="492125" cy="485775"/>
            </a:xfrm>
            <a:custGeom>
              <a:avLst/>
              <a:gdLst>
                <a:gd name="T0" fmla="*/ 0 w 172"/>
                <a:gd name="T1" fmla="*/ 2147483647 h 170"/>
                <a:gd name="T2" fmla="*/ 2147483647 w 172"/>
                <a:gd name="T3" fmla="*/ 0 h 170"/>
                <a:gd name="T4" fmla="*/ 2147483647 w 172"/>
                <a:gd name="T5" fmla="*/ 2147483647 h 170"/>
                <a:gd name="T6" fmla="*/ 2147483647 w 172"/>
                <a:gd name="T7" fmla="*/ 2147483647 h 170"/>
                <a:gd name="T8" fmla="*/ 0 w 172"/>
                <a:gd name="T9" fmla="*/ 2147483647 h 170"/>
                <a:gd name="T10" fmla="*/ 0 w 172"/>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70">
                  <a:moveTo>
                    <a:pt x="0" y="4"/>
                  </a:moveTo>
                  <a:lnTo>
                    <a:pt x="158" y="0"/>
                  </a:lnTo>
                  <a:lnTo>
                    <a:pt x="170" y="2"/>
                  </a:lnTo>
                  <a:lnTo>
                    <a:pt x="172" y="170"/>
                  </a:lnTo>
                  <a:lnTo>
                    <a:pt x="0" y="170"/>
                  </a:lnTo>
                  <a:lnTo>
                    <a:pt x="0" y="4"/>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68" name="Freeform 65"/>
            <p:cNvSpPr>
              <a:spLocks/>
            </p:cNvSpPr>
            <p:nvPr/>
          </p:nvSpPr>
          <p:spPr bwMode="auto">
            <a:xfrm>
              <a:off x="4184650" y="2189163"/>
              <a:ext cx="474663" cy="485775"/>
            </a:xfrm>
            <a:custGeom>
              <a:avLst/>
              <a:gdLst>
                <a:gd name="T0" fmla="*/ 0 w 166"/>
                <a:gd name="T1" fmla="*/ 2147483647 h 170"/>
                <a:gd name="T2" fmla="*/ 2147483647 w 166"/>
                <a:gd name="T3" fmla="*/ 0 h 170"/>
                <a:gd name="T4" fmla="*/ 2147483647 w 166"/>
                <a:gd name="T5" fmla="*/ 2147483647 h 170"/>
                <a:gd name="T6" fmla="*/ 2147483647 w 166"/>
                <a:gd name="T7" fmla="*/ 2147483647 h 170"/>
                <a:gd name="T8" fmla="*/ 2147483647 w 166"/>
                <a:gd name="T9" fmla="*/ 2147483647 h 170"/>
                <a:gd name="T10" fmla="*/ 0 w 166"/>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70">
                  <a:moveTo>
                    <a:pt x="0" y="2"/>
                  </a:moveTo>
                  <a:lnTo>
                    <a:pt x="162" y="0"/>
                  </a:lnTo>
                  <a:lnTo>
                    <a:pt x="166" y="134"/>
                  </a:lnTo>
                  <a:lnTo>
                    <a:pt x="166" y="170"/>
                  </a:lnTo>
                  <a:lnTo>
                    <a:pt x="2" y="170"/>
                  </a:lnTo>
                  <a:lnTo>
                    <a:pt x="0" y="2"/>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69" name="Freeform 66"/>
            <p:cNvSpPr>
              <a:spLocks/>
            </p:cNvSpPr>
            <p:nvPr/>
          </p:nvSpPr>
          <p:spPr bwMode="auto">
            <a:xfrm>
              <a:off x="4648200" y="2189163"/>
              <a:ext cx="487363" cy="382587"/>
            </a:xfrm>
            <a:custGeom>
              <a:avLst/>
              <a:gdLst>
                <a:gd name="T0" fmla="*/ 0 w 170"/>
                <a:gd name="T1" fmla="*/ 0 h 134"/>
                <a:gd name="T2" fmla="*/ 2147483647 w 170"/>
                <a:gd name="T3" fmla="*/ 2147483647 h 134"/>
                <a:gd name="T4" fmla="*/ 2147483647 w 170"/>
                <a:gd name="T5" fmla="*/ 2147483647 h 134"/>
                <a:gd name="T6" fmla="*/ 2147483647 w 170"/>
                <a:gd name="T7" fmla="*/ 2147483647 h 134"/>
                <a:gd name="T8" fmla="*/ 2147483647 w 170"/>
                <a:gd name="T9" fmla="*/ 2147483647 h 134"/>
                <a:gd name="T10" fmla="*/ 0 w 170"/>
                <a:gd name="T11" fmla="*/ 0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34">
                  <a:moveTo>
                    <a:pt x="0" y="0"/>
                  </a:moveTo>
                  <a:lnTo>
                    <a:pt x="164" y="2"/>
                  </a:lnTo>
                  <a:lnTo>
                    <a:pt x="168" y="96"/>
                  </a:lnTo>
                  <a:lnTo>
                    <a:pt x="170" y="130"/>
                  </a:lnTo>
                  <a:lnTo>
                    <a:pt x="4" y="134"/>
                  </a:lnTo>
                  <a:lnTo>
                    <a:pt x="0" y="0"/>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70" name="Freeform 67"/>
            <p:cNvSpPr>
              <a:spLocks/>
            </p:cNvSpPr>
            <p:nvPr/>
          </p:nvSpPr>
          <p:spPr bwMode="auto">
            <a:xfrm>
              <a:off x="5118100" y="2079625"/>
              <a:ext cx="496888" cy="384175"/>
            </a:xfrm>
            <a:custGeom>
              <a:avLst/>
              <a:gdLst>
                <a:gd name="T0" fmla="*/ 2147483647 w 174"/>
                <a:gd name="T1" fmla="*/ 2147483647 h 134"/>
                <a:gd name="T2" fmla="*/ 2147483647 w 174"/>
                <a:gd name="T3" fmla="*/ 0 h 134"/>
                <a:gd name="T4" fmla="*/ 2147483647 w 174"/>
                <a:gd name="T5" fmla="*/ 2147483647 h 134"/>
                <a:gd name="T6" fmla="*/ 2147483647 w 174"/>
                <a:gd name="T7" fmla="*/ 2147483647 h 134"/>
                <a:gd name="T8" fmla="*/ 2147483647 w 174"/>
                <a:gd name="T9" fmla="*/ 2147483647 h 134"/>
                <a:gd name="T10" fmla="*/ 0 w 174"/>
                <a:gd name="T11" fmla="*/ 2147483647 h 134"/>
                <a:gd name="T12" fmla="*/ 2147483647 w 174"/>
                <a:gd name="T13" fmla="*/ 2147483647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34">
                  <a:moveTo>
                    <a:pt x="2" y="6"/>
                  </a:moveTo>
                  <a:lnTo>
                    <a:pt x="168" y="0"/>
                  </a:lnTo>
                  <a:lnTo>
                    <a:pt x="174" y="36"/>
                  </a:lnTo>
                  <a:lnTo>
                    <a:pt x="174" y="132"/>
                  </a:lnTo>
                  <a:lnTo>
                    <a:pt x="4" y="134"/>
                  </a:lnTo>
                  <a:lnTo>
                    <a:pt x="0" y="40"/>
                  </a:lnTo>
                  <a:lnTo>
                    <a:pt x="2" y="6"/>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71" name="Freeform 68"/>
            <p:cNvSpPr>
              <a:spLocks/>
            </p:cNvSpPr>
            <p:nvPr/>
          </p:nvSpPr>
          <p:spPr bwMode="auto">
            <a:xfrm>
              <a:off x="5614988" y="2171700"/>
              <a:ext cx="349250" cy="492125"/>
            </a:xfrm>
            <a:custGeom>
              <a:avLst/>
              <a:gdLst>
                <a:gd name="T0" fmla="*/ 0 w 122"/>
                <a:gd name="T1" fmla="*/ 2147483647 h 172"/>
                <a:gd name="T2" fmla="*/ 2147483647 w 122"/>
                <a:gd name="T3" fmla="*/ 0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0 w 122"/>
                <a:gd name="T13" fmla="*/ 2147483647 h 172"/>
                <a:gd name="T14" fmla="*/ 0 w 122"/>
                <a:gd name="T15" fmla="*/ 2147483647 h 172"/>
                <a:gd name="T16" fmla="*/ 0 w 122"/>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72">
                  <a:moveTo>
                    <a:pt x="0" y="4"/>
                  </a:moveTo>
                  <a:lnTo>
                    <a:pt x="116" y="0"/>
                  </a:lnTo>
                  <a:lnTo>
                    <a:pt x="120" y="128"/>
                  </a:lnTo>
                  <a:lnTo>
                    <a:pt x="122" y="166"/>
                  </a:lnTo>
                  <a:lnTo>
                    <a:pt x="4" y="172"/>
                  </a:lnTo>
                  <a:lnTo>
                    <a:pt x="2" y="138"/>
                  </a:lnTo>
                  <a:lnTo>
                    <a:pt x="0" y="100"/>
                  </a:lnTo>
                  <a:lnTo>
                    <a:pt x="0" y="50"/>
                  </a:lnTo>
                  <a:lnTo>
                    <a:pt x="0" y="4"/>
                  </a:lnTo>
                  <a:close/>
                </a:path>
              </a:pathLst>
            </a:custGeom>
            <a:solidFill>
              <a:srgbClr val="EFFFC1"/>
            </a:solidFill>
            <a:ln w="6350" cmpd="sng">
              <a:solidFill>
                <a:sysClr val="windowText" lastClr="000000"/>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72" name="Freeform 69"/>
            <p:cNvSpPr>
              <a:spLocks/>
            </p:cNvSpPr>
            <p:nvPr/>
          </p:nvSpPr>
          <p:spPr bwMode="auto">
            <a:xfrm>
              <a:off x="5129213" y="2457450"/>
              <a:ext cx="496887" cy="406400"/>
            </a:xfrm>
            <a:custGeom>
              <a:avLst/>
              <a:gdLst>
                <a:gd name="T0" fmla="*/ 0 w 174"/>
                <a:gd name="T1" fmla="*/ 2147483647 h 142"/>
                <a:gd name="T2" fmla="*/ 2147483647 w 174"/>
                <a:gd name="T3" fmla="*/ 0 h 142"/>
                <a:gd name="T4" fmla="*/ 2147483647 w 174"/>
                <a:gd name="T5" fmla="*/ 2147483647 h 142"/>
                <a:gd name="T6" fmla="*/ 2147483647 w 174"/>
                <a:gd name="T7" fmla="*/ 2147483647 h 142"/>
                <a:gd name="T8" fmla="*/ 2147483647 w 174"/>
                <a:gd name="T9" fmla="*/ 2147483647 h 142"/>
                <a:gd name="T10" fmla="*/ 2147483647 w 174"/>
                <a:gd name="T11" fmla="*/ 2147483647 h 142"/>
                <a:gd name="T12" fmla="*/ 0 w 174"/>
                <a:gd name="T13" fmla="*/ 2147483647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2">
                  <a:moveTo>
                    <a:pt x="0" y="2"/>
                  </a:moveTo>
                  <a:lnTo>
                    <a:pt x="170" y="0"/>
                  </a:lnTo>
                  <a:lnTo>
                    <a:pt x="174" y="72"/>
                  </a:lnTo>
                  <a:lnTo>
                    <a:pt x="174" y="134"/>
                  </a:lnTo>
                  <a:lnTo>
                    <a:pt x="4" y="142"/>
                  </a:lnTo>
                  <a:lnTo>
                    <a:pt x="2" y="36"/>
                  </a:lnTo>
                  <a:lnTo>
                    <a:pt x="0" y="2"/>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73" name="Freeform 70"/>
            <p:cNvSpPr>
              <a:spLocks/>
            </p:cNvSpPr>
            <p:nvPr/>
          </p:nvSpPr>
          <p:spPr bwMode="auto">
            <a:xfrm>
              <a:off x="5597525" y="2646363"/>
              <a:ext cx="452438" cy="582612"/>
            </a:xfrm>
            <a:custGeom>
              <a:avLst/>
              <a:gdLst>
                <a:gd name="T0" fmla="*/ 2147483647 w 158"/>
                <a:gd name="T1" fmla="*/ 0 h 204"/>
                <a:gd name="T2" fmla="*/ 2147483647 w 158"/>
                <a:gd name="T3" fmla="*/ 2147483647 h 204"/>
                <a:gd name="T4" fmla="*/ 2147483647 w 158"/>
                <a:gd name="T5" fmla="*/ 2147483647 h 204"/>
                <a:gd name="T6" fmla="*/ 2147483647 w 158"/>
                <a:gd name="T7" fmla="*/ 2147483647 h 204"/>
                <a:gd name="T8" fmla="*/ 2147483647 w 158"/>
                <a:gd name="T9" fmla="*/ 2147483647 h 204"/>
                <a:gd name="T10" fmla="*/ 2147483647 w 158"/>
                <a:gd name="T11" fmla="*/ 2147483647 h 204"/>
                <a:gd name="T12" fmla="*/ 2147483647 w 158"/>
                <a:gd name="T13" fmla="*/ 2147483647 h 204"/>
                <a:gd name="T14" fmla="*/ 2147483647 w 158"/>
                <a:gd name="T15" fmla="*/ 2147483647 h 204"/>
                <a:gd name="T16" fmla="*/ 2147483647 w 158"/>
                <a:gd name="T17" fmla="*/ 2147483647 h 204"/>
                <a:gd name="T18" fmla="*/ 0 w 158"/>
                <a:gd name="T19" fmla="*/ 2147483647 h 204"/>
                <a:gd name="T20" fmla="*/ 2147483647 w 158"/>
                <a:gd name="T21" fmla="*/ 2147483647 h 204"/>
                <a:gd name="T22" fmla="*/ 2147483647 w 158"/>
                <a:gd name="T23" fmla="*/ 2147483647 h 204"/>
                <a:gd name="T24" fmla="*/ 2147483647 w 158"/>
                <a:gd name="T25" fmla="*/ 2147483647 h 204"/>
                <a:gd name="T26" fmla="*/ 2147483647 w 158"/>
                <a:gd name="T27" fmla="*/ 2147483647 h 204"/>
                <a:gd name="T28" fmla="*/ 2147483647 w 158"/>
                <a:gd name="T29" fmla="*/ 0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204">
                  <a:moveTo>
                    <a:pt x="128" y="0"/>
                  </a:moveTo>
                  <a:lnTo>
                    <a:pt x="132" y="58"/>
                  </a:lnTo>
                  <a:lnTo>
                    <a:pt x="146" y="64"/>
                  </a:lnTo>
                  <a:lnTo>
                    <a:pt x="152" y="104"/>
                  </a:lnTo>
                  <a:lnTo>
                    <a:pt x="158" y="122"/>
                  </a:lnTo>
                  <a:lnTo>
                    <a:pt x="142" y="124"/>
                  </a:lnTo>
                  <a:lnTo>
                    <a:pt x="144" y="198"/>
                  </a:lnTo>
                  <a:lnTo>
                    <a:pt x="16" y="204"/>
                  </a:lnTo>
                  <a:lnTo>
                    <a:pt x="12" y="98"/>
                  </a:lnTo>
                  <a:lnTo>
                    <a:pt x="0" y="94"/>
                  </a:lnTo>
                  <a:lnTo>
                    <a:pt x="2" y="88"/>
                  </a:lnTo>
                  <a:lnTo>
                    <a:pt x="12" y="84"/>
                  </a:lnTo>
                  <a:lnTo>
                    <a:pt x="10" y="68"/>
                  </a:lnTo>
                  <a:lnTo>
                    <a:pt x="10" y="6"/>
                  </a:lnTo>
                  <a:lnTo>
                    <a:pt x="128" y="0"/>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74" name="Freeform 71"/>
            <p:cNvSpPr>
              <a:spLocks/>
            </p:cNvSpPr>
            <p:nvPr/>
          </p:nvSpPr>
          <p:spPr bwMode="auto">
            <a:xfrm>
              <a:off x="5140325" y="2840038"/>
              <a:ext cx="503238" cy="401637"/>
            </a:xfrm>
            <a:custGeom>
              <a:avLst/>
              <a:gdLst>
                <a:gd name="T0" fmla="*/ 0 w 176"/>
                <a:gd name="T1" fmla="*/ 2147483647 h 140"/>
                <a:gd name="T2" fmla="*/ 2147483647 w 176"/>
                <a:gd name="T3" fmla="*/ 0 h 140"/>
                <a:gd name="T4" fmla="*/ 2147483647 w 176"/>
                <a:gd name="T5" fmla="*/ 2147483647 h 140"/>
                <a:gd name="T6" fmla="*/ 2147483647 w 176"/>
                <a:gd name="T7" fmla="*/ 2147483647 h 140"/>
                <a:gd name="T8" fmla="*/ 2147483647 w 176"/>
                <a:gd name="T9" fmla="*/ 2147483647 h 140"/>
                <a:gd name="T10" fmla="*/ 2147483647 w 176"/>
                <a:gd name="T11" fmla="*/ 2147483647 h 140"/>
                <a:gd name="T12" fmla="*/ 2147483647 w 176"/>
                <a:gd name="T13" fmla="*/ 2147483647 h 140"/>
                <a:gd name="T14" fmla="*/ 2147483647 w 176"/>
                <a:gd name="T15" fmla="*/ 2147483647 h 140"/>
                <a:gd name="T16" fmla="*/ 0 w 176"/>
                <a:gd name="T17" fmla="*/ 2147483647 h 140"/>
                <a:gd name="T18" fmla="*/ 0 w 17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40">
                  <a:moveTo>
                    <a:pt x="0" y="8"/>
                  </a:moveTo>
                  <a:lnTo>
                    <a:pt x="170" y="0"/>
                  </a:lnTo>
                  <a:lnTo>
                    <a:pt x="172" y="16"/>
                  </a:lnTo>
                  <a:lnTo>
                    <a:pt x="162" y="20"/>
                  </a:lnTo>
                  <a:lnTo>
                    <a:pt x="160" y="26"/>
                  </a:lnTo>
                  <a:lnTo>
                    <a:pt x="172" y="30"/>
                  </a:lnTo>
                  <a:lnTo>
                    <a:pt x="176" y="136"/>
                  </a:lnTo>
                  <a:lnTo>
                    <a:pt x="8" y="140"/>
                  </a:lnTo>
                  <a:lnTo>
                    <a:pt x="0" y="32"/>
                  </a:lnTo>
                  <a:lnTo>
                    <a:pt x="0" y="8"/>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75" name="Freeform 72"/>
            <p:cNvSpPr>
              <a:spLocks/>
            </p:cNvSpPr>
            <p:nvPr/>
          </p:nvSpPr>
          <p:spPr bwMode="auto">
            <a:xfrm>
              <a:off x="6748463" y="2486025"/>
              <a:ext cx="474662" cy="400050"/>
            </a:xfrm>
            <a:custGeom>
              <a:avLst/>
              <a:gdLst>
                <a:gd name="T0" fmla="*/ 0 w 166"/>
                <a:gd name="T1" fmla="*/ 2147483647 h 140"/>
                <a:gd name="T2" fmla="*/ 2147483647 w 166"/>
                <a:gd name="T3" fmla="*/ 0 h 140"/>
                <a:gd name="T4" fmla="*/ 2147483647 w 166"/>
                <a:gd name="T5" fmla="*/ 2147483647 h 140"/>
                <a:gd name="T6" fmla="*/ 2147483647 w 166"/>
                <a:gd name="T7" fmla="*/ 2147483647 h 140"/>
                <a:gd name="T8" fmla="*/ 2147483647 w 166"/>
                <a:gd name="T9" fmla="*/ 2147483647 h 140"/>
                <a:gd name="T10" fmla="*/ 2147483647 w 166"/>
                <a:gd name="T11" fmla="*/ 2147483647 h 140"/>
                <a:gd name="T12" fmla="*/ 2147483647 w 166"/>
                <a:gd name="T13" fmla="*/ 2147483647 h 140"/>
                <a:gd name="T14" fmla="*/ 2147483647 w 166"/>
                <a:gd name="T15" fmla="*/ 2147483647 h 140"/>
                <a:gd name="T16" fmla="*/ 0 w 166"/>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40">
                  <a:moveTo>
                    <a:pt x="0" y="6"/>
                  </a:moveTo>
                  <a:lnTo>
                    <a:pt x="134" y="0"/>
                  </a:lnTo>
                  <a:lnTo>
                    <a:pt x="134" y="50"/>
                  </a:lnTo>
                  <a:lnTo>
                    <a:pt x="162" y="54"/>
                  </a:lnTo>
                  <a:lnTo>
                    <a:pt x="166" y="134"/>
                  </a:lnTo>
                  <a:lnTo>
                    <a:pt x="38" y="140"/>
                  </a:lnTo>
                  <a:lnTo>
                    <a:pt x="30" y="46"/>
                  </a:lnTo>
                  <a:lnTo>
                    <a:pt x="6" y="44"/>
                  </a:lnTo>
                  <a:lnTo>
                    <a:pt x="0" y="6"/>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76" name="Freeform 73"/>
            <p:cNvSpPr>
              <a:spLocks/>
            </p:cNvSpPr>
            <p:nvPr/>
          </p:nvSpPr>
          <p:spPr bwMode="auto">
            <a:xfrm>
              <a:off x="6376988" y="2525713"/>
              <a:ext cx="479425" cy="538162"/>
            </a:xfrm>
            <a:custGeom>
              <a:avLst/>
              <a:gdLst>
                <a:gd name="T0" fmla="*/ 0 w 168"/>
                <a:gd name="T1" fmla="*/ 2147483647 h 188"/>
                <a:gd name="T2" fmla="*/ 2147483647 w 168"/>
                <a:gd name="T3" fmla="*/ 2147483647 h 188"/>
                <a:gd name="T4" fmla="*/ 2147483647 w 168"/>
                <a:gd name="T5" fmla="*/ 2147483647 h 188"/>
                <a:gd name="T6" fmla="*/ 2147483647 w 168"/>
                <a:gd name="T7" fmla="*/ 0 h 188"/>
                <a:gd name="T8" fmla="*/ 2147483647 w 168"/>
                <a:gd name="T9" fmla="*/ 2147483647 h 188"/>
                <a:gd name="T10" fmla="*/ 2147483647 w 168"/>
                <a:gd name="T11" fmla="*/ 2147483647 h 188"/>
                <a:gd name="T12" fmla="*/ 2147483647 w 168"/>
                <a:gd name="T13" fmla="*/ 2147483647 h 188"/>
                <a:gd name="T14" fmla="*/ 2147483647 w 168"/>
                <a:gd name="T15" fmla="*/ 2147483647 h 188"/>
                <a:gd name="T16" fmla="*/ 2147483647 w 168"/>
                <a:gd name="T17" fmla="*/ 2147483647 h 188"/>
                <a:gd name="T18" fmla="*/ 2147483647 w 168"/>
                <a:gd name="T19" fmla="*/ 2147483647 h 188"/>
                <a:gd name="T20" fmla="*/ 2147483647 w 168"/>
                <a:gd name="T21" fmla="*/ 2147483647 h 188"/>
                <a:gd name="T22" fmla="*/ 2147483647 w 168"/>
                <a:gd name="T23" fmla="*/ 2147483647 h 188"/>
                <a:gd name="T24" fmla="*/ 2147483647 w 168"/>
                <a:gd name="T25" fmla="*/ 2147483647 h 188"/>
                <a:gd name="T26" fmla="*/ 2147483647 w 168"/>
                <a:gd name="T27" fmla="*/ 2147483647 h 188"/>
                <a:gd name="T28" fmla="*/ 2147483647 w 168"/>
                <a:gd name="T29" fmla="*/ 2147483647 h 188"/>
                <a:gd name="T30" fmla="*/ 0 w 168"/>
                <a:gd name="T31" fmla="*/ 2147483647 h 188"/>
                <a:gd name="T32" fmla="*/ 0 w 168"/>
                <a:gd name="T33" fmla="*/ 214748364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188">
                  <a:moveTo>
                    <a:pt x="0" y="64"/>
                  </a:moveTo>
                  <a:lnTo>
                    <a:pt x="32" y="60"/>
                  </a:lnTo>
                  <a:lnTo>
                    <a:pt x="32" y="24"/>
                  </a:lnTo>
                  <a:lnTo>
                    <a:pt x="84" y="0"/>
                  </a:lnTo>
                  <a:lnTo>
                    <a:pt x="90" y="8"/>
                  </a:lnTo>
                  <a:lnTo>
                    <a:pt x="124" y="12"/>
                  </a:lnTo>
                  <a:lnTo>
                    <a:pt x="120" y="26"/>
                  </a:lnTo>
                  <a:lnTo>
                    <a:pt x="136" y="30"/>
                  </a:lnTo>
                  <a:lnTo>
                    <a:pt x="160" y="32"/>
                  </a:lnTo>
                  <a:lnTo>
                    <a:pt x="168" y="126"/>
                  </a:lnTo>
                  <a:lnTo>
                    <a:pt x="162" y="180"/>
                  </a:lnTo>
                  <a:lnTo>
                    <a:pt x="46" y="188"/>
                  </a:lnTo>
                  <a:lnTo>
                    <a:pt x="36" y="184"/>
                  </a:lnTo>
                  <a:lnTo>
                    <a:pt x="36" y="154"/>
                  </a:lnTo>
                  <a:lnTo>
                    <a:pt x="2" y="152"/>
                  </a:lnTo>
                  <a:lnTo>
                    <a:pt x="0" y="140"/>
                  </a:lnTo>
                  <a:lnTo>
                    <a:pt x="0" y="64"/>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77" name="Freeform 74"/>
            <p:cNvSpPr>
              <a:spLocks/>
            </p:cNvSpPr>
            <p:nvPr/>
          </p:nvSpPr>
          <p:spPr bwMode="auto">
            <a:xfrm>
              <a:off x="5957888" y="2536825"/>
              <a:ext cx="419100" cy="406400"/>
            </a:xfrm>
            <a:custGeom>
              <a:avLst/>
              <a:gdLst>
                <a:gd name="T0" fmla="*/ 0 w 146"/>
                <a:gd name="T1" fmla="*/ 0 h 142"/>
                <a:gd name="T2" fmla="*/ 2147483647 w 146"/>
                <a:gd name="T3" fmla="*/ 0 h 142"/>
                <a:gd name="T4" fmla="*/ 2147483647 w 146"/>
                <a:gd name="T5" fmla="*/ 2147483647 h 142"/>
                <a:gd name="T6" fmla="*/ 2147483647 w 146"/>
                <a:gd name="T7" fmla="*/ 2147483647 h 142"/>
                <a:gd name="T8" fmla="*/ 2147483647 w 146"/>
                <a:gd name="T9" fmla="*/ 2147483647 h 142"/>
                <a:gd name="T10" fmla="*/ 2147483647 w 146"/>
                <a:gd name="T11" fmla="*/ 2147483647 h 142"/>
                <a:gd name="T12" fmla="*/ 2147483647 w 146"/>
                <a:gd name="T13" fmla="*/ 2147483647 h 142"/>
                <a:gd name="T14" fmla="*/ 2147483647 w 146"/>
                <a:gd name="T15" fmla="*/ 2147483647 h 142"/>
                <a:gd name="T16" fmla="*/ 2147483647 w 146"/>
                <a:gd name="T17" fmla="*/ 2147483647 h 142"/>
                <a:gd name="T18" fmla="*/ 2147483647 w 146"/>
                <a:gd name="T19" fmla="*/ 2147483647 h 142"/>
                <a:gd name="T20" fmla="*/ 0 w 146"/>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 h="142">
                  <a:moveTo>
                    <a:pt x="0" y="0"/>
                  </a:moveTo>
                  <a:lnTo>
                    <a:pt x="36" y="0"/>
                  </a:lnTo>
                  <a:lnTo>
                    <a:pt x="38" y="54"/>
                  </a:lnTo>
                  <a:lnTo>
                    <a:pt x="142" y="52"/>
                  </a:lnTo>
                  <a:lnTo>
                    <a:pt x="146" y="60"/>
                  </a:lnTo>
                  <a:lnTo>
                    <a:pt x="146" y="136"/>
                  </a:lnTo>
                  <a:lnTo>
                    <a:pt x="26" y="142"/>
                  </a:lnTo>
                  <a:lnTo>
                    <a:pt x="20" y="102"/>
                  </a:lnTo>
                  <a:lnTo>
                    <a:pt x="6" y="96"/>
                  </a:lnTo>
                  <a:lnTo>
                    <a:pt x="2" y="38"/>
                  </a:lnTo>
                  <a:lnTo>
                    <a:pt x="0" y="0"/>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78" name="Freeform 75"/>
            <p:cNvSpPr>
              <a:spLocks/>
            </p:cNvSpPr>
            <p:nvPr/>
          </p:nvSpPr>
          <p:spPr bwMode="auto">
            <a:xfrm>
              <a:off x="6003925" y="2925763"/>
              <a:ext cx="520700" cy="388937"/>
            </a:xfrm>
            <a:custGeom>
              <a:avLst/>
              <a:gdLst>
                <a:gd name="T0" fmla="*/ 2147483647 w 182"/>
                <a:gd name="T1" fmla="*/ 2147483647 h 136"/>
                <a:gd name="T2" fmla="*/ 2147483647 w 182"/>
                <a:gd name="T3" fmla="*/ 0 h 136"/>
                <a:gd name="T4" fmla="*/ 2147483647 w 182"/>
                <a:gd name="T5" fmla="*/ 2147483647 h 136"/>
                <a:gd name="T6" fmla="*/ 2147483647 w 182"/>
                <a:gd name="T7" fmla="*/ 2147483647 h 136"/>
                <a:gd name="T8" fmla="*/ 2147483647 w 182"/>
                <a:gd name="T9" fmla="*/ 2147483647 h 136"/>
                <a:gd name="T10" fmla="*/ 2147483647 w 182"/>
                <a:gd name="T11" fmla="*/ 2147483647 h 136"/>
                <a:gd name="T12" fmla="*/ 2147483647 w 182"/>
                <a:gd name="T13" fmla="*/ 2147483647 h 136"/>
                <a:gd name="T14" fmla="*/ 2147483647 w 182"/>
                <a:gd name="T15" fmla="*/ 2147483647 h 136"/>
                <a:gd name="T16" fmla="*/ 2147483647 w 182"/>
                <a:gd name="T17" fmla="*/ 2147483647 h 136"/>
                <a:gd name="T18" fmla="*/ 2147483647 w 182"/>
                <a:gd name="T19" fmla="*/ 2147483647 h 136"/>
                <a:gd name="T20" fmla="*/ 0 w 182"/>
                <a:gd name="T21" fmla="*/ 2147483647 h 136"/>
                <a:gd name="T22" fmla="*/ 2147483647 w 182"/>
                <a:gd name="T23" fmla="*/ 2147483647 h 136"/>
                <a:gd name="T24" fmla="*/ 2147483647 w 182"/>
                <a:gd name="T25" fmla="*/ 2147483647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 h="136">
                  <a:moveTo>
                    <a:pt x="10" y="6"/>
                  </a:moveTo>
                  <a:lnTo>
                    <a:pt x="130" y="0"/>
                  </a:lnTo>
                  <a:lnTo>
                    <a:pt x="132" y="12"/>
                  </a:lnTo>
                  <a:lnTo>
                    <a:pt x="166" y="14"/>
                  </a:lnTo>
                  <a:lnTo>
                    <a:pt x="166" y="44"/>
                  </a:lnTo>
                  <a:lnTo>
                    <a:pt x="176" y="48"/>
                  </a:lnTo>
                  <a:lnTo>
                    <a:pt x="182" y="128"/>
                  </a:lnTo>
                  <a:lnTo>
                    <a:pt x="38" y="136"/>
                  </a:lnTo>
                  <a:lnTo>
                    <a:pt x="10" y="136"/>
                  </a:lnTo>
                  <a:lnTo>
                    <a:pt x="2" y="100"/>
                  </a:lnTo>
                  <a:lnTo>
                    <a:pt x="0" y="26"/>
                  </a:lnTo>
                  <a:lnTo>
                    <a:pt x="16" y="24"/>
                  </a:lnTo>
                  <a:lnTo>
                    <a:pt x="10" y="6"/>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79" name="Freeform 76"/>
            <p:cNvSpPr>
              <a:spLocks/>
            </p:cNvSpPr>
            <p:nvPr/>
          </p:nvSpPr>
          <p:spPr bwMode="auto">
            <a:xfrm>
              <a:off x="6840538" y="2868613"/>
              <a:ext cx="404812" cy="515937"/>
            </a:xfrm>
            <a:custGeom>
              <a:avLst/>
              <a:gdLst>
                <a:gd name="T0" fmla="*/ 2147483647 w 142"/>
                <a:gd name="T1" fmla="*/ 2147483647 h 180"/>
                <a:gd name="T2" fmla="*/ 2147483647 w 142"/>
                <a:gd name="T3" fmla="*/ 0 h 180"/>
                <a:gd name="T4" fmla="*/ 2147483647 w 142"/>
                <a:gd name="T5" fmla="*/ 2147483647 h 180"/>
                <a:gd name="T6" fmla="*/ 2147483647 w 142"/>
                <a:gd name="T7" fmla="*/ 2147483647 h 180"/>
                <a:gd name="T8" fmla="*/ 2147483647 w 142"/>
                <a:gd name="T9" fmla="*/ 2147483647 h 180"/>
                <a:gd name="T10" fmla="*/ 0 w 142"/>
                <a:gd name="T11" fmla="*/ 2147483647 h 180"/>
                <a:gd name="T12" fmla="*/ 2147483647 w 142"/>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180">
                  <a:moveTo>
                    <a:pt x="6" y="6"/>
                  </a:moveTo>
                  <a:lnTo>
                    <a:pt x="134" y="0"/>
                  </a:lnTo>
                  <a:lnTo>
                    <a:pt x="138" y="52"/>
                  </a:lnTo>
                  <a:lnTo>
                    <a:pt x="142" y="168"/>
                  </a:lnTo>
                  <a:lnTo>
                    <a:pt x="8" y="180"/>
                  </a:lnTo>
                  <a:lnTo>
                    <a:pt x="0" y="60"/>
                  </a:lnTo>
                  <a:lnTo>
                    <a:pt x="6" y="6"/>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80" name="Freeform 77"/>
            <p:cNvSpPr>
              <a:spLocks/>
            </p:cNvSpPr>
            <p:nvPr/>
          </p:nvSpPr>
          <p:spPr bwMode="auto">
            <a:xfrm>
              <a:off x="6507163" y="3040063"/>
              <a:ext cx="361950" cy="641350"/>
            </a:xfrm>
            <a:custGeom>
              <a:avLst/>
              <a:gdLst>
                <a:gd name="T0" fmla="*/ 0 w 126"/>
                <a:gd name="T1" fmla="*/ 2147483647 h 224"/>
                <a:gd name="T2" fmla="*/ 2147483647 w 126"/>
                <a:gd name="T3" fmla="*/ 0 h 224"/>
                <a:gd name="T4" fmla="*/ 2147483647 w 126"/>
                <a:gd name="T5" fmla="*/ 2147483647 h 224"/>
                <a:gd name="T6" fmla="*/ 2147483647 w 126"/>
                <a:gd name="T7" fmla="*/ 2147483647 h 224"/>
                <a:gd name="T8" fmla="*/ 2147483647 w 126"/>
                <a:gd name="T9" fmla="*/ 2147483647 h 224"/>
                <a:gd name="T10" fmla="*/ 2147483647 w 126"/>
                <a:gd name="T11" fmla="*/ 2147483647 h 224"/>
                <a:gd name="T12" fmla="*/ 0 w 126"/>
                <a:gd name="T13" fmla="*/ 2147483647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0" y="8"/>
                  </a:moveTo>
                  <a:lnTo>
                    <a:pt x="116" y="0"/>
                  </a:lnTo>
                  <a:lnTo>
                    <a:pt x="124" y="120"/>
                  </a:lnTo>
                  <a:lnTo>
                    <a:pt x="126" y="216"/>
                  </a:lnTo>
                  <a:lnTo>
                    <a:pt x="6" y="224"/>
                  </a:lnTo>
                  <a:lnTo>
                    <a:pt x="6" y="88"/>
                  </a:lnTo>
                  <a:lnTo>
                    <a:pt x="0" y="8"/>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81" name="Freeform 78"/>
            <p:cNvSpPr>
              <a:spLocks/>
            </p:cNvSpPr>
            <p:nvPr/>
          </p:nvSpPr>
          <p:spPr bwMode="auto">
            <a:xfrm>
              <a:off x="6862763" y="3349625"/>
              <a:ext cx="395287" cy="457200"/>
            </a:xfrm>
            <a:custGeom>
              <a:avLst/>
              <a:gdLst>
                <a:gd name="T0" fmla="*/ 0 w 138"/>
                <a:gd name="T1" fmla="*/ 2147483647 h 160"/>
                <a:gd name="T2" fmla="*/ 2147483647 w 138"/>
                <a:gd name="T3" fmla="*/ 0 h 160"/>
                <a:gd name="T4" fmla="*/ 2147483647 w 138"/>
                <a:gd name="T5" fmla="*/ 2147483647 h 160"/>
                <a:gd name="T6" fmla="*/ 2147483647 w 138"/>
                <a:gd name="T7" fmla="*/ 2147483647 h 160"/>
                <a:gd name="T8" fmla="*/ 2147483647 w 138"/>
                <a:gd name="T9" fmla="*/ 2147483647 h 160"/>
                <a:gd name="T10" fmla="*/ 2147483647 w 138"/>
                <a:gd name="T11" fmla="*/ 2147483647 h 160"/>
                <a:gd name="T12" fmla="*/ 0 w 138"/>
                <a:gd name="T13" fmla="*/ 2147483647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60">
                  <a:moveTo>
                    <a:pt x="0" y="12"/>
                  </a:moveTo>
                  <a:lnTo>
                    <a:pt x="134" y="0"/>
                  </a:lnTo>
                  <a:lnTo>
                    <a:pt x="138" y="14"/>
                  </a:lnTo>
                  <a:lnTo>
                    <a:pt x="138" y="152"/>
                  </a:lnTo>
                  <a:lnTo>
                    <a:pt x="6" y="160"/>
                  </a:lnTo>
                  <a:lnTo>
                    <a:pt x="2" y="108"/>
                  </a:lnTo>
                  <a:lnTo>
                    <a:pt x="0" y="12"/>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82" name="Freeform 79"/>
            <p:cNvSpPr>
              <a:spLocks/>
            </p:cNvSpPr>
            <p:nvPr/>
          </p:nvSpPr>
          <p:spPr bwMode="auto">
            <a:xfrm>
              <a:off x="6880225" y="3784600"/>
              <a:ext cx="393700" cy="354013"/>
            </a:xfrm>
            <a:custGeom>
              <a:avLst/>
              <a:gdLst>
                <a:gd name="T0" fmla="*/ 0 w 138"/>
                <a:gd name="T1" fmla="*/ 2147483647 h 124"/>
                <a:gd name="T2" fmla="*/ 2147483647 w 138"/>
                <a:gd name="T3" fmla="*/ 0 h 124"/>
                <a:gd name="T4" fmla="*/ 2147483647 w 138"/>
                <a:gd name="T5" fmla="*/ 2147483647 h 124"/>
                <a:gd name="T6" fmla="*/ 2147483647 w 138"/>
                <a:gd name="T7" fmla="*/ 2147483647 h 124"/>
                <a:gd name="T8" fmla="*/ 0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0" y="8"/>
                  </a:moveTo>
                  <a:lnTo>
                    <a:pt x="132" y="0"/>
                  </a:lnTo>
                  <a:lnTo>
                    <a:pt x="138" y="120"/>
                  </a:lnTo>
                  <a:lnTo>
                    <a:pt x="8" y="124"/>
                  </a:lnTo>
                  <a:lnTo>
                    <a:pt x="0" y="8"/>
                  </a:lnTo>
                  <a:close/>
                </a:path>
              </a:pathLst>
            </a:custGeom>
            <a:solidFill>
              <a:srgbClr val="5D7E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83" name="Freeform 80"/>
            <p:cNvSpPr>
              <a:spLocks/>
            </p:cNvSpPr>
            <p:nvPr/>
          </p:nvSpPr>
          <p:spPr bwMode="auto">
            <a:xfrm>
              <a:off x="6381750" y="3659188"/>
              <a:ext cx="520700" cy="650875"/>
            </a:xfrm>
            <a:custGeom>
              <a:avLst/>
              <a:gdLst>
                <a:gd name="T0" fmla="*/ 0 w 182"/>
                <a:gd name="T1" fmla="*/ 2147483647 h 228"/>
                <a:gd name="T2" fmla="*/ 2147483647 w 182"/>
                <a:gd name="T3" fmla="*/ 2147483647 h 228"/>
                <a:gd name="T4" fmla="*/ 2147483647 w 182"/>
                <a:gd name="T5" fmla="*/ 2147483647 h 228"/>
                <a:gd name="T6" fmla="*/ 2147483647 w 182"/>
                <a:gd name="T7" fmla="*/ 0 h 228"/>
                <a:gd name="T8" fmla="*/ 2147483647 w 182"/>
                <a:gd name="T9" fmla="*/ 2147483647 h 228"/>
                <a:gd name="T10" fmla="*/ 2147483647 w 182"/>
                <a:gd name="T11" fmla="*/ 2147483647 h 228"/>
                <a:gd name="T12" fmla="*/ 2147483647 w 182"/>
                <a:gd name="T13" fmla="*/ 2147483647 h 228"/>
                <a:gd name="T14" fmla="*/ 2147483647 w 182"/>
                <a:gd name="T15" fmla="*/ 2147483647 h 228"/>
                <a:gd name="T16" fmla="*/ 0 w 182"/>
                <a:gd name="T17" fmla="*/ 2147483647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228">
                  <a:moveTo>
                    <a:pt x="0" y="48"/>
                  </a:moveTo>
                  <a:lnTo>
                    <a:pt x="48" y="46"/>
                  </a:lnTo>
                  <a:lnTo>
                    <a:pt x="50" y="8"/>
                  </a:lnTo>
                  <a:lnTo>
                    <a:pt x="170" y="0"/>
                  </a:lnTo>
                  <a:lnTo>
                    <a:pt x="174" y="52"/>
                  </a:lnTo>
                  <a:lnTo>
                    <a:pt x="182" y="168"/>
                  </a:lnTo>
                  <a:lnTo>
                    <a:pt x="182" y="228"/>
                  </a:lnTo>
                  <a:lnTo>
                    <a:pt x="10" y="228"/>
                  </a:lnTo>
                  <a:lnTo>
                    <a:pt x="0" y="48"/>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84" name="Freeform 81"/>
            <p:cNvSpPr>
              <a:spLocks/>
            </p:cNvSpPr>
            <p:nvPr/>
          </p:nvSpPr>
          <p:spPr bwMode="auto">
            <a:xfrm>
              <a:off x="6096000" y="3292475"/>
              <a:ext cx="428625" cy="514350"/>
            </a:xfrm>
            <a:custGeom>
              <a:avLst/>
              <a:gdLst>
                <a:gd name="T0" fmla="*/ 2147483647 w 150"/>
                <a:gd name="T1" fmla="*/ 2147483647 h 180"/>
                <a:gd name="T2" fmla="*/ 2147483647 w 150"/>
                <a:gd name="T3" fmla="*/ 0 h 180"/>
                <a:gd name="T4" fmla="*/ 2147483647 w 150"/>
                <a:gd name="T5" fmla="*/ 2147483647 h 180"/>
                <a:gd name="T6" fmla="*/ 2147483647 w 150"/>
                <a:gd name="T7" fmla="*/ 2147483647 h 180"/>
                <a:gd name="T8" fmla="*/ 2147483647 w 150"/>
                <a:gd name="T9" fmla="*/ 2147483647 h 180"/>
                <a:gd name="T10" fmla="*/ 0 w 150"/>
                <a:gd name="T11" fmla="*/ 2147483647 h 180"/>
                <a:gd name="T12" fmla="*/ 2147483647 w 150"/>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80">
                  <a:moveTo>
                    <a:pt x="6" y="8"/>
                  </a:moveTo>
                  <a:lnTo>
                    <a:pt x="150" y="0"/>
                  </a:lnTo>
                  <a:lnTo>
                    <a:pt x="150" y="136"/>
                  </a:lnTo>
                  <a:lnTo>
                    <a:pt x="148" y="174"/>
                  </a:lnTo>
                  <a:lnTo>
                    <a:pt x="100" y="176"/>
                  </a:lnTo>
                  <a:lnTo>
                    <a:pt x="0" y="180"/>
                  </a:lnTo>
                  <a:lnTo>
                    <a:pt x="6" y="8"/>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85" name="Freeform 82"/>
            <p:cNvSpPr>
              <a:spLocks/>
            </p:cNvSpPr>
            <p:nvPr/>
          </p:nvSpPr>
          <p:spPr bwMode="auto">
            <a:xfrm>
              <a:off x="5638800" y="3213100"/>
              <a:ext cx="474663" cy="604838"/>
            </a:xfrm>
            <a:custGeom>
              <a:avLst/>
              <a:gdLst>
                <a:gd name="T0" fmla="*/ 2147483647 w 166"/>
                <a:gd name="T1" fmla="*/ 2147483647 h 212"/>
                <a:gd name="T2" fmla="*/ 2147483647 w 166"/>
                <a:gd name="T3" fmla="*/ 0 h 212"/>
                <a:gd name="T4" fmla="*/ 2147483647 w 166"/>
                <a:gd name="T5" fmla="*/ 2147483647 h 212"/>
                <a:gd name="T6" fmla="*/ 2147483647 w 166"/>
                <a:gd name="T7" fmla="*/ 2147483647 h 212"/>
                <a:gd name="T8" fmla="*/ 2147483647 w 166"/>
                <a:gd name="T9" fmla="*/ 2147483647 h 212"/>
                <a:gd name="T10" fmla="*/ 2147483647 w 166"/>
                <a:gd name="T11" fmla="*/ 2147483647 h 212"/>
                <a:gd name="T12" fmla="*/ 2147483647 w 166"/>
                <a:gd name="T13" fmla="*/ 2147483647 h 212"/>
                <a:gd name="T14" fmla="*/ 0 w 166"/>
                <a:gd name="T15" fmla="*/ 2147483647 h 212"/>
                <a:gd name="T16" fmla="*/ 2147483647 w 166"/>
                <a:gd name="T17" fmla="*/ 2147483647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212">
                  <a:moveTo>
                    <a:pt x="2" y="6"/>
                  </a:moveTo>
                  <a:lnTo>
                    <a:pt x="130" y="0"/>
                  </a:lnTo>
                  <a:lnTo>
                    <a:pt x="138" y="36"/>
                  </a:lnTo>
                  <a:lnTo>
                    <a:pt x="166" y="36"/>
                  </a:lnTo>
                  <a:lnTo>
                    <a:pt x="160" y="208"/>
                  </a:lnTo>
                  <a:lnTo>
                    <a:pt x="70" y="212"/>
                  </a:lnTo>
                  <a:lnTo>
                    <a:pt x="66" y="176"/>
                  </a:lnTo>
                  <a:lnTo>
                    <a:pt x="0" y="174"/>
                  </a:lnTo>
                  <a:lnTo>
                    <a:pt x="2" y="6"/>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86" name="Freeform 83"/>
            <p:cNvSpPr>
              <a:spLocks/>
            </p:cNvSpPr>
            <p:nvPr/>
          </p:nvSpPr>
          <p:spPr bwMode="auto">
            <a:xfrm>
              <a:off x="5838825" y="3789363"/>
              <a:ext cx="571500" cy="704850"/>
            </a:xfrm>
            <a:custGeom>
              <a:avLst/>
              <a:gdLst>
                <a:gd name="T0" fmla="*/ 0 w 200"/>
                <a:gd name="T1" fmla="*/ 2147483647 h 246"/>
                <a:gd name="T2" fmla="*/ 2147483647 w 200"/>
                <a:gd name="T3" fmla="*/ 2147483647 h 246"/>
                <a:gd name="T4" fmla="*/ 2147483647 w 200"/>
                <a:gd name="T5" fmla="*/ 2147483647 h 246"/>
                <a:gd name="T6" fmla="*/ 2147483647 w 200"/>
                <a:gd name="T7" fmla="*/ 0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0 w 200"/>
                <a:gd name="T19" fmla="*/ 2147483647 h 246"/>
                <a:gd name="T20" fmla="*/ 0 w 200"/>
                <a:gd name="T21" fmla="*/ 21474836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246">
                  <a:moveTo>
                    <a:pt x="0" y="10"/>
                  </a:moveTo>
                  <a:lnTo>
                    <a:pt x="90" y="6"/>
                  </a:lnTo>
                  <a:lnTo>
                    <a:pt x="140" y="2"/>
                  </a:lnTo>
                  <a:lnTo>
                    <a:pt x="174" y="0"/>
                  </a:lnTo>
                  <a:lnTo>
                    <a:pt x="186" y="2"/>
                  </a:lnTo>
                  <a:lnTo>
                    <a:pt x="190" y="2"/>
                  </a:lnTo>
                  <a:lnTo>
                    <a:pt x="200" y="182"/>
                  </a:lnTo>
                  <a:lnTo>
                    <a:pt x="200" y="234"/>
                  </a:lnTo>
                  <a:lnTo>
                    <a:pt x="4" y="246"/>
                  </a:lnTo>
                  <a:lnTo>
                    <a:pt x="0" y="74"/>
                  </a:lnTo>
                  <a:lnTo>
                    <a:pt x="0" y="10"/>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87" name="Freeform 84"/>
            <p:cNvSpPr>
              <a:spLocks/>
            </p:cNvSpPr>
            <p:nvPr/>
          </p:nvSpPr>
          <p:spPr bwMode="auto">
            <a:xfrm>
              <a:off x="5364163" y="3709988"/>
              <a:ext cx="474662" cy="303212"/>
            </a:xfrm>
            <a:custGeom>
              <a:avLst/>
              <a:gdLst>
                <a:gd name="T0" fmla="*/ 0 w 166"/>
                <a:gd name="T1" fmla="*/ 2147483647 h 106"/>
                <a:gd name="T2" fmla="*/ 2147483647 w 166"/>
                <a:gd name="T3" fmla="*/ 0 h 106"/>
                <a:gd name="T4" fmla="*/ 2147483647 w 166"/>
                <a:gd name="T5" fmla="*/ 2147483647 h 106"/>
                <a:gd name="T6" fmla="*/ 2147483647 w 166"/>
                <a:gd name="T7" fmla="*/ 2147483647 h 106"/>
                <a:gd name="T8" fmla="*/ 2147483647 w 166"/>
                <a:gd name="T9" fmla="*/ 2147483647 h 106"/>
                <a:gd name="T10" fmla="*/ 2147483647 w 166"/>
                <a:gd name="T11" fmla="*/ 2147483647 h 106"/>
                <a:gd name="T12" fmla="*/ 0 w 166"/>
                <a:gd name="T13" fmla="*/ 2147483647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106">
                  <a:moveTo>
                    <a:pt x="0" y="4"/>
                  </a:moveTo>
                  <a:lnTo>
                    <a:pt x="96" y="0"/>
                  </a:lnTo>
                  <a:lnTo>
                    <a:pt x="162" y="2"/>
                  </a:lnTo>
                  <a:lnTo>
                    <a:pt x="166" y="38"/>
                  </a:lnTo>
                  <a:lnTo>
                    <a:pt x="166" y="102"/>
                  </a:lnTo>
                  <a:lnTo>
                    <a:pt x="4" y="106"/>
                  </a:lnTo>
                  <a:lnTo>
                    <a:pt x="0" y="4"/>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88" name="Freeform 85"/>
            <p:cNvSpPr>
              <a:spLocks/>
            </p:cNvSpPr>
            <p:nvPr/>
          </p:nvSpPr>
          <p:spPr bwMode="auto">
            <a:xfrm>
              <a:off x="5289550" y="4002088"/>
              <a:ext cx="560388" cy="514350"/>
            </a:xfrm>
            <a:custGeom>
              <a:avLst/>
              <a:gdLst>
                <a:gd name="T0" fmla="*/ 2147483647 w 196"/>
                <a:gd name="T1" fmla="*/ 2147483647 h 180"/>
                <a:gd name="T2" fmla="*/ 2147483647 w 196"/>
                <a:gd name="T3" fmla="*/ 0 h 180"/>
                <a:gd name="T4" fmla="*/ 2147483647 w 196"/>
                <a:gd name="T5" fmla="*/ 2147483647 h 180"/>
                <a:gd name="T6" fmla="*/ 0 w 196"/>
                <a:gd name="T7" fmla="*/ 2147483647 h 180"/>
                <a:gd name="T8" fmla="*/ 0 w 196"/>
                <a:gd name="T9" fmla="*/ 2147483647 h 180"/>
                <a:gd name="T10" fmla="*/ 2147483647 w 196"/>
                <a:gd name="T11" fmla="*/ 2147483647 h 180"/>
                <a:gd name="T12" fmla="*/ 2147483647 w 196"/>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0">
                  <a:moveTo>
                    <a:pt x="30" y="4"/>
                  </a:moveTo>
                  <a:lnTo>
                    <a:pt x="192" y="0"/>
                  </a:lnTo>
                  <a:lnTo>
                    <a:pt x="196" y="172"/>
                  </a:lnTo>
                  <a:lnTo>
                    <a:pt x="0" y="180"/>
                  </a:lnTo>
                  <a:lnTo>
                    <a:pt x="0" y="78"/>
                  </a:lnTo>
                  <a:lnTo>
                    <a:pt x="30" y="76"/>
                  </a:lnTo>
                  <a:lnTo>
                    <a:pt x="30" y="4"/>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Times" charset="0"/>
              </a:endParaRPr>
            </a:p>
          </p:txBody>
        </p:sp>
        <p:sp>
          <p:nvSpPr>
            <p:cNvPr id="89" name="Freeform 86"/>
            <p:cNvSpPr>
              <a:spLocks/>
            </p:cNvSpPr>
            <p:nvPr/>
          </p:nvSpPr>
          <p:spPr bwMode="auto">
            <a:xfrm>
              <a:off x="4694238" y="3721100"/>
              <a:ext cx="681037" cy="503238"/>
            </a:xfrm>
            <a:custGeom>
              <a:avLst/>
              <a:gdLst>
                <a:gd name="T0" fmla="*/ 0 w 238"/>
                <a:gd name="T1" fmla="*/ 2147483647 h 176"/>
                <a:gd name="T2" fmla="*/ 2147483647 w 238"/>
                <a:gd name="T3" fmla="*/ 0 h 176"/>
                <a:gd name="T4" fmla="*/ 2147483647 w 238"/>
                <a:gd name="T5" fmla="*/ 0 h 176"/>
                <a:gd name="T6" fmla="*/ 2147483647 w 238"/>
                <a:gd name="T7" fmla="*/ 2147483647 h 176"/>
                <a:gd name="T8" fmla="*/ 2147483647 w 238"/>
                <a:gd name="T9" fmla="*/ 2147483647 h 176"/>
                <a:gd name="T10" fmla="*/ 2147483647 w 238"/>
                <a:gd name="T11" fmla="*/ 2147483647 h 176"/>
                <a:gd name="T12" fmla="*/ 2147483647 w 238"/>
                <a:gd name="T13" fmla="*/ 2147483647 h 176"/>
                <a:gd name="T14" fmla="*/ 2147483647 w 238"/>
                <a:gd name="T15" fmla="*/ 2147483647 h 176"/>
                <a:gd name="T16" fmla="*/ 2147483647 w 238"/>
                <a:gd name="T17" fmla="*/ 2147483647 h 176"/>
                <a:gd name="T18" fmla="*/ 2147483647 w 238"/>
                <a:gd name="T19" fmla="*/ 2147483647 h 176"/>
                <a:gd name="T20" fmla="*/ 0 w 238"/>
                <a:gd name="T21" fmla="*/ 2147483647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176">
                  <a:moveTo>
                    <a:pt x="0" y="6"/>
                  </a:moveTo>
                  <a:lnTo>
                    <a:pt x="166" y="0"/>
                  </a:lnTo>
                  <a:lnTo>
                    <a:pt x="234" y="0"/>
                  </a:lnTo>
                  <a:lnTo>
                    <a:pt x="236" y="48"/>
                  </a:lnTo>
                  <a:lnTo>
                    <a:pt x="238" y="102"/>
                  </a:lnTo>
                  <a:lnTo>
                    <a:pt x="238" y="140"/>
                  </a:lnTo>
                  <a:lnTo>
                    <a:pt x="238" y="174"/>
                  </a:lnTo>
                  <a:lnTo>
                    <a:pt x="208" y="176"/>
                  </a:lnTo>
                  <a:lnTo>
                    <a:pt x="4" y="174"/>
                  </a:lnTo>
                  <a:lnTo>
                    <a:pt x="4" y="140"/>
                  </a:lnTo>
                  <a:lnTo>
                    <a:pt x="0" y="6"/>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90" name="Freeform 87"/>
            <p:cNvSpPr>
              <a:spLocks/>
            </p:cNvSpPr>
            <p:nvPr/>
          </p:nvSpPr>
          <p:spPr bwMode="auto">
            <a:xfrm>
              <a:off x="5151438" y="3228975"/>
              <a:ext cx="492125" cy="492125"/>
            </a:xfrm>
            <a:custGeom>
              <a:avLst/>
              <a:gdLst>
                <a:gd name="T0" fmla="*/ 0 w 172"/>
                <a:gd name="T1" fmla="*/ 2147483647 h 172"/>
                <a:gd name="T2" fmla="*/ 2147483647 w 172"/>
                <a:gd name="T3" fmla="*/ 2147483647 h 172"/>
                <a:gd name="T4" fmla="*/ 2147483647 w 172"/>
                <a:gd name="T5" fmla="*/ 0 h 172"/>
                <a:gd name="T6" fmla="*/ 2147483647 w 172"/>
                <a:gd name="T7" fmla="*/ 2147483647 h 172"/>
                <a:gd name="T8" fmla="*/ 2147483647 w 172"/>
                <a:gd name="T9" fmla="*/ 2147483647 h 172"/>
                <a:gd name="T10" fmla="*/ 2147483647 w 172"/>
                <a:gd name="T11" fmla="*/ 2147483647 h 172"/>
                <a:gd name="T12" fmla="*/ 0 w 172"/>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72">
                  <a:moveTo>
                    <a:pt x="0" y="38"/>
                  </a:moveTo>
                  <a:lnTo>
                    <a:pt x="4" y="4"/>
                  </a:lnTo>
                  <a:lnTo>
                    <a:pt x="172" y="0"/>
                  </a:lnTo>
                  <a:lnTo>
                    <a:pt x="170" y="168"/>
                  </a:lnTo>
                  <a:lnTo>
                    <a:pt x="74" y="172"/>
                  </a:lnTo>
                  <a:lnTo>
                    <a:pt x="10" y="170"/>
                  </a:lnTo>
                  <a:lnTo>
                    <a:pt x="0" y="38"/>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91" name="Freeform 88"/>
            <p:cNvSpPr>
              <a:spLocks/>
            </p:cNvSpPr>
            <p:nvPr/>
          </p:nvSpPr>
          <p:spPr bwMode="auto">
            <a:xfrm>
              <a:off x="4683125" y="3338513"/>
              <a:ext cx="496888" cy="400050"/>
            </a:xfrm>
            <a:custGeom>
              <a:avLst/>
              <a:gdLst>
                <a:gd name="T0" fmla="*/ 0 w 174"/>
                <a:gd name="T1" fmla="*/ 2147483647 h 140"/>
                <a:gd name="T2" fmla="*/ 2147483647 w 174"/>
                <a:gd name="T3" fmla="*/ 0 h 140"/>
                <a:gd name="T4" fmla="*/ 2147483647 w 174"/>
                <a:gd name="T5" fmla="*/ 2147483647 h 140"/>
                <a:gd name="T6" fmla="*/ 2147483647 w 174"/>
                <a:gd name="T7" fmla="*/ 2147483647 h 140"/>
                <a:gd name="T8" fmla="*/ 2147483647 w 174"/>
                <a:gd name="T9" fmla="*/ 2147483647 h 140"/>
                <a:gd name="T10" fmla="*/ 0 w 174"/>
                <a:gd name="T11" fmla="*/ 2147483647 h 140"/>
                <a:gd name="T12" fmla="*/ 0 w 174"/>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0">
                  <a:moveTo>
                    <a:pt x="0" y="2"/>
                  </a:moveTo>
                  <a:lnTo>
                    <a:pt x="164" y="0"/>
                  </a:lnTo>
                  <a:lnTo>
                    <a:pt x="174" y="132"/>
                  </a:lnTo>
                  <a:lnTo>
                    <a:pt x="4" y="140"/>
                  </a:lnTo>
                  <a:lnTo>
                    <a:pt x="4" y="106"/>
                  </a:lnTo>
                  <a:lnTo>
                    <a:pt x="0" y="106"/>
                  </a:lnTo>
                  <a:lnTo>
                    <a:pt x="0" y="2"/>
                  </a:lnTo>
                  <a:close/>
                </a:path>
              </a:pathLst>
            </a:custGeom>
            <a:solidFill>
              <a:srgbClr val="D3FF57"/>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92" name="Freeform 89"/>
            <p:cNvSpPr>
              <a:spLocks/>
            </p:cNvSpPr>
            <p:nvPr/>
          </p:nvSpPr>
          <p:spPr bwMode="auto">
            <a:xfrm>
              <a:off x="4224338" y="3641725"/>
              <a:ext cx="481012" cy="492125"/>
            </a:xfrm>
            <a:custGeom>
              <a:avLst/>
              <a:gdLst>
                <a:gd name="T0" fmla="*/ 2147483647 w 168"/>
                <a:gd name="T1" fmla="*/ 2147483647 h 172"/>
                <a:gd name="T2" fmla="*/ 0 w 168"/>
                <a:gd name="T3" fmla="*/ 2147483647 h 172"/>
                <a:gd name="T4" fmla="*/ 2147483647 w 168"/>
                <a:gd name="T5" fmla="*/ 2147483647 h 172"/>
                <a:gd name="T6" fmla="*/ 2147483647 w 168"/>
                <a:gd name="T7" fmla="*/ 2147483647 h 172"/>
                <a:gd name="T8" fmla="*/ 2147483647 w 168"/>
                <a:gd name="T9" fmla="*/ 0 h 172"/>
                <a:gd name="T10" fmla="*/ 2147483647 w 168"/>
                <a:gd name="T11" fmla="*/ 2147483647 h 172"/>
                <a:gd name="T12" fmla="*/ 2147483647 w 168"/>
                <a:gd name="T13" fmla="*/ 2147483647 h 172"/>
                <a:gd name="T14" fmla="*/ 2147483647 w 168"/>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72">
                  <a:moveTo>
                    <a:pt x="4" y="172"/>
                  </a:moveTo>
                  <a:lnTo>
                    <a:pt x="0" y="102"/>
                  </a:lnTo>
                  <a:lnTo>
                    <a:pt x="30" y="100"/>
                  </a:lnTo>
                  <a:lnTo>
                    <a:pt x="28" y="4"/>
                  </a:lnTo>
                  <a:lnTo>
                    <a:pt x="164" y="0"/>
                  </a:lnTo>
                  <a:lnTo>
                    <a:pt x="164" y="34"/>
                  </a:lnTo>
                  <a:lnTo>
                    <a:pt x="168" y="168"/>
                  </a:lnTo>
                  <a:lnTo>
                    <a:pt x="4" y="172"/>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93" name="Freeform 90"/>
            <p:cNvSpPr>
              <a:spLocks/>
            </p:cNvSpPr>
            <p:nvPr/>
          </p:nvSpPr>
          <p:spPr bwMode="auto">
            <a:xfrm>
              <a:off x="3744913" y="3841750"/>
              <a:ext cx="492125" cy="406400"/>
            </a:xfrm>
            <a:custGeom>
              <a:avLst/>
              <a:gdLst>
                <a:gd name="T0" fmla="*/ 2147483647 w 172"/>
                <a:gd name="T1" fmla="*/ 2147483647 h 142"/>
                <a:gd name="T2" fmla="*/ 0 w 172"/>
                <a:gd name="T3" fmla="*/ 2147483647 h 142"/>
                <a:gd name="T4" fmla="*/ 0 w 172"/>
                <a:gd name="T5" fmla="*/ 0 h 142"/>
                <a:gd name="T6" fmla="*/ 2147483647 w 172"/>
                <a:gd name="T7" fmla="*/ 0 h 142"/>
                <a:gd name="T8" fmla="*/ 2147483647 w 172"/>
                <a:gd name="T9" fmla="*/ 2147483647 h 142"/>
                <a:gd name="T10" fmla="*/ 2147483647 w 172"/>
                <a:gd name="T11" fmla="*/ 2147483647 h 142"/>
                <a:gd name="T12" fmla="*/ 2147483647 w 172"/>
                <a:gd name="T13" fmla="*/ 2147483647 h 142"/>
                <a:gd name="T14" fmla="*/ 2147483647 w 172"/>
                <a:gd name="T15" fmla="*/ 2147483647 h 142"/>
                <a:gd name="T16" fmla="*/ 2147483647 w 172"/>
                <a:gd name="T17" fmla="*/ 2147483647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142">
                  <a:moveTo>
                    <a:pt x="6" y="142"/>
                  </a:moveTo>
                  <a:lnTo>
                    <a:pt x="0" y="64"/>
                  </a:lnTo>
                  <a:lnTo>
                    <a:pt x="0" y="0"/>
                  </a:lnTo>
                  <a:lnTo>
                    <a:pt x="64" y="0"/>
                  </a:lnTo>
                  <a:lnTo>
                    <a:pt x="66" y="34"/>
                  </a:lnTo>
                  <a:lnTo>
                    <a:pt x="168" y="32"/>
                  </a:lnTo>
                  <a:lnTo>
                    <a:pt x="172" y="102"/>
                  </a:lnTo>
                  <a:lnTo>
                    <a:pt x="168" y="140"/>
                  </a:lnTo>
                  <a:lnTo>
                    <a:pt x="6" y="142"/>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94" name="Freeform 91"/>
            <p:cNvSpPr>
              <a:spLocks/>
            </p:cNvSpPr>
            <p:nvPr/>
          </p:nvSpPr>
          <p:spPr bwMode="auto">
            <a:xfrm>
              <a:off x="3727450" y="3544888"/>
              <a:ext cx="584200" cy="393700"/>
            </a:xfrm>
            <a:custGeom>
              <a:avLst/>
              <a:gdLst>
                <a:gd name="T0" fmla="*/ 2147483647 w 204"/>
                <a:gd name="T1" fmla="*/ 2147483647 h 138"/>
                <a:gd name="T2" fmla="*/ 0 w 204"/>
                <a:gd name="T3" fmla="*/ 2147483647 h 138"/>
                <a:gd name="T4" fmla="*/ 2147483647 w 204"/>
                <a:gd name="T5" fmla="*/ 2147483647 h 138"/>
                <a:gd name="T6" fmla="*/ 2147483647 w 204"/>
                <a:gd name="T7" fmla="*/ 0 h 138"/>
                <a:gd name="T8" fmla="*/ 2147483647 w 204"/>
                <a:gd name="T9" fmla="*/ 2147483647 h 138"/>
                <a:gd name="T10" fmla="*/ 2147483647 w 204"/>
                <a:gd name="T11" fmla="*/ 2147483647 h 138"/>
                <a:gd name="T12" fmla="*/ 2147483647 w 204"/>
                <a:gd name="T13" fmla="*/ 2147483647 h 138"/>
                <a:gd name="T14" fmla="*/ 2147483647 w 204"/>
                <a:gd name="T15" fmla="*/ 2147483647 h 138"/>
                <a:gd name="T16" fmla="*/ 2147483647 w 204"/>
                <a:gd name="T17" fmla="*/ 2147483647 h 138"/>
                <a:gd name="T18" fmla="*/ 2147483647 w 204"/>
                <a:gd name="T19" fmla="*/ 2147483647 h 138"/>
                <a:gd name="T20" fmla="*/ 2147483647 w 204"/>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 h="138">
                  <a:moveTo>
                    <a:pt x="6" y="104"/>
                  </a:moveTo>
                  <a:lnTo>
                    <a:pt x="0" y="34"/>
                  </a:lnTo>
                  <a:lnTo>
                    <a:pt x="2" y="2"/>
                  </a:lnTo>
                  <a:lnTo>
                    <a:pt x="168" y="0"/>
                  </a:lnTo>
                  <a:lnTo>
                    <a:pt x="170" y="36"/>
                  </a:lnTo>
                  <a:lnTo>
                    <a:pt x="202" y="38"/>
                  </a:lnTo>
                  <a:lnTo>
                    <a:pt x="204" y="134"/>
                  </a:lnTo>
                  <a:lnTo>
                    <a:pt x="174" y="136"/>
                  </a:lnTo>
                  <a:lnTo>
                    <a:pt x="72" y="138"/>
                  </a:lnTo>
                  <a:lnTo>
                    <a:pt x="70" y="104"/>
                  </a:lnTo>
                  <a:lnTo>
                    <a:pt x="6" y="104"/>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95" name="Freeform 92"/>
            <p:cNvSpPr>
              <a:spLocks/>
            </p:cNvSpPr>
            <p:nvPr/>
          </p:nvSpPr>
          <p:spPr bwMode="auto">
            <a:xfrm>
              <a:off x="3167063" y="4024313"/>
              <a:ext cx="595312" cy="503237"/>
            </a:xfrm>
            <a:custGeom>
              <a:avLst/>
              <a:gdLst>
                <a:gd name="T0" fmla="*/ 2147483647 w 208"/>
                <a:gd name="T1" fmla="*/ 2147483647 h 176"/>
                <a:gd name="T2" fmla="*/ 0 w 208"/>
                <a:gd name="T3" fmla="*/ 2147483647 h 176"/>
                <a:gd name="T4" fmla="*/ 2147483647 w 208"/>
                <a:gd name="T5" fmla="*/ 0 h 176"/>
                <a:gd name="T6" fmla="*/ 2147483647 w 208"/>
                <a:gd name="T7" fmla="*/ 2147483647 h 176"/>
                <a:gd name="T8" fmla="*/ 2147483647 w 208"/>
                <a:gd name="T9" fmla="*/ 2147483647 h 176"/>
                <a:gd name="T10" fmla="*/ 2147483647 w 208"/>
                <a:gd name="T11" fmla="*/ 2147483647 h 176"/>
                <a:gd name="T12" fmla="*/ 2147483647 w 208"/>
                <a:gd name="T13" fmla="*/ 2147483647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76">
                  <a:moveTo>
                    <a:pt x="4" y="176"/>
                  </a:moveTo>
                  <a:lnTo>
                    <a:pt x="0" y="2"/>
                  </a:lnTo>
                  <a:lnTo>
                    <a:pt x="202" y="0"/>
                  </a:lnTo>
                  <a:lnTo>
                    <a:pt x="208" y="78"/>
                  </a:lnTo>
                  <a:lnTo>
                    <a:pt x="202" y="176"/>
                  </a:lnTo>
                  <a:lnTo>
                    <a:pt x="42" y="176"/>
                  </a:lnTo>
                  <a:lnTo>
                    <a:pt x="4" y="176"/>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96" name="Freeform 93"/>
            <p:cNvSpPr>
              <a:spLocks/>
            </p:cNvSpPr>
            <p:nvPr/>
          </p:nvSpPr>
          <p:spPr bwMode="auto">
            <a:xfrm>
              <a:off x="2806700" y="3938588"/>
              <a:ext cx="371475" cy="595312"/>
            </a:xfrm>
            <a:custGeom>
              <a:avLst/>
              <a:gdLst>
                <a:gd name="T0" fmla="*/ 2147483647 w 130"/>
                <a:gd name="T1" fmla="*/ 2147483647 h 208"/>
                <a:gd name="T2" fmla="*/ 0 w 130"/>
                <a:gd name="T3" fmla="*/ 2147483647 h 208"/>
                <a:gd name="T4" fmla="*/ 2147483647 w 130"/>
                <a:gd name="T5" fmla="*/ 0 h 208"/>
                <a:gd name="T6" fmla="*/ 2147483647 w 130"/>
                <a:gd name="T7" fmla="*/ 2147483647 h 208"/>
                <a:gd name="T8" fmla="*/ 2147483647 w 130"/>
                <a:gd name="T9" fmla="*/ 2147483647 h 208"/>
                <a:gd name="T10" fmla="*/ 2147483647 w 130"/>
                <a:gd name="T11" fmla="*/ 2147483647 h 208"/>
                <a:gd name="T12" fmla="*/ 2147483647 w 130"/>
                <a:gd name="T13" fmla="*/ 2147483647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08">
                  <a:moveTo>
                    <a:pt x="4" y="208"/>
                  </a:moveTo>
                  <a:lnTo>
                    <a:pt x="0" y="102"/>
                  </a:lnTo>
                  <a:lnTo>
                    <a:pt x="2" y="0"/>
                  </a:lnTo>
                  <a:lnTo>
                    <a:pt x="122" y="2"/>
                  </a:lnTo>
                  <a:lnTo>
                    <a:pt x="126" y="32"/>
                  </a:lnTo>
                  <a:lnTo>
                    <a:pt x="130" y="206"/>
                  </a:lnTo>
                  <a:lnTo>
                    <a:pt x="4" y="208"/>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97" name="Freeform 94"/>
            <p:cNvSpPr>
              <a:spLocks/>
            </p:cNvSpPr>
            <p:nvPr/>
          </p:nvSpPr>
          <p:spPr bwMode="auto">
            <a:xfrm>
              <a:off x="3155950" y="3641725"/>
              <a:ext cx="588963" cy="388938"/>
            </a:xfrm>
            <a:custGeom>
              <a:avLst/>
              <a:gdLst>
                <a:gd name="T0" fmla="*/ 0 w 206"/>
                <a:gd name="T1" fmla="*/ 2147483647 h 136"/>
                <a:gd name="T2" fmla="*/ 2147483647 w 206"/>
                <a:gd name="T3" fmla="*/ 2147483647 h 136"/>
                <a:gd name="T4" fmla="*/ 2147483647 w 206"/>
                <a:gd name="T5" fmla="*/ 0 h 136"/>
                <a:gd name="T6" fmla="*/ 2147483647 w 206"/>
                <a:gd name="T7" fmla="*/ 2147483647 h 136"/>
                <a:gd name="T8" fmla="*/ 2147483647 w 206"/>
                <a:gd name="T9" fmla="*/ 2147483647 h 136"/>
                <a:gd name="T10" fmla="*/ 2147483647 w 206"/>
                <a:gd name="T11" fmla="*/ 2147483647 h 136"/>
                <a:gd name="T12" fmla="*/ 0 w 206"/>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36">
                  <a:moveTo>
                    <a:pt x="0" y="106"/>
                  </a:moveTo>
                  <a:lnTo>
                    <a:pt x="2" y="2"/>
                  </a:lnTo>
                  <a:lnTo>
                    <a:pt x="200" y="0"/>
                  </a:lnTo>
                  <a:lnTo>
                    <a:pt x="206" y="70"/>
                  </a:lnTo>
                  <a:lnTo>
                    <a:pt x="206" y="134"/>
                  </a:lnTo>
                  <a:lnTo>
                    <a:pt x="4" y="136"/>
                  </a:lnTo>
                  <a:lnTo>
                    <a:pt x="0" y="106"/>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98" name="Freeform 95"/>
            <p:cNvSpPr>
              <a:spLocks/>
            </p:cNvSpPr>
            <p:nvPr/>
          </p:nvSpPr>
          <p:spPr bwMode="auto">
            <a:xfrm>
              <a:off x="4195763" y="3149600"/>
              <a:ext cx="487362" cy="503238"/>
            </a:xfrm>
            <a:custGeom>
              <a:avLst/>
              <a:gdLst>
                <a:gd name="T0" fmla="*/ 2147483647 w 170"/>
                <a:gd name="T1" fmla="*/ 2147483647 h 176"/>
                <a:gd name="T2" fmla="*/ 0 w 170"/>
                <a:gd name="T3" fmla="*/ 2147483647 h 176"/>
                <a:gd name="T4" fmla="*/ 2147483647 w 170"/>
                <a:gd name="T5" fmla="*/ 0 h 176"/>
                <a:gd name="T6" fmla="*/ 2147483647 w 170"/>
                <a:gd name="T7" fmla="*/ 2147483647 h 176"/>
                <a:gd name="T8" fmla="*/ 2147483647 w 170"/>
                <a:gd name="T9" fmla="*/ 2147483647 h 176"/>
                <a:gd name="T10" fmla="*/ 2147483647 w 170"/>
                <a:gd name="T11" fmla="*/ 2147483647 h 176"/>
                <a:gd name="T12" fmla="*/ 2147483647 w 170"/>
                <a:gd name="T13" fmla="*/ 2147483647 h 176"/>
                <a:gd name="T14" fmla="*/ 2147483647 w 170"/>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76">
                  <a:moveTo>
                    <a:pt x="4" y="138"/>
                  </a:moveTo>
                  <a:lnTo>
                    <a:pt x="0" y="2"/>
                  </a:lnTo>
                  <a:lnTo>
                    <a:pt x="170" y="0"/>
                  </a:lnTo>
                  <a:lnTo>
                    <a:pt x="170" y="68"/>
                  </a:lnTo>
                  <a:lnTo>
                    <a:pt x="170" y="172"/>
                  </a:lnTo>
                  <a:lnTo>
                    <a:pt x="38" y="176"/>
                  </a:lnTo>
                  <a:lnTo>
                    <a:pt x="6" y="174"/>
                  </a:lnTo>
                  <a:lnTo>
                    <a:pt x="4" y="138"/>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99" name="Freeform 96"/>
            <p:cNvSpPr>
              <a:spLocks/>
            </p:cNvSpPr>
            <p:nvPr/>
          </p:nvSpPr>
          <p:spPr bwMode="auto">
            <a:xfrm>
              <a:off x="3721100" y="3155950"/>
              <a:ext cx="487363" cy="393700"/>
            </a:xfrm>
            <a:custGeom>
              <a:avLst/>
              <a:gdLst>
                <a:gd name="T0" fmla="*/ 0 w 170"/>
                <a:gd name="T1" fmla="*/ 2147483647 h 138"/>
                <a:gd name="T2" fmla="*/ 2147483647 w 170"/>
                <a:gd name="T3" fmla="*/ 0 h 138"/>
                <a:gd name="T4" fmla="*/ 2147483647 w 170"/>
                <a:gd name="T5" fmla="*/ 2147483647 h 138"/>
                <a:gd name="T6" fmla="*/ 2147483647 w 170"/>
                <a:gd name="T7" fmla="*/ 2147483647 h 138"/>
                <a:gd name="T8" fmla="*/ 0 w 170"/>
                <a:gd name="T9" fmla="*/ 214748364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38">
                  <a:moveTo>
                    <a:pt x="0" y="8"/>
                  </a:moveTo>
                  <a:lnTo>
                    <a:pt x="166" y="0"/>
                  </a:lnTo>
                  <a:lnTo>
                    <a:pt x="170" y="136"/>
                  </a:lnTo>
                  <a:lnTo>
                    <a:pt x="4" y="138"/>
                  </a:lnTo>
                  <a:lnTo>
                    <a:pt x="0" y="8"/>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00" name="Freeform 97"/>
            <p:cNvSpPr>
              <a:spLocks/>
            </p:cNvSpPr>
            <p:nvPr/>
          </p:nvSpPr>
          <p:spPr bwMode="auto">
            <a:xfrm>
              <a:off x="2428875" y="4230688"/>
              <a:ext cx="388938" cy="388937"/>
            </a:xfrm>
            <a:custGeom>
              <a:avLst/>
              <a:gdLst>
                <a:gd name="T0" fmla="*/ 0 w 136"/>
                <a:gd name="T1" fmla="*/ 2147483647 h 136"/>
                <a:gd name="T2" fmla="*/ 2147483647 w 136"/>
                <a:gd name="T3" fmla="*/ 0 h 136"/>
                <a:gd name="T4" fmla="*/ 2147483647 w 136"/>
                <a:gd name="T5" fmla="*/ 2147483647 h 136"/>
                <a:gd name="T6" fmla="*/ 2147483647 w 136"/>
                <a:gd name="T7" fmla="*/ 2147483647 h 136"/>
                <a:gd name="T8" fmla="*/ 0 w 136"/>
                <a:gd name="T9" fmla="*/ 2147483647 h 136"/>
                <a:gd name="T10" fmla="*/ 0 w 136"/>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6">
                  <a:moveTo>
                    <a:pt x="0" y="2"/>
                  </a:moveTo>
                  <a:lnTo>
                    <a:pt x="132" y="0"/>
                  </a:lnTo>
                  <a:lnTo>
                    <a:pt x="136" y="106"/>
                  </a:lnTo>
                  <a:lnTo>
                    <a:pt x="128" y="136"/>
                  </a:lnTo>
                  <a:lnTo>
                    <a:pt x="0" y="136"/>
                  </a:lnTo>
                  <a:lnTo>
                    <a:pt x="0" y="2"/>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01" name="Freeform 98"/>
            <p:cNvSpPr>
              <a:spLocks/>
            </p:cNvSpPr>
            <p:nvPr/>
          </p:nvSpPr>
          <p:spPr bwMode="auto">
            <a:xfrm>
              <a:off x="2393950" y="3641725"/>
              <a:ext cx="766763" cy="593725"/>
            </a:xfrm>
            <a:custGeom>
              <a:avLst/>
              <a:gdLst>
                <a:gd name="T0" fmla="*/ 2147483647 w 268"/>
                <a:gd name="T1" fmla="*/ 2147483647 h 208"/>
                <a:gd name="T2" fmla="*/ 2147483647 w 268"/>
                <a:gd name="T3" fmla="*/ 0 h 208"/>
                <a:gd name="T4" fmla="*/ 2147483647 w 268"/>
                <a:gd name="T5" fmla="*/ 2147483647 h 208"/>
                <a:gd name="T6" fmla="*/ 2147483647 w 268"/>
                <a:gd name="T7" fmla="*/ 2147483647 h 208"/>
                <a:gd name="T8" fmla="*/ 2147483647 w 268"/>
                <a:gd name="T9" fmla="*/ 2147483647 h 208"/>
                <a:gd name="T10" fmla="*/ 2147483647 w 268"/>
                <a:gd name="T11" fmla="*/ 2147483647 h 208"/>
                <a:gd name="T12" fmla="*/ 2147483647 w 268"/>
                <a:gd name="T13" fmla="*/ 2147483647 h 208"/>
                <a:gd name="T14" fmla="*/ 2147483647 w 268"/>
                <a:gd name="T15" fmla="*/ 2147483647 h 208"/>
                <a:gd name="T16" fmla="*/ 0 w 268"/>
                <a:gd name="T17" fmla="*/ 2147483647 h 208"/>
                <a:gd name="T18" fmla="*/ 2147483647 w 268"/>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8">
                  <a:moveTo>
                    <a:pt x="4" y="2"/>
                  </a:moveTo>
                  <a:lnTo>
                    <a:pt x="138" y="0"/>
                  </a:lnTo>
                  <a:lnTo>
                    <a:pt x="268" y="2"/>
                  </a:lnTo>
                  <a:lnTo>
                    <a:pt x="266" y="106"/>
                  </a:lnTo>
                  <a:lnTo>
                    <a:pt x="146" y="104"/>
                  </a:lnTo>
                  <a:lnTo>
                    <a:pt x="144" y="206"/>
                  </a:lnTo>
                  <a:lnTo>
                    <a:pt x="12" y="208"/>
                  </a:lnTo>
                  <a:lnTo>
                    <a:pt x="8" y="168"/>
                  </a:lnTo>
                  <a:lnTo>
                    <a:pt x="0" y="168"/>
                  </a:lnTo>
                  <a:lnTo>
                    <a:pt x="4" y="2"/>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02" name="Freeform 99"/>
            <p:cNvSpPr>
              <a:spLocks/>
            </p:cNvSpPr>
            <p:nvPr/>
          </p:nvSpPr>
          <p:spPr bwMode="auto">
            <a:xfrm>
              <a:off x="2371725" y="3160713"/>
              <a:ext cx="417513" cy="485775"/>
            </a:xfrm>
            <a:custGeom>
              <a:avLst/>
              <a:gdLst>
                <a:gd name="T0" fmla="*/ 2147483647 w 146"/>
                <a:gd name="T1" fmla="*/ 2147483647 h 170"/>
                <a:gd name="T2" fmla="*/ 2147483647 w 146"/>
                <a:gd name="T3" fmla="*/ 0 h 170"/>
                <a:gd name="T4" fmla="*/ 2147483647 w 146"/>
                <a:gd name="T5" fmla="*/ 2147483647 h 170"/>
                <a:gd name="T6" fmla="*/ 2147483647 w 146"/>
                <a:gd name="T7" fmla="*/ 2147483647 h 170"/>
                <a:gd name="T8" fmla="*/ 2147483647 w 146"/>
                <a:gd name="T9" fmla="*/ 2147483647 h 170"/>
                <a:gd name="T10" fmla="*/ 0 w 146"/>
                <a:gd name="T11" fmla="*/ 2147483647 h 170"/>
                <a:gd name="T12" fmla="*/ 2147483647 w 146"/>
                <a:gd name="T13" fmla="*/ 2147483647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0">
                  <a:moveTo>
                    <a:pt x="4" y="6"/>
                  </a:moveTo>
                  <a:lnTo>
                    <a:pt x="106" y="0"/>
                  </a:lnTo>
                  <a:lnTo>
                    <a:pt x="144" y="4"/>
                  </a:lnTo>
                  <a:lnTo>
                    <a:pt x="146" y="168"/>
                  </a:lnTo>
                  <a:lnTo>
                    <a:pt x="12" y="170"/>
                  </a:lnTo>
                  <a:lnTo>
                    <a:pt x="0" y="170"/>
                  </a:lnTo>
                  <a:lnTo>
                    <a:pt x="4" y="6"/>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03" name="Freeform 100"/>
            <p:cNvSpPr>
              <a:spLocks/>
            </p:cNvSpPr>
            <p:nvPr/>
          </p:nvSpPr>
          <p:spPr bwMode="auto">
            <a:xfrm>
              <a:off x="2782888" y="3171825"/>
              <a:ext cx="377825" cy="474663"/>
            </a:xfrm>
            <a:custGeom>
              <a:avLst/>
              <a:gdLst>
                <a:gd name="T0" fmla="*/ 0 w 132"/>
                <a:gd name="T1" fmla="*/ 0 h 166"/>
                <a:gd name="T2" fmla="*/ 2147483647 w 132"/>
                <a:gd name="T3" fmla="*/ 0 h 166"/>
                <a:gd name="T4" fmla="*/ 2147483647 w 132"/>
                <a:gd name="T5" fmla="*/ 2147483647 h 166"/>
                <a:gd name="T6" fmla="*/ 2147483647 w 132"/>
                <a:gd name="T7" fmla="*/ 2147483647 h 166"/>
                <a:gd name="T8" fmla="*/ 0 w 132"/>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66">
                  <a:moveTo>
                    <a:pt x="0" y="0"/>
                  </a:moveTo>
                  <a:lnTo>
                    <a:pt x="126" y="0"/>
                  </a:lnTo>
                  <a:lnTo>
                    <a:pt x="132" y="166"/>
                  </a:lnTo>
                  <a:lnTo>
                    <a:pt x="2" y="164"/>
                  </a:lnTo>
                  <a:lnTo>
                    <a:pt x="0" y="0"/>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04" name="Freeform 101"/>
            <p:cNvSpPr>
              <a:spLocks/>
            </p:cNvSpPr>
            <p:nvPr/>
          </p:nvSpPr>
          <p:spPr bwMode="auto">
            <a:xfrm>
              <a:off x="3143250" y="3160713"/>
              <a:ext cx="595313" cy="485775"/>
            </a:xfrm>
            <a:custGeom>
              <a:avLst/>
              <a:gdLst>
                <a:gd name="T0" fmla="*/ 2147483647 w 208"/>
                <a:gd name="T1" fmla="*/ 2147483647 h 170"/>
                <a:gd name="T2" fmla="*/ 2147483647 w 208"/>
                <a:gd name="T3" fmla="*/ 0 h 170"/>
                <a:gd name="T4" fmla="*/ 2147483647 w 208"/>
                <a:gd name="T5" fmla="*/ 2147483647 h 170"/>
                <a:gd name="T6" fmla="*/ 2147483647 w 208"/>
                <a:gd name="T7" fmla="*/ 2147483647 h 170"/>
                <a:gd name="T8" fmla="*/ 2147483647 w 208"/>
                <a:gd name="T9" fmla="*/ 2147483647 h 170"/>
                <a:gd name="T10" fmla="*/ 2147483647 w 208"/>
                <a:gd name="T11" fmla="*/ 2147483647 h 170"/>
                <a:gd name="T12" fmla="*/ 2147483647 w 208"/>
                <a:gd name="T13" fmla="*/ 2147483647 h 170"/>
                <a:gd name="T14" fmla="*/ 2147483647 w 208"/>
                <a:gd name="T15" fmla="*/ 2147483647 h 170"/>
                <a:gd name="T16" fmla="*/ 2147483647 w 208"/>
                <a:gd name="T17" fmla="*/ 2147483647 h 170"/>
                <a:gd name="T18" fmla="*/ 2147483647 w 208"/>
                <a:gd name="T19" fmla="*/ 2147483647 h 170"/>
                <a:gd name="T20" fmla="*/ 0 w 208"/>
                <a:gd name="T21" fmla="*/ 2147483647 h 170"/>
                <a:gd name="T22" fmla="*/ 2147483647 w 208"/>
                <a:gd name="T23" fmla="*/ 2147483647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8" h="170">
                  <a:moveTo>
                    <a:pt x="30" y="2"/>
                  </a:moveTo>
                  <a:lnTo>
                    <a:pt x="196" y="0"/>
                  </a:lnTo>
                  <a:lnTo>
                    <a:pt x="202" y="6"/>
                  </a:lnTo>
                  <a:lnTo>
                    <a:pt x="206" y="136"/>
                  </a:lnTo>
                  <a:lnTo>
                    <a:pt x="208" y="152"/>
                  </a:lnTo>
                  <a:lnTo>
                    <a:pt x="208" y="162"/>
                  </a:lnTo>
                  <a:lnTo>
                    <a:pt x="208" y="166"/>
                  </a:lnTo>
                  <a:lnTo>
                    <a:pt x="204" y="168"/>
                  </a:lnTo>
                  <a:lnTo>
                    <a:pt x="102" y="170"/>
                  </a:lnTo>
                  <a:lnTo>
                    <a:pt x="6" y="170"/>
                  </a:lnTo>
                  <a:lnTo>
                    <a:pt x="0" y="4"/>
                  </a:lnTo>
                  <a:lnTo>
                    <a:pt x="30" y="2"/>
                  </a:lnTo>
                  <a:close/>
                </a:path>
              </a:pathLst>
            </a:custGeom>
            <a:solidFill>
              <a:srgbClr val="5D7E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05" name="Freeform 102"/>
            <p:cNvSpPr>
              <a:spLocks/>
            </p:cNvSpPr>
            <p:nvPr/>
          </p:nvSpPr>
          <p:spPr bwMode="auto">
            <a:xfrm>
              <a:off x="3217863" y="2668588"/>
              <a:ext cx="487362" cy="498475"/>
            </a:xfrm>
            <a:custGeom>
              <a:avLst/>
              <a:gdLst>
                <a:gd name="T0" fmla="*/ 0 w 170"/>
                <a:gd name="T1" fmla="*/ 0 h 174"/>
                <a:gd name="T2" fmla="*/ 2147483647 w 170"/>
                <a:gd name="T3" fmla="*/ 2147483647 h 174"/>
                <a:gd name="T4" fmla="*/ 2147483647 w 170"/>
                <a:gd name="T5" fmla="*/ 2147483647 h 174"/>
                <a:gd name="T6" fmla="*/ 2147483647 w 170"/>
                <a:gd name="T7" fmla="*/ 2147483647 h 174"/>
                <a:gd name="T8" fmla="*/ 0 w 170"/>
                <a:gd name="T9" fmla="*/ 0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74">
                  <a:moveTo>
                    <a:pt x="0" y="0"/>
                  </a:moveTo>
                  <a:lnTo>
                    <a:pt x="168" y="2"/>
                  </a:lnTo>
                  <a:lnTo>
                    <a:pt x="170" y="172"/>
                  </a:lnTo>
                  <a:lnTo>
                    <a:pt x="4" y="174"/>
                  </a:lnTo>
                  <a:lnTo>
                    <a:pt x="0" y="0"/>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06" name="Freeform 103"/>
            <p:cNvSpPr>
              <a:spLocks/>
            </p:cNvSpPr>
            <p:nvPr/>
          </p:nvSpPr>
          <p:spPr bwMode="auto">
            <a:xfrm>
              <a:off x="3698875" y="2674938"/>
              <a:ext cx="496888" cy="503237"/>
            </a:xfrm>
            <a:custGeom>
              <a:avLst/>
              <a:gdLst>
                <a:gd name="T0" fmla="*/ 0 w 174"/>
                <a:gd name="T1" fmla="*/ 0 h 176"/>
                <a:gd name="T2" fmla="*/ 2147483647 w 174"/>
                <a:gd name="T3" fmla="*/ 0 h 176"/>
                <a:gd name="T4" fmla="*/ 2147483647 w 174"/>
                <a:gd name="T5" fmla="*/ 2147483647 h 176"/>
                <a:gd name="T6" fmla="*/ 2147483647 w 174"/>
                <a:gd name="T7" fmla="*/ 2147483647 h 176"/>
                <a:gd name="T8" fmla="*/ 2147483647 w 174"/>
                <a:gd name="T9" fmla="*/ 2147483647 h 176"/>
                <a:gd name="T10" fmla="*/ 0 w 174"/>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176">
                  <a:moveTo>
                    <a:pt x="0" y="0"/>
                  </a:moveTo>
                  <a:lnTo>
                    <a:pt x="172" y="0"/>
                  </a:lnTo>
                  <a:lnTo>
                    <a:pt x="174" y="168"/>
                  </a:lnTo>
                  <a:lnTo>
                    <a:pt x="8" y="176"/>
                  </a:lnTo>
                  <a:lnTo>
                    <a:pt x="2" y="170"/>
                  </a:lnTo>
                  <a:lnTo>
                    <a:pt x="0" y="0"/>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07" name="Freeform 104"/>
            <p:cNvSpPr>
              <a:spLocks/>
            </p:cNvSpPr>
            <p:nvPr/>
          </p:nvSpPr>
          <p:spPr bwMode="auto">
            <a:xfrm>
              <a:off x="4191000" y="2674938"/>
              <a:ext cx="492125" cy="481012"/>
            </a:xfrm>
            <a:custGeom>
              <a:avLst/>
              <a:gdLst>
                <a:gd name="T0" fmla="*/ 0 w 172"/>
                <a:gd name="T1" fmla="*/ 0 h 168"/>
                <a:gd name="T2" fmla="*/ 2147483647 w 172"/>
                <a:gd name="T3" fmla="*/ 0 h 168"/>
                <a:gd name="T4" fmla="*/ 2147483647 w 172"/>
                <a:gd name="T5" fmla="*/ 2147483647 h 168"/>
                <a:gd name="T6" fmla="*/ 2147483647 w 172"/>
                <a:gd name="T7" fmla="*/ 2147483647 h 168"/>
                <a:gd name="T8" fmla="*/ 2147483647 w 172"/>
                <a:gd name="T9" fmla="*/ 2147483647 h 168"/>
                <a:gd name="T10" fmla="*/ 0 w 172"/>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68">
                  <a:moveTo>
                    <a:pt x="0" y="0"/>
                  </a:moveTo>
                  <a:lnTo>
                    <a:pt x="164" y="0"/>
                  </a:lnTo>
                  <a:lnTo>
                    <a:pt x="168" y="100"/>
                  </a:lnTo>
                  <a:lnTo>
                    <a:pt x="172" y="166"/>
                  </a:lnTo>
                  <a:lnTo>
                    <a:pt x="2" y="168"/>
                  </a:lnTo>
                  <a:lnTo>
                    <a:pt x="0" y="0"/>
                  </a:lnTo>
                  <a:close/>
                </a:path>
              </a:pathLst>
            </a:custGeom>
            <a:solidFill>
              <a:srgbClr val="8BBC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08" name="Freeform 105"/>
            <p:cNvSpPr>
              <a:spLocks/>
            </p:cNvSpPr>
            <p:nvPr/>
          </p:nvSpPr>
          <p:spPr bwMode="auto">
            <a:xfrm>
              <a:off x="4659313" y="2560638"/>
              <a:ext cx="481012" cy="400050"/>
            </a:xfrm>
            <a:custGeom>
              <a:avLst/>
              <a:gdLst>
                <a:gd name="T0" fmla="*/ 0 w 168"/>
                <a:gd name="T1" fmla="*/ 2147483647 h 140"/>
                <a:gd name="T2" fmla="*/ 2147483647 w 168"/>
                <a:gd name="T3" fmla="*/ 0 h 140"/>
                <a:gd name="T4" fmla="*/ 2147483647 w 168"/>
                <a:gd name="T5" fmla="*/ 0 h 140"/>
                <a:gd name="T6" fmla="*/ 2147483647 w 168"/>
                <a:gd name="T7" fmla="*/ 0 h 140"/>
                <a:gd name="T8" fmla="*/ 2147483647 w 168"/>
                <a:gd name="T9" fmla="*/ 0 h 140"/>
                <a:gd name="T10" fmla="*/ 2147483647 w 168"/>
                <a:gd name="T11" fmla="*/ 2147483647 h 140"/>
                <a:gd name="T12" fmla="*/ 2147483647 w 168"/>
                <a:gd name="T13" fmla="*/ 2147483647 h 140"/>
                <a:gd name="T14" fmla="*/ 2147483647 w 168"/>
                <a:gd name="T15" fmla="*/ 2147483647 h 140"/>
                <a:gd name="T16" fmla="*/ 0 w 168"/>
                <a:gd name="T17" fmla="*/ 2147483647 h 140"/>
                <a:gd name="T18" fmla="*/ 0 w 168"/>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40">
                  <a:moveTo>
                    <a:pt x="0" y="4"/>
                  </a:moveTo>
                  <a:lnTo>
                    <a:pt x="84" y="0"/>
                  </a:lnTo>
                  <a:lnTo>
                    <a:pt x="140" y="0"/>
                  </a:lnTo>
                  <a:lnTo>
                    <a:pt x="158" y="0"/>
                  </a:lnTo>
                  <a:lnTo>
                    <a:pt x="166" y="0"/>
                  </a:lnTo>
                  <a:lnTo>
                    <a:pt x="168" y="106"/>
                  </a:lnTo>
                  <a:lnTo>
                    <a:pt x="168" y="130"/>
                  </a:lnTo>
                  <a:lnTo>
                    <a:pt x="4" y="140"/>
                  </a:lnTo>
                  <a:lnTo>
                    <a:pt x="0" y="40"/>
                  </a:lnTo>
                  <a:lnTo>
                    <a:pt x="0" y="4"/>
                  </a:lnTo>
                  <a:close/>
                </a:path>
              </a:pathLst>
            </a:custGeom>
            <a:solidFill>
              <a:srgbClr val="AAE600"/>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09" name="Freeform 106"/>
            <p:cNvSpPr>
              <a:spLocks/>
            </p:cNvSpPr>
            <p:nvPr/>
          </p:nvSpPr>
          <p:spPr bwMode="auto">
            <a:xfrm>
              <a:off x="4672013" y="2932113"/>
              <a:ext cx="492125" cy="411162"/>
            </a:xfrm>
            <a:custGeom>
              <a:avLst/>
              <a:gdLst>
                <a:gd name="T0" fmla="*/ 2147483647 w 172"/>
                <a:gd name="T1" fmla="*/ 0 h 144"/>
                <a:gd name="T2" fmla="*/ 2147483647 w 172"/>
                <a:gd name="T3" fmla="*/ 2147483647 h 144"/>
                <a:gd name="T4" fmla="*/ 2147483647 w 172"/>
                <a:gd name="T5" fmla="*/ 2147483647 h 144"/>
                <a:gd name="T6" fmla="*/ 2147483647 w 172"/>
                <a:gd name="T7" fmla="*/ 2147483647 h 144"/>
                <a:gd name="T8" fmla="*/ 2147483647 w 172"/>
                <a:gd name="T9" fmla="*/ 2147483647 h 144"/>
                <a:gd name="T10" fmla="*/ 0 w 172"/>
                <a:gd name="T11" fmla="*/ 2147483647 h 144"/>
                <a:gd name="T12" fmla="*/ 2147483647 w 17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44">
                  <a:moveTo>
                    <a:pt x="164" y="0"/>
                  </a:moveTo>
                  <a:lnTo>
                    <a:pt x="172" y="108"/>
                  </a:lnTo>
                  <a:lnTo>
                    <a:pt x="168" y="142"/>
                  </a:lnTo>
                  <a:lnTo>
                    <a:pt x="4" y="144"/>
                  </a:lnTo>
                  <a:lnTo>
                    <a:pt x="4" y="76"/>
                  </a:lnTo>
                  <a:lnTo>
                    <a:pt x="0" y="10"/>
                  </a:lnTo>
                  <a:lnTo>
                    <a:pt x="164" y="0"/>
                  </a:lnTo>
                  <a:close/>
                </a:path>
              </a:pathLst>
            </a:custGeom>
            <a:solidFill>
              <a:srgbClr val="EFFFC1"/>
            </a:solidFill>
            <a:ln w="6350" cmpd="sng">
              <a:solidFill>
                <a:sysClr val="windowText" lastClr="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charset="0"/>
              </a:endParaRPr>
            </a:p>
          </p:txBody>
        </p:sp>
        <p:sp>
          <p:nvSpPr>
            <p:cNvPr id="110" name="Rectangle 110"/>
            <p:cNvSpPr>
              <a:spLocks noChangeArrowheads="1"/>
            </p:cNvSpPr>
            <p:nvPr/>
          </p:nvSpPr>
          <p:spPr bwMode="auto">
            <a:xfrm>
              <a:off x="7386638" y="3930650"/>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Allen</a:t>
              </a:r>
              <a:endParaRPr lang="en-US" altLang="en-US" sz="900" smtClean="0">
                <a:solidFill>
                  <a:prstClr val="black"/>
                </a:solidFill>
                <a:latin typeface="Arial" charset="0"/>
              </a:endParaRPr>
            </a:p>
          </p:txBody>
        </p:sp>
        <p:sp>
          <p:nvSpPr>
            <p:cNvPr id="111" name="Rectangle 111"/>
            <p:cNvSpPr>
              <a:spLocks noChangeArrowheads="1"/>
            </p:cNvSpPr>
            <p:nvPr/>
          </p:nvSpPr>
          <p:spPr bwMode="auto">
            <a:xfrm>
              <a:off x="7299325" y="349567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Anderson</a:t>
              </a:r>
              <a:endParaRPr lang="en-US" altLang="en-US" sz="900" smtClean="0">
                <a:solidFill>
                  <a:prstClr val="black"/>
                </a:solidFill>
                <a:latin typeface="Arial" charset="0"/>
              </a:endParaRPr>
            </a:p>
          </p:txBody>
        </p:sp>
        <p:sp>
          <p:nvSpPr>
            <p:cNvPr id="112" name="Rectangle 112"/>
            <p:cNvSpPr>
              <a:spLocks noChangeArrowheads="1"/>
            </p:cNvSpPr>
            <p:nvPr/>
          </p:nvSpPr>
          <p:spPr bwMode="auto">
            <a:xfrm>
              <a:off x="7180263" y="2100263"/>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Atchison</a:t>
              </a:r>
              <a:endParaRPr lang="en-US" altLang="en-US" sz="900" smtClean="0">
                <a:solidFill>
                  <a:prstClr val="black"/>
                </a:solidFill>
                <a:latin typeface="Arial" charset="0"/>
              </a:endParaRPr>
            </a:p>
          </p:txBody>
        </p:sp>
        <p:sp>
          <p:nvSpPr>
            <p:cNvPr id="113" name="Rectangle 113"/>
            <p:cNvSpPr>
              <a:spLocks noChangeArrowheads="1"/>
            </p:cNvSpPr>
            <p:nvPr/>
          </p:nvSpPr>
          <p:spPr bwMode="auto">
            <a:xfrm>
              <a:off x="4433888" y="4743450"/>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Barber</a:t>
              </a:r>
              <a:endParaRPr lang="en-US" altLang="en-US" sz="900" smtClean="0">
                <a:solidFill>
                  <a:prstClr val="black"/>
                </a:solidFill>
                <a:latin typeface="Arial" charset="0"/>
              </a:endParaRPr>
            </a:p>
          </p:txBody>
        </p:sp>
        <p:sp>
          <p:nvSpPr>
            <p:cNvPr id="114" name="Rectangle 114"/>
            <p:cNvSpPr>
              <a:spLocks noChangeArrowheads="1"/>
            </p:cNvSpPr>
            <p:nvPr/>
          </p:nvSpPr>
          <p:spPr bwMode="auto">
            <a:xfrm>
              <a:off x="4319588" y="3387725"/>
              <a:ext cx="336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Barton</a:t>
              </a:r>
              <a:endParaRPr lang="en-US" altLang="en-US" sz="900" smtClean="0">
                <a:solidFill>
                  <a:prstClr val="black"/>
                </a:solidFill>
                <a:latin typeface="Arial" charset="0"/>
              </a:endParaRPr>
            </a:p>
          </p:txBody>
        </p:sp>
        <p:sp>
          <p:nvSpPr>
            <p:cNvPr id="115" name="Rectangle 115"/>
            <p:cNvSpPr>
              <a:spLocks noChangeArrowheads="1"/>
            </p:cNvSpPr>
            <p:nvPr/>
          </p:nvSpPr>
          <p:spPr bwMode="auto">
            <a:xfrm>
              <a:off x="7705725" y="3925888"/>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Bourbon</a:t>
              </a:r>
              <a:endParaRPr lang="en-US" altLang="en-US" sz="900" smtClean="0">
                <a:solidFill>
                  <a:prstClr val="black"/>
                </a:solidFill>
                <a:latin typeface="Arial" charset="0"/>
              </a:endParaRPr>
            </a:p>
          </p:txBody>
        </p:sp>
        <p:sp>
          <p:nvSpPr>
            <p:cNvPr id="116" name="Rectangle 116"/>
            <p:cNvSpPr>
              <a:spLocks noChangeArrowheads="1"/>
            </p:cNvSpPr>
            <p:nvPr/>
          </p:nvSpPr>
          <p:spPr bwMode="auto">
            <a:xfrm>
              <a:off x="6985000" y="1803400"/>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Brown</a:t>
              </a:r>
              <a:endParaRPr lang="en-US" altLang="en-US" sz="900" smtClean="0">
                <a:solidFill>
                  <a:prstClr val="black"/>
                </a:solidFill>
                <a:latin typeface="Arial" charset="0"/>
              </a:endParaRPr>
            </a:p>
          </p:txBody>
        </p:sp>
        <p:sp>
          <p:nvSpPr>
            <p:cNvPr id="117" name="Rectangle 117"/>
            <p:cNvSpPr>
              <a:spLocks noChangeArrowheads="1"/>
            </p:cNvSpPr>
            <p:nvPr/>
          </p:nvSpPr>
          <p:spPr bwMode="auto">
            <a:xfrm>
              <a:off x="5984875" y="4097338"/>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Butler</a:t>
              </a:r>
              <a:endParaRPr lang="en-US" altLang="en-US" sz="900" smtClean="0">
                <a:solidFill>
                  <a:prstClr val="black"/>
                </a:solidFill>
                <a:latin typeface="Arial" charset="0"/>
              </a:endParaRPr>
            </a:p>
          </p:txBody>
        </p:sp>
        <p:sp>
          <p:nvSpPr>
            <p:cNvPr id="118" name="Rectangle 118"/>
            <p:cNvSpPr>
              <a:spLocks noChangeArrowheads="1"/>
            </p:cNvSpPr>
            <p:nvPr/>
          </p:nvSpPr>
          <p:spPr bwMode="auto">
            <a:xfrm>
              <a:off x="6184900" y="3524250"/>
              <a:ext cx="330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Chase</a:t>
              </a:r>
              <a:endParaRPr lang="en-US" altLang="en-US" sz="900" smtClean="0">
                <a:solidFill>
                  <a:prstClr val="black"/>
                </a:solidFill>
                <a:latin typeface="Arial" charset="0"/>
              </a:endParaRPr>
            </a:p>
          </p:txBody>
        </p:sp>
        <p:sp>
          <p:nvSpPr>
            <p:cNvPr id="119" name="Rectangle 119"/>
            <p:cNvSpPr>
              <a:spLocks noChangeArrowheads="1"/>
            </p:cNvSpPr>
            <p:nvPr/>
          </p:nvSpPr>
          <p:spPr bwMode="auto">
            <a:xfrm>
              <a:off x="6381750" y="4794250"/>
              <a:ext cx="622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Chautauqua</a:t>
              </a:r>
              <a:endParaRPr lang="en-US" altLang="en-US" sz="900" smtClean="0">
                <a:solidFill>
                  <a:prstClr val="black"/>
                </a:solidFill>
                <a:latin typeface="Arial" charset="0"/>
              </a:endParaRPr>
            </a:p>
          </p:txBody>
        </p:sp>
        <p:sp>
          <p:nvSpPr>
            <p:cNvPr id="120" name="Rectangle 120"/>
            <p:cNvSpPr>
              <a:spLocks noChangeArrowheads="1"/>
            </p:cNvSpPr>
            <p:nvPr/>
          </p:nvSpPr>
          <p:spPr bwMode="auto">
            <a:xfrm>
              <a:off x="7758113" y="4662488"/>
              <a:ext cx="495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Cherokee</a:t>
              </a:r>
              <a:endParaRPr lang="en-US" altLang="en-US" sz="900" smtClean="0">
                <a:solidFill>
                  <a:prstClr val="black"/>
                </a:solidFill>
                <a:latin typeface="Arial" charset="0"/>
              </a:endParaRPr>
            </a:p>
          </p:txBody>
        </p:sp>
        <p:sp>
          <p:nvSpPr>
            <p:cNvPr id="121" name="Rectangle 121"/>
            <p:cNvSpPr>
              <a:spLocks noChangeArrowheads="1"/>
            </p:cNvSpPr>
            <p:nvPr/>
          </p:nvSpPr>
          <p:spPr bwMode="auto">
            <a:xfrm>
              <a:off x="1687513" y="1922463"/>
              <a:ext cx="520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Cheyenne</a:t>
              </a:r>
              <a:endParaRPr lang="en-US" altLang="en-US" sz="900" smtClean="0">
                <a:solidFill>
                  <a:prstClr val="black"/>
                </a:solidFill>
                <a:latin typeface="Arial" charset="0"/>
              </a:endParaRPr>
            </a:p>
          </p:txBody>
        </p:sp>
        <p:sp>
          <p:nvSpPr>
            <p:cNvPr id="122" name="Rectangle 122"/>
            <p:cNvSpPr>
              <a:spLocks noChangeArrowheads="1"/>
            </p:cNvSpPr>
            <p:nvPr/>
          </p:nvSpPr>
          <p:spPr bwMode="auto">
            <a:xfrm>
              <a:off x="3438525" y="4783138"/>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Clark</a:t>
              </a:r>
              <a:endParaRPr lang="en-US" altLang="en-US" sz="900" smtClean="0">
                <a:solidFill>
                  <a:prstClr val="black"/>
                </a:solidFill>
                <a:latin typeface="Arial" charset="0"/>
              </a:endParaRPr>
            </a:p>
          </p:txBody>
        </p:sp>
        <p:sp>
          <p:nvSpPr>
            <p:cNvPr id="123" name="Rectangle 123"/>
            <p:cNvSpPr>
              <a:spLocks noChangeArrowheads="1"/>
            </p:cNvSpPr>
            <p:nvPr/>
          </p:nvSpPr>
          <p:spPr bwMode="auto">
            <a:xfrm>
              <a:off x="5681663" y="2289175"/>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Clay</a:t>
              </a:r>
              <a:endParaRPr lang="en-US" altLang="en-US" sz="900" smtClean="0">
                <a:solidFill>
                  <a:prstClr val="black"/>
                </a:solidFill>
                <a:latin typeface="Arial" charset="0"/>
              </a:endParaRPr>
            </a:p>
          </p:txBody>
        </p:sp>
        <p:sp>
          <p:nvSpPr>
            <p:cNvPr id="124" name="Rectangle 124"/>
            <p:cNvSpPr>
              <a:spLocks noChangeArrowheads="1"/>
            </p:cNvSpPr>
            <p:nvPr/>
          </p:nvSpPr>
          <p:spPr bwMode="auto">
            <a:xfrm>
              <a:off x="5246688" y="2254250"/>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Cloud</a:t>
              </a:r>
              <a:endParaRPr lang="en-US" altLang="en-US" sz="900" smtClean="0">
                <a:solidFill>
                  <a:prstClr val="black"/>
                </a:solidFill>
                <a:latin typeface="Arial" charset="0"/>
              </a:endParaRPr>
            </a:p>
          </p:txBody>
        </p:sp>
        <p:sp>
          <p:nvSpPr>
            <p:cNvPr id="125" name="Rectangle 125"/>
            <p:cNvSpPr>
              <a:spLocks noChangeArrowheads="1"/>
            </p:cNvSpPr>
            <p:nvPr/>
          </p:nvSpPr>
          <p:spPr bwMode="auto">
            <a:xfrm>
              <a:off x="3798888" y="4776788"/>
              <a:ext cx="552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Comanche</a:t>
              </a:r>
              <a:endParaRPr lang="en-US" altLang="en-US" sz="900" smtClean="0">
                <a:solidFill>
                  <a:prstClr val="black"/>
                </a:solidFill>
                <a:latin typeface="Arial" charset="0"/>
              </a:endParaRPr>
            </a:p>
          </p:txBody>
        </p:sp>
        <p:sp>
          <p:nvSpPr>
            <p:cNvPr id="126" name="Rectangle 126"/>
            <p:cNvSpPr>
              <a:spLocks noChangeArrowheads="1"/>
            </p:cNvSpPr>
            <p:nvPr/>
          </p:nvSpPr>
          <p:spPr bwMode="auto">
            <a:xfrm>
              <a:off x="5932488" y="4675188"/>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Cowley</a:t>
              </a:r>
              <a:endParaRPr lang="en-US" altLang="en-US" sz="900" smtClean="0">
                <a:solidFill>
                  <a:prstClr val="black"/>
                </a:solidFill>
                <a:latin typeface="Arial" charset="0"/>
              </a:endParaRPr>
            </a:p>
          </p:txBody>
        </p:sp>
        <p:sp>
          <p:nvSpPr>
            <p:cNvPr id="127" name="Rectangle 127"/>
            <p:cNvSpPr>
              <a:spLocks noChangeArrowheads="1"/>
            </p:cNvSpPr>
            <p:nvPr/>
          </p:nvSpPr>
          <p:spPr bwMode="auto">
            <a:xfrm>
              <a:off x="7723188" y="4302125"/>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Crawford</a:t>
              </a:r>
              <a:endParaRPr lang="en-US" altLang="en-US" sz="900" smtClean="0">
                <a:solidFill>
                  <a:prstClr val="black"/>
                </a:solidFill>
                <a:latin typeface="Arial" charset="0"/>
              </a:endParaRPr>
            </a:p>
          </p:txBody>
        </p:sp>
        <p:sp>
          <p:nvSpPr>
            <p:cNvPr id="128" name="Rectangle 128"/>
            <p:cNvSpPr>
              <a:spLocks noChangeArrowheads="1"/>
            </p:cNvSpPr>
            <p:nvPr/>
          </p:nvSpPr>
          <p:spPr bwMode="auto">
            <a:xfrm>
              <a:off x="2781300" y="1939925"/>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Decatur</a:t>
              </a:r>
              <a:endParaRPr lang="en-US" altLang="en-US" sz="900" smtClean="0">
                <a:solidFill>
                  <a:prstClr val="black"/>
                </a:solidFill>
                <a:latin typeface="Arial" charset="0"/>
              </a:endParaRPr>
            </a:p>
          </p:txBody>
        </p:sp>
        <p:sp>
          <p:nvSpPr>
            <p:cNvPr id="129" name="Rectangle 129"/>
            <p:cNvSpPr>
              <a:spLocks noChangeArrowheads="1"/>
            </p:cNvSpPr>
            <p:nvPr/>
          </p:nvSpPr>
          <p:spPr bwMode="auto">
            <a:xfrm>
              <a:off x="5657850" y="2913063"/>
              <a:ext cx="495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Dickinson</a:t>
              </a:r>
              <a:endParaRPr lang="en-US" altLang="en-US" sz="900" smtClean="0">
                <a:solidFill>
                  <a:prstClr val="black"/>
                </a:solidFill>
                <a:latin typeface="Arial" charset="0"/>
              </a:endParaRPr>
            </a:p>
          </p:txBody>
        </p:sp>
        <p:sp>
          <p:nvSpPr>
            <p:cNvPr id="130" name="Rectangle 130"/>
            <p:cNvSpPr>
              <a:spLocks noChangeArrowheads="1"/>
            </p:cNvSpPr>
            <p:nvPr/>
          </p:nvSpPr>
          <p:spPr bwMode="auto">
            <a:xfrm>
              <a:off x="7334250" y="176847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Doniphan</a:t>
              </a:r>
              <a:endParaRPr lang="en-US" altLang="en-US" sz="900" smtClean="0">
                <a:solidFill>
                  <a:prstClr val="black"/>
                </a:solidFill>
                <a:latin typeface="Arial" charset="0"/>
              </a:endParaRPr>
            </a:p>
          </p:txBody>
        </p:sp>
        <p:sp>
          <p:nvSpPr>
            <p:cNvPr id="131" name="Rectangle 131"/>
            <p:cNvSpPr>
              <a:spLocks noChangeArrowheads="1"/>
            </p:cNvSpPr>
            <p:nvPr/>
          </p:nvSpPr>
          <p:spPr bwMode="auto">
            <a:xfrm>
              <a:off x="7259638" y="284956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Douglas</a:t>
              </a:r>
              <a:endParaRPr lang="en-US" altLang="en-US" sz="900" smtClean="0">
                <a:solidFill>
                  <a:prstClr val="black"/>
                </a:solidFill>
                <a:latin typeface="Arial" charset="0"/>
              </a:endParaRPr>
            </a:p>
          </p:txBody>
        </p:sp>
        <p:sp>
          <p:nvSpPr>
            <p:cNvPr id="132" name="Rectangle 132"/>
            <p:cNvSpPr>
              <a:spLocks noChangeArrowheads="1"/>
            </p:cNvSpPr>
            <p:nvPr/>
          </p:nvSpPr>
          <p:spPr bwMode="auto">
            <a:xfrm>
              <a:off x="3827463" y="4051300"/>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Edwards</a:t>
              </a:r>
              <a:endParaRPr lang="en-US" altLang="en-US" sz="900" smtClean="0">
                <a:solidFill>
                  <a:prstClr val="black"/>
                </a:solidFill>
                <a:latin typeface="Arial" charset="0"/>
              </a:endParaRPr>
            </a:p>
          </p:txBody>
        </p:sp>
        <p:sp>
          <p:nvSpPr>
            <p:cNvPr id="133" name="Rectangle 133"/>
            <p:cNvSpPr>
              <a:spLocks noChangeArrowheads="1"/>
            </p:cNvSpPr>
            <p:nvPr/>
          </p:nvSpPr>
          <p:spPr bwMode="auto">
            <a:xfrm>
              <a:off x="6578600" y="4440238"/>
              <a:ext cx="158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Elk</a:t>
              </a:r>
              <a:endParaRPr lang="en-US" altLang="en-US" sz="900" smtClean="0">
                <a:solidFill>
                  <a:prstClr val="black"/>
                </a:solidFill>
                <a:latin typeface="Arial" charset="0"/>
              </a:endParaRPr>
            </a:p>
          </p:txBody>
        </p:sp>
        <p:sp>
          <p:nvSpPr>
            <p:cNvPr id="134" name="Rectangle 134"/>
            <p:cNvSpPr>
              <a:spLocks noChangeArrowheads="1"/>
            </p:cNvSpPr>
            <p:nvPr/>
          </p:nvSpPr>
          <p:spPr bwMode="auto">
            <a:xfrm>
              <a:off x="3856038" y="2871788"/>
              <a:ext cx="209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Ellis</a:t>
              </a:r>
              <a:endParaRPr lang="en-US" altLang="en-US" sz="900" smtClean="0">
                <a:solidFill>
                  <a:prstClr val="black"/>
                </a:solidFill>
                <a:latin typeface="Arial" charset="0"/>
              </a:endParaRPr>
            </a:p>
          </p:txBody>
        </p:sp>
        <p:sp>
          <p:nvSpPr>
            <p:cNvPr id="135" name="Rectangle 135"/>
            <p:cNvSpPr>
              <a:spLocks noChangeArrowheads="1"/>
            </p:cNvSpPr>
            <p:nvPr/>
          </p:nvSpPr>
          <p:spPr bwMode="auto">
            <a:xfrm>
              <a:off x="4759325" y="3095625"/>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Ellsworth</a:t>
              </a:r>
              <a:endParaRPr lang="en-US" altLang="en-US" sz="900" smtClean="0">
                <a:solidFill>
                  <a:prstClr val="black"/>
                </a:solidFill>
                <a:latin typeface="Arial" charset="0"/>
              </a:endParaRPr>
            </a:p>
          </p:txBody>
        </p:sp>
        <p:sp>
          <p:nvSpPr>
            <p:cNvPr id="136" name="Rectangle 136"/>
            <p:cNvSpPr>
              <a:spLocks noChangeArrowheads="1"/>
            </p:cNvSpPr>
            <p:nvPr/>
          </p:nvSpPr>
          <p:spPr bwMode="auto">
            <a:xfrm>
              <a:off x="2590800" y="3776663"/>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Finney</a:t>
              </a:r>
              <a:endParaRPr lang="en-US" altLang="en-US" sz="900" smtClean="0">
                <a:solidFill>
                  <a:prstClr val="black"/>
                </a:solidFill>
                <a:latin typeface="Arial" charset="0"/>
              </a:endParaRPr>
            </a:p>
          </p:txBody>
        </p:sp>
        <p:sp>
          <p:nvSpPr>
            <p:cNvPr id="137" name="Rectangle 137"/>
            <p:cNvSpPr>
              <a:spLocks noChangeArrowheads="1"/>
            </p:cNvSpPr>
            <p:nvPr/>
          </p:nvSpPr>
          <p:spPr bwMode="auto">
            <a:xfrm>
              <a:off x="3295650" y="4257675"/>
              <a:ext cx="234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Ford</a:t>
              </a:r>
              <a:endParaRPr lang="en-US" altLang="en-US" sz="900" smtClean="0">
                <a:solidFill>
                  <a:prstClr val="black"/>
                </a:solidFill>
                <a:latin typeface="Arial" charset="0"/>
              </a:endParaRPr>
            </a:p>
          </p:txBody>
        </p:sp>
        <p:sp>
          <p:nvSpPr>
            <p:cNvPr id="138" name="Rectangle 138"/>
            <p:cNvSpPr>
              <a:spLocks noChangeArrowheads="1"/>
            </p:cNvSpPr>
            <p:nvPr/>
          </p:nvSpPr>
          <p:spPr bwMode="auto">
            <a:xfrm>
              <a:off x="7270750" y="3146425"/>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Franklin</a:t>
              </a:r>
              <a:endParaRPr lang="en-US" altLang="en-US" sz="900" smtClean="0">
                <a:solidFill>
                  <a:prstClr val="black"/>
                </a:solidFill>
                <a:latin typeface="Arial" charset="0"/>
              </a:endParaRPr>
            </a:p>
          </p:txBody>
        </p:sp>
        <p:sp>
          <p:nvSpPr>
            <p:cNvPr id="139" name="Rectangle 139"/>
            <p:cNvSpPr>
              <a:spLocks noChangeArrowheads="1"/>
            </p:cNvSpPr>
            <p:nvPr/>
          </p:nvSpPr>
          <p:spPr bwMode="auto">
            <a:xfrm>
              <a:off x="6057900" y="2792413"/>
              <a:ext cx="311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Geary</a:t>
              </a:r>
              <a:endParaRPr lang="en-US" altLang="en-US" sz="900" smtClean="0">
                <a:solidFill>
                  <a:prstClr val="black"/>
                </a:solidFill>
                <a:latin typeface="Arial" charset="0"/>
              </a:endParaRPr>
            </a:p>
          </p:txBody>
        </p:sp>
        <p:sp>
          <p:nvSpPr>
            <p:cNvPr id="140" name="Rectangle 140"/>
            <p:cNvSpPr>
              <a:spLocks noChangeArrowheads="1"/>
            </p:cNvSpPr>
            <p:nvPr/>
          </p:nvSpPr>
          <p:spPr bwMode="auto">
            <a:xfrm>
              <a:off x="2860675" y="2871788"/>
              <a:ext cx="273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Gove</a:t>
              </a:r>
              <a:endParaRPr lang="en-US" altLang="en-US" sz="900" smtClean="0">
                <a:solidFill>
                  <a:prstClr val="black"/>
                </a:solidFill>
                <a:latin typeface="Arial" charset="0"/>
              </a:endParaRPr>
            </a:p>
          </p:txBody>
        </p:sp>
        <p:sp>
          <p:nvSpPr>
            <p:cNvPr id="141" name="Rectangle 141"/>
            <p:cNvSpPr>
              <a:spLocks noChangeArrowheads="1"/>
            </p:cNvSpPr>
            <p:nvPr/>
          </p:nvSpPr>
          <p:spPr bwMode="auto">
            <a:xfrm>
              <a:off x="3300413" y="2386013"/>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Graham</a:t>
              </a:r>
              <a:endParaRPr lang="en-US" altLang="en-US" sz="900" smtClean="0">
                <a:solidFill>
                  <a:prstClr val="black"/>
                </a:solidFill>
                <a:latin typeface="Arial" charset="0"/>
              </a:endParaRPr>
            </a:p>
          </p:txBody>
        </p:sp>
        <p:sp>
          <p:nvSpPr>
            <p:cNvPr id="142" name="Rectangle 142"/>
            <p:cNvSpPr>
              <a:spLocks noChangeArrowheads="1"/>
            </p:cNvSpPr>
            <p:nvPr/>
          </p:nvSpPr>
          <p:spPr bwMode="auto">
            <a:xfrm>
              <a:off x="2100263" y="4405313"/>
              <a:ext cx="285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Grant</a:t>
              </a:r>
              <a:endParaRPr lang="en-US" altLang="en-US" sz="900" smtClean="0">
                <a:solidFill>
                  <a:prstClr val="black"/>
                </a:solidFill>
                <a:latin typeface="Arial" charset="0"/>
              </a:endParaRPr>
            </a:p>
          </p:txBody>
        </p:sp>
        <p:sp>
          <p:nvSpPr>
            <p:cNvPr id="143" name="Rectangle 143"/>
            <p:cNvSpPr>
              <a:spLocks noChangeArrowheads="1"/>
            </p:cNvSpPr>
            <p:nvPr/>
          </p:nvSpPr>
          <p:spPr bwMode="auto">
            <a:xfrm>
              <a:off x="2894013" y="4233863"/>
              <a:ext cx="247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Gray</a:t>
              </a:r>
              <a:endParaRPr lang="en-US" altLang="en-US" sz="900" smtClean="0">
                <a:solidFill>
                  <a:prstClr val="black"/>
                </a:solidFill>
                <a:latin typeface="Arial" charset="0"/>
              </a:endParaRPr>
            </a:p>
          </p:txBody>
        </p:sp>
        <p:sp>
          <p:nvSpPr>
            <p:cNvPr id="144" name="Rectangle 144"/>
            <p:cNvSpPr>
              <a:spLocks noChangeArrowheads="1"/>
            </p:cNvSpPr>
            <p:nvPr/>
          </p:nvSpPr>
          <p:spPr bwMode="auto">
            <a:xfrm>
              <a:off x="1606550" y="336391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Greeley</a:t>
              </a:r>
              <a:endParaRPr lang="en-US" altLang="en-US" sz="900" smtClean="0">
                <a:solidFill>
                  <a:prstClr val="black"/>
                </a:solidFill>
                <a:latin typeface="Arial" charset="0"/>
              </a:endParaRPr>
            </a:p>
          </p:txBody>
        </p:sp>
        <p:sp>
          <p:nvSpPr>
            <p:cNvPr id="145" name="Rectangle 145"/>
            <p:cNvSpPr>
              <a:spLocks noChangeArrowheads="1"/>
            </p:cNvSpPr>
            <p:nvPr/>
          </p:nvSpPr>
          <p:spPr bwMode="auto">
            <a:xfrm>
              <a:off x="6357938" y="4011613"/>
              <a:ext cx="590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Greenwood</a:t>
              </a:r>
              <a:endParaRPr lang="en-US" altLang="en-US" sz="900" smtClean="0">
                <a:solidFill>
                  <a:prstClr val="black"/>
                </a:solidFill>
                <a:latin typeface="Arial" charset="0"/>
              </a:endParaRPr>
            </a:p>
          </p:txBody>
        </p:sp>
        <p:sp>
          <p:nvSpPr>
            <p:cNvPr id="146" name="Rectangle 146"/>
            <p:cNvSpPr>
              <a:spLocks noChangeArrowheads="1"/>
            </p:cNvSpPr>
            <p:nvPr/>
          </p:nvSpPr>
          <p:spPr bwMode="auto">
            <a:xfrm>
              <a:off x="1604963" y="3983038"/>
              <a:ext cx="450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Hamilton</a:t>
              </a:r>
              <a:endParaRPr lang="en-US" altLang="en-US" sz="900" smtClean="0">
                <a:solidFill>
                  <a:prstClr val="black"/>
                </a:solidFill>
                <a:latin typeface="Arial" charset="0"/>
              </a:endParaRPr>
            </a:p>
          </p:txBody>
        </p:sp>
        <p:sp>
          <p:nvSpPr>
            <p:cNvPr id="147" name="Rectangle 147"/>
            <p:cNvSpPr>
              <a:spLocks noChangeArrowheads="1"/>
            </p:cNvSpPr>
            <p:nvPr/>
          </p:nvSpPr>
          <p:spPr bwMode="auto">
            <a:xfrm>
              <a:off x="4902200" y="4760913"/>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Harper</a:t>
              </a:r>
              <a:endParaRPr lang="en-US" altLang="en-US" sz="900" smtClean="0">
                <a:solidFill>
                  <a:prstClr val="black"/>
                </a:solidFill>
                <a:latin typeface="Arial" charset="0"/>
              </a:endParaRPr>
            </a:p>
          </p:txBody>
        </p:sp>
        <p:sp>
          <p:nvSpPr>
            <p:cNvPr id="148" name="Rectangle 148"/>
            <p:cNvSpPr>
              <a:spLocks noChangeArrowheads="1"/>
            </p:cNvSpPr>
            <p:nvPr/>
          </p:nvSpPr>
          <p:spPr bwMode="auto">
            <a:xfrm>
              <a:off x="5457825" y="38338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Harvey</a:t>
              </a:r>
              <a:endParaRPr lang="en-US" altLang="en-US" sz="900" smtClean="0">
                <a:solidFill>
                  <a:prstClr val="black"/>
                </a:solidFill>
                <a:latin typeface="Arial" charset="0"/>
              </a:endParaRPr>
            </a:p>
          </p:txBody>
        </p:sp>
        <p:sp>
          <p:nvSpPr>
            <p:cNvPr id="149" name="Rectangle 149"/>
            <p:cNvSpPr>
              <a:spLocks noChangeArrowheads="1"/>
            </p:cNvSpPr>
            <p:nvPr/>
          </p:nvSpPr>
          <p:spPr bwMode="auto">
            <a:xfrm>
              <a:off x="2459038" y="4400550"/>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Haskell</a:t>
              </a:r>
              <a:endParaRPr lang="en-US" altLang="en-US" sz="900" smtClean="0">
                <a:solidFill>
                  <a:prstClr val="black"/>
                </a:solidFill>
                <a:latin typeface="Arial" charset="0"/>
              </a:endParaRPr>
            </a:p>
          </p:txBody>
        </p:sp>
        <p:sp>
          <p:nvSpPr>
            <p:cNvPr id="150" name="Rectangle 150"/>
            <p:cNvSpPr>
              <a:spLocks noChangeArrowheads="1"/>
            </p:cNvSpPr>
            <p:nvPr/>
          </p:nvSpPr>
          <p:spPr bwMode="auto">
            <a:xfrm>
              <a:off x="3221038" y="3816350"/>
              <a:ext cx="558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Hodgeman</a:t>
              </a:r>
              <a:endParaRPr lang="en-US" altLang="en-US" sz="900" smtClean="0">
                <a:solidFill>
                  <a:prstClr val="black"/>
                </a:solidFill>
                <a:latin typeface="Arial" charset="0"/>
              </a:endParaRPr>
            </a:p>
          </p:txBody>
        </p:sp>
        <p:sp>
          <p:nvSpPr>
            <p:cNvPr id="151" name="Rectangle 151"/>
            <p:cNvSpPr>
              <a:spLocks noChangeArrowheads="1"/>
            </p:cNvSpPr>
            <p:nvPr/>
          </p:nvSpPr>
          <p:spPr bwMode="auto">
            <a:xfrm>
              <a:off x="7151688" y="2454275"/>
              <a:ext cx="469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Jefferson</a:t>
              </a:r>
              <a:endParaRPr lang="en-US" altLang="en-US" sz="900" smtClean="0">
                <a:solidFill>
                  <a:prstClr val="black"/>
                </a:solidFill>
                <a:latin typeface="Arial" charset="0"/>
              </a:endParaRPr>
            </a:p>
          </p:txBody>
        </p:sp>
        <p:sp>
          <p:nvSpPr>
            <p:cNvPr id="152" name="Rectangle 152"/>
            <p:cNvSpPr>
              <a:spLocks noChangeArrowheads="1"/>
            </p:cNvSpPr>
            <p:nvPr/>
          </p:nvSpPr>
          <p:spPr bwMode="auto">
            <a:xfrm>
              <a:off x="4697413" y="1946275"/>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Jewell</a:t>
              </a:r>
              <a:endParaRPr lang="en-US" altLang="en-US" sz="900" smtClean="0">
                <a:solidFill>
                  <a:prstClr val="black"/>
                </a:solidFill>
                <a:latin typeface="Arial" charset="0"/>
              </a:endParaRPr>
            </a:p>
          </p:txBody>
        </p:sp>
        <p:sp>
          <p:nvSpPr>
            <p:cNvPr id="153" name="Rectangle 153"/>
            <p:cNvSpPr>
              <a:spLocks noChangeArrowheads="1"/>
            </p:cNvSpPr>
            <p:nvPr/>
          </p:nvSpPr>
          <p:spPr bwMode="auto">
            <a:xfrm>
              <a:off x="7661275" y="2820988"/>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Johnson</a:t>
              </a:r>
              <a:endParaRPr lang="en-US" altLang="en-US" sz="900" smtClean="0">
                <a:solidFill>
                  <a:prstClr val="black"/>
                </a:solidFill>
                <a:latin typeface="Arial" charset="0"/>
              </a:endParaRPr>
            </a:p>
          </p:txBody>
        </p:sp>
        <p:sp>
          <p:nvSpPr>
            <p:cNvPr id="154" name="Rectangle 154"/>
            <p:cNvSpPr>
              <a:spLocks noChangeArrowheads="1"/>
            </p:cNvSpPr>
            <p:nvPr/>
          </p:nvSpPr>
          <p:spPr bwMode="auto">
            <a:xfrm>
              <a:off x="2071688" y="38338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Kearny</a:t>
              </a:r>
              <a:endParaRPr lang="en-US" altLang="en-US" sz="900" smtClean="0">
                <a:solidFill>
                  <a:prstClr val="black"/>
                </a:solidFill>
                <a:latin typeface="Arial" charset="0"/>
              </a:endParaRPr>
            </a:p>
          </p:txBody>
        </p:sp>
        <p:sp>
          <p:nvSpPr>
            <p:cNvPr id="155" name="Rectangle 155"/>
            <p:cNvSpPr>
              <a:spLocks noChangeArrowheads="1"/>
            </p:cNvSpPr>
            <p:nvPr/>
          </p:nvSpPr>
          <p:spPr bwMode="auto">
            <a:xfrm>
              <a:off x="4822825" y="4359275"/>
              <a:ext cx="450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Kingman</a:t>
              </a:r>
              <a:endParaRPr lang="en-US" altLang="en-US" sz="900" smtClean="0">
                <a:solidFill>
                  <a:prstClr val="black"/>
                </a:solidFill>
                <a:latin typeface="Arial" charset="0"/>
              </a:endParaRPr>
            </a:p>
          </p:txBody>
        </p:sp>
        <p:sp>
          <p:nvSpPr>
            <p:cNvPr id="156" name="Rectangle 156"/>
            <p:cNvSpPr>
              <a:spLocks noChangeArrowheads="1"/>
            </p:cNvSpPr>
            <p:nvPr/>
          </p:nvSpPr>
          <p:spPr bwMode="auto">
            <a:xfrm>
              <a:off x="3878263" y="4429125"/>
              <a:ext cx="311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Kiowa</a:t>
              </a:r>
              <a:endParaRPr lang="en-US" altLang="en-US" sz="900" smtClean="0">
                <a:solidFill>
                  <a:prstClr val="black"/>
                </a:solidFill>
                <a:latin typeface="Arial" charset="0"/>
              </a:endParaRPr>
            </a:p>
          </p:txBody>
        </p:sp>
        <p:sp>
          <p:nvSpPr>
            <p:cNvPr id="157" name="Rectangle 157"/>
            <p:cNvSpPr>
              <a:spLocks noChangeArrowheads="1"/>
            </p:cNvSpPr>
            <p:nvPr/>
          </p:nvSpPr>
          <p:spPr bwMode="auto">
            <a:xfrm>
              <a:off x="7351713" y="4600575"/>
              <a:ext cx="381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Labette</a:t>
              </a:r>
              <a:endParaRPr lang="en-US" altLang="en-US" sz="900" smtClean="0">
                <a:solidFill>
                  <a:prstClr val="black"/>
                </a:solidFill>
                <a:latin typeface="Arial" charset="0"/>
              </a:endParaRPr>
            </a:p>
          </p:txBody>
        </p:sp>
        <p:sp>
          <p:nvSpPr>
            <p:cNvPr id="158" name="Rectangle 158"/>
            <p:cNvSpPr>
              <a:spLocks noChangeArrowheads="1"/>
            </p:cNvSpPr>
            <p:nvPr/>
          </p:nvSpPr>
          <p:spPr bwMode="auto">
            <a:xfrm>
              <a:off x="2860675" y="3392488"/>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Lane</a:t>
              </a:r>
              <a:endParaRPr lang="en-US" altLang="en-US" sz="900" smtClean="0">
                <a:solidFill>
                  <a:prstClr val="black"/>
                </a:solidFill>
                <a:latin typeface="Arial" charset="0"/>
              </a:endParaRPr>
            </a:p>
          </p:txBody>
        </p:sp>
        <p:sp>
          <p:nvSpPr>
            <p:cNvPr id="159" name="Rectangle 159"/>
            <p:cNvSpPr>
              <a:spLocks noChangeArrowheads="1"/>
            </p:cNvSpPr>
            <p:nvPr/>
          </p:nvSpPr>
          <p:spPr bwMode="auto">
            <a:xfrm>
              <a:off x="7512050" y="2335213"/>
              <a:ext cx="654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Leavenworth</a:t>
              </a:r>
              <a:endParaRPr lang="en-US" altLang="en-US" sz="900" smtClean="0">
                <a:solidFill>
                  <a:prstClr val="black"/>
                </a:solidFill>
                <a:latin typeface="Arial" charset="0"/>
              </a:endParaRPr>
            </a:p>
          </p:txBody>
        </p:sp>
        <p:sp>
          <p:nvSpPr>
            <p:cNvPr id="160" name="Rectangle 160"/>
            <p:cNvSpPr>
              <a:spLocks noChangeArrowheads="1"/>
            </p:cNvSpPr>
            <p:nvPr/>
          </p:nvSpPr>
          <p:spPr bwMode="auto">
            <a:xfrm>
              <a:off x="4759325" y="27289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Lincoln</a:t>
              </a:r>
              <a:endParaRPr lang="en-US" altLang="en-US" sz="900" smtClean="0">
                <a:solidFill>
                  <a:prstClr val="black"/>
                </a:solidFill>
                <a:latin typeface="Arial" charset="0"/>
              </a:endParaRPr>
            </a:p>
          </p:txBody>
        </p:sp>
        <p:sp>
          <p:nvSpPr>
            <p:cNvPr id="161" name="Rectangle 161"/>
            <p:cNvSpPr>
              <a:spLocks noChangeArrowheads="1"/>
            </p:cNvSpPr>
            <p:nvPr/>
          </p:nvSpPr>
          <p:spPr bwMode="auto">
            <a:xfrm>
              <a:off x="7761288" y="3559175"/>
              <a:ext cx="215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Linn</a:t>
              </a:r>
              <a:endParaRPr lang="en-US" altLang="en-US" sz="900" smtClean="0">
                <a:solidFill>
                  <a:prstClr val="black"/>
                </a:solidFill>
                <a:latin typeface="Arial" charset="0"/>
              </a:endParaRPr>
            </a:p>
          </p:txBody>
        </p:sp>
        <p:sp>
          <p:nvSpPr>
            <p:cNvPr id="162" name="Rectangle 162"/>
            <p:cNvSpPr>
              <a:spLocks noChangeArrowheads="1"/>
            </p:cNvSpPr>
            <p:nvPr/>
          </p:nvSpPr>
          <p:spPr bwMode="auto">
            <a:xfrm>
              <a:off x="2265363" y="2867025"/>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Logan</a:t>
              </a:r>
              <a:endParaRPr lang="en-US" altLang="en-US" sz="900" smtClean="0">
                <a:solidFill>
                  <a:prstClr val="black"/>
                </a:solidFill>
                <a:latin typeface="Arial" charset="0"/>
              </a:endParaRPr>
            </a:p>
          </p:txBody>
        </p:sp>
        <p:sp>
          <p:nvSpPr>
            <p:cNvPr id="163" name="Rectangle 163"/>
            <p:cNvSpPr>
              <a:spLocks noChangeArrowheads="1"/>
            </p:cNvSpPr>
            <p:nvPr/>
          </p:nvSpPr>
          <p:spPr bwMode="auto">
            <a:xfrm>
              <a:off x="6584950" y="3341688"/>
              <a:ext cx="247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Lyon</a:t>
              </a:r>
              <a:endParaRPr lang="en-US" altLang="en-US" sz="900" smtClean="0">
                <a:solidFill>
                  <a:prstClr val="black"/>
                </a:solidFill>
                <a:latin typeface="Arial" charset="0"/>
              </a:endParaRPr>
            </a:p>
          </p:txBody>
        </p:sp>
        <p:sp>
          <p:nvSpPr>
            <p:cNvPr id="164" name="Rectangle 164"/>
            <p:cNvSpPr>
              <a:spLocks noChangeArrowheads="1"/>
            </p:cNvSpPr>
            <p:nvPr/>
          </p:nvSpPr>
          <p:spPr bwMode="auto">
            <a:xfrm>
              <a:off x="5741988" y="3490913"/>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Marion</a:t>
              </a:r>
              <a:endParaRPr lang="en-US" altLang="en-US" sz="900" smtClean="0">
                <a:solidFill>
                  <a:prstClr val="black"/>
                </a:solidFill>
                <a:latin typeface="Arial" charset="0"/>
              </a:endParaRPr>
            </a:p>
          </p:txBody>
        </p:sp>
        <p:sp>
          <p:nvSpPr>
            <p:cNvPr id="165" name="Rectangle 165"/>
            <p:cNvSpPr>
              <a:spLocks noChangeArrowheads="1"/>
            </p:cNvSpPr>
            <p:nvPr/>
          </p:nvSpPr>
          <p:spPr bwMode="auto">
            <a:xfrm>
              <a:off x="6143625" y="1897063"/>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Marshall</a:t>
              </a:r>
              <a:endParaRPr lang="en-US" altLang="en-US" sz="900" smtClean="0">
                <a:solidFill>
                  <a:prstClr val="black"/>
                </a:solidFill>
                <a:latin typeface="Arial" charset="0"/>
              </a:endParaRPr>
            </a:p>
          </p:txBody>
        </p:sp>
        <p:sp>
          <p:nvSpPr>
            <p:cNvPr id="166" name="Rectangle 166"/>
            <p:cNvSpPr>
              <a:spLocks noChangeArrowheads="1"/>
            </p:cNvSpPr>
            <p:nvPr/>
          </p:nvSpPr>
          <p:spPr bwMode="auto">
            <a:xfrm>
              <a:off x="5160963" y="3392488"/>
              <a:ext cx="577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McPherson</a:t>
              </a:r>
              <a:endParaRPr lang="en-US" altLang="en-US" sz="900" smtClean="0">
                <a:solidFill>
                  <a:prstClr val="black"/>
                </a:solidFill>
                <a:latin typeface="Arial" charset="0"/>
              </a:endParaRPr>
            </a:p>
          </p:txBody>
        </p:sp>
        <p:sp>
          <p:nvSpPr>
            <p:cNvPr id="167" name="Rectangle 167"/>
            <p:cNvSpPr>
              <a:spLocks noChangeArrowheads="1"/>
            </p:cNvSpPr>
            <p:nvPr/>
          </p:nvSpPr>
          <p:spPr bwMode="auto">
            <a:xfrm>
              <a:off x="2928938" y="4821238"/>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Meade</a:t>
              </a:r>
              <a:endParaRPr lang="en-US" altLang="en-US" sz="900" smtClean="0">
                <a:solidFill>
                  <a:prstClr val="black"/>
                </a:solidFill>
                <a:latin typeface="Arial" charset="0"/>
              </a:endParaRPr>
            </a:p>
          </p:txBody>
        </p:sp>
        <p:sp>
          <p:nvSpPr>
            <p:cNvPr id="168" name="Rectangle 168"/>
            <p:cNvSpPr>
              <a:spLocks noChangeArrowheads="1"/>
            </p:cNvSpPr>
            <p:nvPr/>
          </p:nvSpPr>
          <p:spPr bwMode="auto">
            <a:xfrm>
              <a:off x="7672388" y="3159125"/>
              <a:ext cx="304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Miami</a:t>
              </a:r>
              <a:endParaRPr lang="en-US" altLang="en-US" sz="900" smtClean="0">
                <a:solidFill>
                  <a:prstClr val="black"/>
                </a:solidFill>
                <a:latin typeface="Arial" charset="0"/>
              </a:endParaRPr>
            </a:p>
          </p:txBody>
        </p:sp>
        <p:sp>
          <p:nvSpPr>
            <p:cNvPr id="169" name="Rectangle 169"/>
            <p:cNvSpPr>
              <a:spLocks noChangeArrowheads="1"/>
            </p:cNvSpPr>
            <p:nvPr/>
          </p:nvSpPr>
          <p:spPr bwMode="auto">
            <a:xfrm>
              <a:off x="4743450" y="2335213"/>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Mitchell</a:t>
              </a:r>
              <a:endParaRPr lang="en-US" altLang="en-US" sz="900" smtClean="0">
                <a:solidFill>
                  <a:prstClr val="black"/>
                </a:solidFill>
                <a:latin typeface="Arial" charset="0"/>
              </a:endParaRPr>
            </a:p>
          </p:txBody>
        </p:sp>
        <p:sp>
          <p:nvSpPr>
            <p:cNvPr id="170" name="Rectangle 170"/>
            <p:cNvSpPr>
              <a:spLocks noChangeArrowheads="1"/>
            </p:cNvSpPr>
            <p:nvPr/>
          </p:nvSpPr>
          <p:spPr bwMode="auto">
            <a:xfrm>
              <a:off x="6945313" y="4725988"/>
              <a:ext cx="635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Montgomery</a:t>
              </a:r>
              <a:endParaRPr lang="en-US" altLang="en-US" sz="900" smtClean="0">
                <a:solidFill>
                  <a:prstClr val="black"/>
                </a:solidFill>
                <a:latin typeface="Arial" charset="0"/>
              </a:endParaRPr>
            </a:p>
          </p:txBody>
        </p:sp>
        <p:sp>
          <p:nvSpPr>
            <p:cNvPr id="171" name="Rectangle 171"/>
            <p:cNvSpPr>
              <a:spLocks noChangeArrowheads="1"/>
            </p:cNvSpPr>
            <p:nvPr/>
          </p:nvSpPr>
          <p:spPr bwMode="auto">
            <a:xfrm>
              <a:off x="6132513" y="3117850"/>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Morris</a:t>
              </a:r>
              <a:endParaRPr lang="en-US" altLang="en-US" sz="900" smtClean="0">
                <a:solidFill>
                  <a:prstClr val="black"/>
                </a:solidFill>
                <a:latin typeface="Arial" charset="0"/>
              </a:endParaRPr>
            </a:p>
          </p:txBody>
        </p:sp>
        <p:sp>
          <p:nvSpPr>
            <p:cNvPr id="172" name="Rectangle 172"/>
            <p:cNvSpPr>
              <a:spLocks noChangeArrowheads="1"/>
            </p:cNvSpPr>
            <p:nvPr/>
          </p:nvSpPr>
          <p:spPr bwMode="auto">
            <a:xfrm>
              <a:off x="1641475" y="4821238"/>
              <a:ext cx="355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Morton</a:t>
              </a:r>
              <a:endParaRPr lang="en-US" altLang="en-US" sz="900" smtClean="0">
                <a:solidFill>
                  <a:prstClr val="black"/>
                </a:solidFill>
                <a:latin typeface="Arial" charset="0"/>
              </a:endParaRPr>
            </a:p>
          </p:txBody>
        </p:sp>
        <p:sp>
          <p:nvSpPr>
            <p:cNvPr id="173" name="Rectangle 173"/>
            <p:cNvSpPr>
              <a:spLocks noChangeArrowheads="1"/>
            </p:cNvSpPr>
            <p:nvPr/>
          </p:nvSpPr>
          <p:spPr bwMode="auto">
            <a:xfrm>
              <a:off x="6573838" y="1860550"/>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Nemaha</a:t>
              </a:r>
              <a:endParaRPr lang="en-US" altLang="en-US" sz="900" smtClean="0">
                <a:solidFill>
                  <a:prstClr val="black"/>
                </a:solidFill>
                <a:latin typeface="Arial" charset="0"/>
              </a:endParaRPr>
            </a:p>
          </p:txBody>
        </p:sp>
        <p:sp>
          <p:nvSpPr>
            <p:cNvPr id="174" name="Rectangle 174"/>
            <p:cNvSpPr>
              <a:spLocks noChangeArrowheads="1"/>
            </p:cNvSpPr>
            <p:nvPr/>
          </p:nvSpPr>
          <p:spPr bwMode="auto">
            <a:xfrm>
              <a:off x="7281863" y="4246563"/>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Neosho</a:t>
              </a:r>
              <a:endParaRPr lang="en-US" altLang="en-US" sz="900" smtClean="0">
                <a:solidFill>
                  <a:prstClr val="black"/>
                </a:solidFill>
                <a:latin typeface="Arial" charset="0"/>
              </a:endParaRPr>
            </a:p>
          </p:txBody>
        </p:sp>
        <p:sp>
          <p:nvSpPr>
            <p:cNvPr id="175" name="Rectangle 175"/>
            <p:cNvSpPr>
              <a:spLocks noChangeArrowheads="1"/>
            </p:cNvSpPr>
            <p:nvPr/>
          </p:nvSpPr>
          <p:spPr bwMode="auto">
            <a:xfrm>
              <a:off x="3317875" y="3381375"/>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Ness</a:t>
              </a:r>
              <a:endParaRPr lang="en-US" altLang="en-US" sz="900" smtClean="0">
                <a:solidFill>
                  <a:prstClr val="black"/>
                </a:solidFill>
                <a:latin typeface="Arial" charset="0"/>
              </a:endParaRPr>
            </a:p>
          </p:txBody>
        </p:sp>
        <p:sp>
          <p:nvSpPr>
            <p:cNvPr id="176" name="Rectangle 176"/>
            <p:cNvSpPr>
              <a:spLocks noChangeArrowheads="1"/>
            </p:cNvSpPr>
            <p:nvPr/>
          </p:nvSpPr>
          <p:spPr bwMode="auto">
            <a:xfrm>
              <a:off x="3306763" y="1928813"/>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Norton</a:t>
              </a:r>
              <a:endParaRPr lang="en-US" altLang="en-US" sz="900" smtClean="0">
                <a:solidFill>
                  <a:prstClr val="black"/>
                </a:solidFill>
                <a:latin typeface="Arial" charset="0"/>
              </a:endParaRPr>
            </a:p>
          </p:txBody>
        </p:sp>
        <p:sp>
          <p:nvSpPr>
            <p:cNvPr id="177" name="Rectangle 177"/>
            <p:cNvSpPr>
              <a:spLocks noChangeArrowheads="1"/>
            </p:cNvSpPr>
            <p:nvPr/>
          </p:nvSpPr>
          <p:spPr bwMode="auto">
            <a:xfrm>
              <a:off x="4221163" y="2368550"/>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Osborne</a:t>
              </a:r>
              <a:endParaRPr lang="en-US" altLang="en-US" sz="900" smtClean="0">
                <a:solidFill>
                  <a:prstClr val="black"/>
                </a:solidFill>
                <a:latin typeface="Arial" charset="0"/>
              </a:endParaRPr>
            </a:p>
          </p:txBody>
        </p:sp>
        <p:sp>
          <p:nvSpPr>
            <p:cNvPr id="178" name="Rectangle 178"/>
            <p:cNvSpPr>
              <a:spLocks noChangeArrowheads="1"/>
            </p:cNvSpPr>
            <p:nvPr/>
          </p:nvSpPr>
          <p:spPr bwMode="auto">
            <a:xfrm>
              <a:off x="5229225" y="26146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Ottawa</a:t>
              </a:r>
              <a:endParaRPr lang="en-US" altLang="en-US" sz="900" smtClean="0">
                <a:solidFill>
                  <a:prstClr val="black"/>
                </a:solidFill>
                <a:latin typeface="Arial" charset="0"/>
              </a:endParaRPr>
            </a:p>
          </p:txBody>
        </p:sp>
        <p:sp>
          <p:nvSpPr>
            <p:cNvPr id="179" name="Rectangle 179"/>
            <p:cNvSpPr>
              <a:spLocks noChangeArrowheads="1"/>
            </p:cNvSpPr>
            <p:nvPr/>
          </p:nvSpPr>
          <p:spPr bwMode="auto">
            <a:xfrm>
              <a:off x="3849688" y="3679825"/>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Pawnee</a:t>
              </a:r>
              <a:endParaRPr lang="en-US" altLang="en-US" sz="900" smtClean="0">
                <a:solidFill>
                  <a:prstClr val="black"/>
                </a:solidFill>
                <a:latin typeface="Arial" charset="0"/>
              </a:endParaRPr>
            </a:p>
          </p:txBody>
        </p:sp>
        <p:sp>
          <p:nvSpPr>
            <p:cNvPr id="180" name="Rectangle 180"/>
            <p:cNvSpPr>
              <a:spLocks noChangeArrowheads="1"/>
            </p:cNvSpPr>
            <p:nvPr/>
          </p:nvSpPr>
          <p:spPr bwMode="auto">
            <a:xfrm>
              <a:off x="3763963" y="193516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Phillips</a:t>
              </a:r>
              <a:endParaRPr lang="en-US" altLang="en-US" sz="900" smtClean="0">
                <a:solidFill>
                  <a:prstClr val="black"/>
                </a:solidFill>
                <a:latin typeface="Arial" charset="0"/>
              </a:endParaRPr>
            </a:p>
          </p:txBody>
        </p:sp>
        <p:sp>
          <p:nvSpPr>
            <p:cNvPr id="181" name="Rectangle 181"/>
            <p:cNvSpPr>
              <a:spLocks noChangeArrowheads="1"/>
            </p:cNvSpPr>
            <p:nvPr/>
          </p:nvSpPr>
          <p:spPr bwMode="auto">
            <a:xfrm>
              <a:off x="6196013" y="2306638"/>
              <a:ext cx="692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Pottawatomie</a:t>
              </a:r>
              <a:endParaRPr lang="en-US" altLang="en-US" sz="900" smtClean="0">
                <a:solidFill>
                  <a:prstClr val="black"/>
                </a:solidFill>
                <a:latin typeface="Arial" charset="0"/>
              </a:endParaRPr>
            </a:p>
          </p:txBody>
        </p:sp>
        <p:sp>
          <p:nvSpPr>
            <p:cNvPr id="182" name="Rectangle 182"/>
            <p:cNvSpPr>
              <a:spLocks noChangeArrowheads="1"/>
            </p:cNvSpPr>
            <p:nvPr/>
          </p:nvSpPr>
          <p:spPr bwMode="auto">
            <a:xfrm>
              <a:off x="4387850" y="4286250"/>
              <a:ext cx="241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Pratt</a:t>
              </a:r>
              <a:endParaRPr lang="en-US" altLang="en-US" sz="900" smtClean="0">
                <a:solidFill>
                  <a:prstClr val="black"/>
                </a:solidFill>
                <a:latin typeface="Arial" charset="0"/>
              </a:endParaRPr>
            </a:p>
          </p:txBody>
        </p:sp>
        <p:sp>
          <p:nvSpPr>
            <p:cNvPr id="183" name="Rectangle 183"/>
            <p:cNvSpPr>
              <a:spLocks noChangeArrowheads="1"/>
            </p:cNvSpPr>
            <p:nvPr/>
          </p:nvSpPr>
          <p:spPr bwMode="auto">
            <a:xfrm>
              <a:off x="2287588" y="19224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Rawlins</a:t>
              </a:r>
              <a:endParaRPr lang="en-US" altLang="en-US" sz="900" smtClean="0">
                <a:solidFill>
                  <a:prstClr val="black"/>
                </a:solidFill>
                <a:latin typeface="Arial" charset="0"/>
              </a:endParaRPr>
            </a:p>
          </p:txBody>
        </p:sp>
        <p:sp>
          <p:nvSpPr>
            <p:cNvPr id="184" name="Rectangle 184"/>
            <p:cNvSpPr>
              <a:spLocks noChangeArrowheads="1"/>
            </p:cNvSpPr>
            <p:nvPr/>
          </p:nvSpPr>
          <p:spPr bwMode="auto">
            <a:xfrm>
              <a:off x="4897438" y="3948113"/>
              <a:ext cx="273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Reno</a:t>
              </a:r>
              <a:endParaRPr lang="en-US" altLang="en-US" sz="900" smtClean="0">
                <a:solidFill>
                  <a:prstClr val="black"/>
                </a:solidFill>
                <a:latin typeface="Arial" charset="0"/>
              </a:endParaRPr>
            </a:p>
          </p:txBody>
        </p:sp>
        <p:sp>
          <p:nvSpPr>
            <p:cNvPr id="185" name="Rectangle 185"/>
            <p:cNvSpPr>
              <a:spLocks noChangeArrowheads="1"/>
            </p:cNvSpPr>
            <p:nvPr/>
          </p:nvSpPr>
          <p:spPr bwMode="auto">
            <a:xfrm>
              <a:off x="5183188" y="1935163"/>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Republic</a:t>
              </a:r>
              <a:endParaRPr lang="en-US" altLang="en-US" sz="900" smtClean="0">
                <a:solidFill>
                  <a:prstClr val="black"/>
                </a:solidFill>
                <a:latin typeface="Arial" charset="0"/>
              </a:endParaRPr>
            </a:p>
          </p:txBody>
        </p:sp>
        <p:sp>
          <p:nvSpPr>
            <p:cNvPr id="186" name="Rectangle 186"/>
            <p:cNvSpPr>
              <a:spLocks noChangeArrowheads="1"/>
            </p:cNvSpPr>
            <p:nvPr/>
          </p:nvSpPr>
          <p:spPr bwMode="auto">
            <a:xfrm>
              <a:off x="4868863" y="3467100"/>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Rice</a:t>
              </a:r>
              <a:endParaRPr lang="en-US" altLang="en-US" sz="900" smtClean="0">
                <a:solidFill>
                  <a:prstClr val="black"/>
                </a:solidFill>
                <a:latin typeface="Arial" charset="0"/>
              </a:endParaRPr>
            </a:p>
          </p:txBody>
        </p:sp>
        <p:sp>
          <p:nvSpPr>
            <p:cNvPr id="187" name="Rectangle 187"/>
            <p:cNvSpPr>
              <a:spLocks noChangeArrowheads="1"/>
            </p:cNvSpPr>
            <p:nvPr/>
          </p:nvSpPr>
          <p:spPr bwMode="auto">
            <a:xfrm>
              <a:off x="5961063" y="2346325"/>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Riley</a:t>
              </a:r>
              <a:endParaRPr lang="en-US" altLang="en-US" sz="900" smtClean="0">
                <a:solidFill>
                  <a:prstClr val="black"/>
                </a:solidFill>
                <a:latin typeface="Arial" charset="0"/>
              </a:endParaRPr>
            </a:p>
          </p:txBody>
        </p:sp>
        <p:sp>
          <p:nvSpPr>
            <p:cNvPr id="188" name="Rectangle 188"/>
            <p:cNvSpPr>
              <a:spLocks noChangeArrowheads="1"/>
            </p:cNvSpPr>
            <p:nvPr/>
          </p:nvSpPr>
          <p:spPr bwMode="auto">
            <a:xfrm>
              <a:off x="3803650" y="2392363"/>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Rooks</a:t>
              </a:r>
              <a:endParaRPr lang="en-US" altLang="en-US" sz="900" smtClean="0">
                <a:solidFill>
                  <a:prstClr val="black"/>
                </a:solidFill>
                <a:latin typeface="Arial" charset="0"/>
              </a:endParaRPr>
            </a:p>
          </p:txBody>
        </p:sp>
        <p:sp>
          <p:nvSpPr>
            <p:cNvPr id="189" name="Rectangle 189"/>
            <p:cNvSpPr>
              <a:spLocks noChangeArrowheads="1"/>
            </p:cNvSpPr>
            <p:nvPr/>
          </p:nvSpPr>
          <p:spPr bwMode="auto">
            <a:xfrm>
              <a:off x="3873500" y="3306763"/>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Rush</a:t>
              </a:r>
              <a:endParaRPr lang="en-US" altLang="en-US" sz="900" smtClean="0">
                <a:solidFill>
                  <a:prstClr val="black"/>
                </a:solidFill>
                <a:latin typeface="Arial" charset="0"/>
              </a:endParaRPr>
            </a:p>
          </p:txBody>
        </p:sp>
        <p:sp>
          <p:nvSpPr>
            <p:cNvPr id="190" name="Rectangle 190"/>
            <p:cNvSpPr>
              <a:spLocks noChangeArrowheads="1"/>
            </p:cNvSpPr>
            <p:nvPr/>
          </p:nvSpPr>
          <p:spPr bwMode="auto">
            <a:xfrm>
              <a:off x="4238625" y="2889250"/>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Russell</a:t>
              </a:r>
              <a:endParaRPr lang="en-US" altLang="en-US" sz="900" smtClean="0">
                <a:solidFill>
                  <a:prstClr val="black"/>
                </a:solidFill>
                <a:latin typeface="Arial" charset="0"/>
              </a:endParaRPr>
            </a:p>
          </p:txBody>
        </p:sp>
        <p:sp>
          <p:nvSpPr>
            <p:cNvPr id="191" name="Rectangle 191"/>
            <p:cNvSpPr>
              <a:spLocks noChangeArrowheads="1"/>
            </p:cNvSpPr>
            <p:nvPr/>
          </p:nvSpPr>
          <p:spPr bwMode="auto">
            <a:xfrm>
              <a:off x="5262563" y="3016250"/>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Saline</a:t>
              </a:r>
              <a:endParaRPr lang="en-US" altLang="en-US" sz="900" smtClean="0">
                <a:solidFill>
                  <a:prstClr val="black"/>
                </a:solidFill>
                <a:latin typeface="Arial" charset="0"/>
              </a:endParaRPr>
            </a:p>
          </p:txBody>
        </p:sp>
        <p:sp>
          <p:nvSpPr>
            <p:cNvPr id="192" name="Rectangle 192"/>
            <p:cNvSpPr>
              <a:spLocks noChangeArrowheads="1"/>
            </p:cNvSpPr>
            <p:nvPr/>
          </p:nvSpPr>
          <p:spPr bwMode="auto">
            <a:xfrm>
              <a:off x="2476500" y="3387725"/>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Scott</a:t>
              </a:r>
              <a:endParaRPr lang="en-US" altLang="en-US" sz="900" smtClean="0">
                <a:solidFill>
                  <a:prstClr val="black"/>
                </a:solidFill>
                <a:latin typeface="Arial" charset="0"/>
              </a:endParaRPr>
            </a:p>
          </p:txBody>
        </p:sp>
        <p:sp>
          <p:nvSpPr>
            <p:cNvPr id="193" name="Rectangle 193"/>
            <p:cNvSpPr>
              <a:spLocks noChangeArrowheads="1"/>
            </p:cNvSpPr>
            <p:nvPr/>
          </p:nvSpPr>
          <p:spPr bwMode="auto">
            <a:xfrm>
              <a:off x="5337175" y="431482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Sedgwick</a:t>
              </a:r>
              <a:endParaRPr lang="en-US" altLang="en-US" sz="900" smtClean="0">
                <a:solidFill>
                  <a:prstClr val="black"/>
                </a:solidFill>
                <a:latin typeface="Arial" charset="0"/>
              </a:endParaRPr>
            </a:p>
          </p:txBody>
        </p:sp>
        <p:sp>
          <p:nvSpPr>
            <p:cNvPr id="194" name="Rectangle 194"/>
            <p:cNvSpPr>
              <a:spLocks noChangeArrowheads="1"/>
            </p:cNvSpPr>
            <p:nvPr/>
          </p:nvSpPr>
          <p:spPr bwMode="auto">
            <a:xfrm>
              <a:off x="2465388" y="4806950"/>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Seward</a:t>
              </a:r>
              <a:endParaRPr lang="en-US" altLang="en-US" sz="900" smtClean="0">
                <a:solidFill>
                  <a:prstClr val="black"/>
                </a:solidFill>
                <a:latin typeface="Arial" charset="0"/>
              </a:endParaRPr>
            </a:p>
          </p:txBody>
        </p:sp>
        <p:sp>
          <p:nvSpPr>
            <p:cNvPr id="195" name="Rectangle 195"/>
            <p:cNvSpPr>
              <a:spLocks noChangeArrowheads="1"/>
            </p:cNvSpPr>
            <p:nvPr/>
          </p:nvSpPr>
          <p:spPr bwMode="auto">
            <a:xfrm>
              <a:off x="6899275" y="2689225"/>
              <a:ext cx="476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Shawnee</a:t>
              </a:r>
              <a:endParaRPr lang="en-US" altLang="en-US" sz="900" smtClean="0">
                <a:solidFill>
                  <a:prstClr val="black"/>
                </a:solidFill>
                <a:latin typeface="Arial" charset="0"/>
              </a:endParaRPr>
            </a:p>
          </p:txBody>
        </p:sp>
        <p:sp>
          <p:nvSpPr>
            <p:cNvPr id="196" name="Rectangle 196"/>
            <p:cNvSpPr>
              <a:spLocks noChangeArrowheads="1"/>
            </p:cNvSpPr>
            <p:nvPr/>
          </p:nvSpPr>
          <p:spPr bwMode="auto">
            <a:xfrm>
              <a:off x="2786063" y="2386013"/>
              <a:ext cx="457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Sheridan</a:t>
              </a:r>
              <a:endParaRPr lang="en-US" altLang="en-US" sz="900" smtClean="0">
                <a:solidFill>
                  <a:prstClr val="black"/>
                </a:solidFill>
                <a:latin typeface="Arial" charset="0"/>
              </a:endParaRPr>
            </a:p>
          </p:txBody>
        </p:sp>
        <p:sp>
          <p:nvSpPr>
            <p:cNvPr id="197" name="Rectangle 197"/>
            <p:cNvSpPr>
              <a:spLocks noChangeArrowheads="1"/>
            </p:cNvSpPr>
            <p:nvPr/>
          </p:nvSpPr>
          <p:spPr bwMode="auto">
            <a:xfrm>
              <a:off x="1704975" y="2386013"/>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Sherman</a:t>
              </a:r>
              <a:endParaRPr lang="en-US" altLang="en-US" sz="900" smtClean="0">
                <a:solidFill>
                  <a:prstClr val="black"/>
                </a:solidFill>
                <a:latin typeface="Arial" charset="0"/>
              </a:endParaRPr>
            </a:p>
          </p:txBody>
        </p:sp>
        <p:sp>
          <p:nvSpPr>
            <p:cNvPr id="198" name="Rectangle 198"/>
            <p:cNvSpPr>
              <a:spLocks noChangeArrowheads="1"/>
            </p:cNvSpPr>
            <p:nvPr/>
          </p:nvSpPr>
          <p:spPr bwMode="auto">
            <a:xfrm>
              <a:off x="4267200" y="1928813"/>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Smith</a:t>
              </a:r>
              <a:endParaRPr lang="en-US" altLang="en-US" sz="900" smtClean="0">
                <a:solidFill>
                  <a:prstClr val="black"/>
                </a:solidFill>
                <a:latin typeface="Arial" charset="0"/>
              </a:endParaRPr>
            </a:p>
          </p:txBody>
        </p:sp>
        <p:sp>
          <p:nvSpPr>
            <p:cNvPr id="199" name="Rectangle 199"/>
            <p:cNvSpPr>
              <a:spLocks noChangeArrowheads="1"/>
            </p:cNvSpPr>
            <p:nvPr/>
          </p:nvSpPr>
          <p:spPr bwMode="auto">
            <a:xfrm>
              <a:off x="4310063" y="3959225"/>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Stafford</a:t>
              </a:r>
              <a:endParaRPr lang="en-US" altLang="en-US" sz="900" smtClean="0">
                <a:solidFill>
                  <a:prstClr val="black"/>
                </a:solidFill>
                <a:latin typeface="Arial" charset="0"/>
              </a:endParaRPr>
            </a:p>
          </p:txBody>
        </p:sp>
        <p:sp>
          <p:nvSpPr>
            <p:cNvPr id="200" name="Rectangle 200"/>
            <p:cNvSpPr>
              <a:spLocks noChangeArrowheads="1"/>
            </p:cNvSpPr>
            <p:nvPr/>
          </p:nvSpPr>
          <p:spPr bwMode="auto">
            <a:xfrm>
              <a:off x="1641475" y="4387850"/>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Stanton</a:t>
              </a:r>
              <a:endParaRPr lang="en-US" altLang="en-US" sz="900" smtClean="0">
                <a:solidFill>
                  <a:prstClr val="black"/>
                </a:solidFill>
                <a:latin typeface="Arial" charset="0"/>
              </a:endParaRPr>
            </a:p>
          </p:txBody>
        </p:sp>
        <p:sp>
          <p:nvSpPr>
            <p:cNvPr id="201" name="Rectangle 201"/>
            <p:cNvSpPr>
              <a:spLocks noChangeArrowheads="1"/>
            </p:cNvSpPr>
            <p:nvPr/>
          </p:nvSpPr>
          <p:spPr bwMode="auto">
            <a:xfrm>
              <a:off x="2058988" y="4806950"/>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Stevens</a:t>
              </a:r>
              <a:endParaRPr lang="en-US" altLang="en-US" sz="900" smtClean="0">
                <a:solidFill>
                  <a:prstClr val="black"/>
                </a:solidFill>
                <a:latin typeface="Arial" charset="0"/>
              </a:endParaRPr>
            </a:p>
          </p:txBody>
        </p:sp>
        <p:sp>
          <p:nvSpPr>
            <p:cNvPr id="202" name="Rectangle 202"/>
            <p:cNvSpPr>
              <a:spLocks noChangeArrowheads="1"/>
            </p:cNvSpPr>
            <p:nvPr/>
          </p:nvSpPr>
          <p:spPr bwMode="auto">
            <a:xfrm>
              <a:off x="5407025" y="47037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Sumner</a:t>
              </a:r>
              <a:endParaRPr lang="en-US" altLang="en-US" sz="900" smtClean="0">
                <a:solidFill>
                  <a:prstClr val="black"/>
                </a:solidFill>
                <a:latin typeface="Arial" charset="0"/>
              </a:endParaRPr>
            </a:p>
          </p:txBody>
        </p:sp>
        <p:sp>
          <p:nvSpPr>
            <p:cNvPr id="203" name="Rectangle 203"/>
            <p:cNvSpPr>
              <a:spLocks noChangeArrowheads="1"/>
            </p:cNvSpPr>
            <p:nvPr/>
          </p:nvSpPr>
          <p:spPr bwMode="auto">
            <a:xfrm>
              <a:off x="2287588" y="2403475"/>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Thomas</a:t>
              </a:r>
              <a:endParaRPr lang="en-US" altLang="en-US" sz="900" smtClean="0">
                <a:solidFill>
                  <a:prstClr val="black"/>
                </a:solidFill>
                <a:latin typeface="Arial" charset="0"/>
              </a:endParaRPr>
            </a:p>
          </p:txBody>
        </p:sp>
        <p:sp>
          <p:nvSpPr>
            <p:cNvPr id="204" name="Rectangle 204"/>
            <p:cNvSpPr>
              <a:spLocks noChangeArrowheads="1"/>
            </p:cNvSpPr>
            <p:nvPr/>
          </p:nvSpPr>
          <p:spPr bwMode="auto">
            <a:xfrm>
              <a:off x="3363913" y="2884488"/>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Trego</a:t>
              </a:r>
              <a:endParaRPr lang="en-US" altLang="en-US" sz="900" smtClean="0">
                <a:solidFill>
                  <a:prstClr val="black"/>
                </a:solidFill>
                <a:latin typeface="Arial" charset="0"/>
              </a:endParaRPr>
            </a:p>
          </p:txBody>
        </p:sp>
        <p:sp>
          <p:nvSpPr>
            <p:cNvPr id="205" name="Rectangle 205"/>
            <p:cNvSpPr>
              <a:spLocks noChangeArrowheads="1"/>
            </p:cNvSpPr>
            <p:nvPr/>
          </p:nvSpPr>
          <p:spPr bwMode="auto">
            <a:xfrm>
              <a:off x="6407150" y="2798763"/>
              <a:ext cx="609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Wabaunsee</a:t>
              </a:r>
              <a:endParaRPr lang="en-US" altLang="en-US" sz="900" smtClean="0">
                <a:solidFill>
                  <a:prstClr val="black"/>
                </a:solidFill>
                <a:latin typeface="Arial" charset="0"/>
              </a:endParaRPr>
            </a:p>
          </p:txBody>
        </p:sp>
        <p:sp>
          <p:nvSpPr>
            <p:cNvPr id="206" name="Rectangle 206"/>
            <p:cNvSpPr>
              <a:spLocks noChangeArrowheads="1"/>
            </p:cNvSpPr>
            <p:nvPr/>
          </p:nvSpPr>
          <p:spPr bwMode="auto">
            <a:xfrm>
              <a:off x="1670050" y="2884488"/>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dirty="0" smtClean="0">
                  <a:solidFill>
                    <a:srgbClr val="000000"/>
                  </a:solidFill>
                  <a:latin typeface="Arial" charset="0"/>
                </a:rPr>
                <a:t>Wallace</a:t>
              </a:r>
              <a:endParaRPr lang="en-US" altLang="en-US" sz="900" dirty="0" smtClean="0">
                <a:solidFill>
                  <a:prstClr val="black"/>
                </a:solidFill>
                <a:latin typeface="Arial" charset="0"/>
              </a:endParaRPr>
            </a:p>
          </p:txBody>
        </p:sp>
        <p:sp>
          <p:nvSpPr>
            <p:cNvPr id="207" name="Rectangle 207"/>
            <p:cNvSpPr>
              <a:spLocks noChangeArrowheads="1"/>
            </p:cNvSpPr>
            <p:nvPr/>
          </p:nvSpPr>
          <p:spPr bwMode="auto">
            <a:xfrm>
              <a:off x="5611813" y="1831975"/>
              <a:ext cx="603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Washington</a:t>
              </a:r>
              <a:endParaRPr lang="en-US" altLang="en-US" sz="900" smtClean="0">
                <a:solidFill>
                  <a:prstClr val="black"/>
                </a:solidFill>
                <a:latin typeface="Arial" charset="0"/>
              </a:endParaRPr>
            </a:p>
          </p:txBody>
        </p:sp>
        <p:sp>
          <p:nvSpPr>
            <p:cNvPr id="208" name="Rectangle 208"/>
            <p:cNvSpPr>
              <a:spLocks noChangeArrowheads="1"/>
            </p:cNvSpPr>
            <p:nvPr/>
          </p:nvSpPr>
          <p:spPr bwMode="auto">
            <a:xfrm>
              <a:off x="2025650" y="3376613"/>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Wichita</a:t>
              </a:r>
              <a:endParaRPr lang="en-US" altLang="en-US" sz="900" smtClean="0">
                <a:solidFill>
                  <a:prstClr val="black"/>
                </a:solidFill>
                <a:latin typeface="Arial" charset="0"/>
              </a:endParaRPr>
            </a:p>
          </p:txBody>
        </p:sp>
        <p:sp>
          <p:nvSpPr>
            <p:cNvPr id="209" name="Rectangle 209"/>
            <p:cNvSpPr>
              <a:spLocks noChangeArrowheads="1"/>
            </p:cNvSpPr>
            <p:nvPr/>
          </p:nvSpPr>
          <p:spPr bwMode="auto">
            <a:xfrm>
              <a:off x="6991350" y="4319588"/>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Wilson</a:t>
              </a:r>
              <a:endParaRPr lang="en-US" altLang="en-US" sz="900" smtClean="0">
                <a:solidFill>
                  <a:prstClr val="black"/>
                </a:solidFill>
                <a:latin typeface="Arial" charset="0"/>
              </a:endParaRPr>
            </a:p>
          </p:txBody>
        </p:sp>
        <p:sp>
          <p:nvSpPr>
            <p:cNvPr id="210" name="Rectangle 210"/>
            <p:cNvSpPr>
              <a:spLocks noChangeArrowheads="1"/>
            </p:cNvSpPr>
            <p:nvPr/>
          </p:nvSpPr>
          <p:spPr bwMode="auto">
            <a:xfrm>
              <a:off x="6910388" y="3925888"/>
              <a:ext cx="482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Woodson</a:t>
              </a:r>
              <a:endParaRPr lang="en-US" altLang="en-US" sz="900" smtClean="0">
                <a:solidFill>
                  <a:prstClr val="black"/>
                </a:solidFill>
                <a:latin typeface="Arial" charset="0"/>
              </a:endParaRPr>
            </a:p>
          </p:txBody>
        </p:sp>
        <p:sp>
          <p:nvSpPr>
            <p:cNvPr id="211" name="Rectangle 211"/>
            <p:cNvSpPr>
              <a:spLocks noChangeArrowheads="1"/>
            </p:cNvSpPr>
            <p:nvPr/>
          </p:nvSpPr>
          <p:spPr bwMode="auto">
            <a:xfrm>
              <a:off x="7786688" y="2511425"/>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Wyandotte</a:t>
              </a:r>
              <a:endParaRPr lang="en-US" altLang="en-US" sz="900" smtClean="0">
                <a:solidFill>
                  <a:prstClr val="black"/>
                </a:solidFill>
                <a:latin typeface="Arial" charset="0"/>
              </a:endParaRPr>
            </a:p>
          </p:txBody>
        </p:sp>
        <p:sp>
          <p:nvSpPr>
            <p:cNvPr id="212" name="Rectangle 212"/>
            <p:cNvSpPr>
              <a:spLocks noChangeArrowheads="1"/>
            </p:cNvSpPr>
            <p:nvPr/>
          </p:nvSpPr>
          <p:spPr bwMode="auto">
            <a:xfrm>
              <a:off x="6924675" y="3570288"/>
              <a:ext cx="330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Coffey</a:t>
              </a:r>
              <a:endParaRPr lang="en-US" altLang="en-US" sz="900" smtClean="0">
                <a:solidFill>
                  <a:prstClr val="black"/>
                </a:solidFill>
                <a:latin typeface="Arial" charset="0"/>
              </a:endParaRPr>
            </a:p>
          </p:txBody>
        </p:sp>
        <p:sp>
          <p:nvSpPr>
            <p:cNvPr id="213" name="Rectangle 213"/>
            <p:cNvSpPr>
              <a:spLocks noChangeArrowheads="1"/>
            </p:cNvSpPr>
            <p:nvPr/>
          </p:nvSpPr>
          <p:spPr bwMode="auto">
            <a:xfrm>
              <a:off x="6780213" y="222091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Jackson</a:t>
              </a:r>
              <a:endParaRPr lang="en-US" altLang="en-US" sz="900" smtClean="0">
                <a:solidFill>
                  <a:prstClr val="black"/>
                </a:solidFill>
                <a:latin typeface="Arial" charset="0"/>
              </a:endParaRPr>
            </a:p>
          </p:txBody>
        </p:sp>
        <p:sp>
          <p:nvSpPr>
            <p:cNvPr id="214" name="Rectangle 214"/>
            <p:cNvSpPr>
              <a:spLocks noChangeArrowheads="1"/>
            </p:cNvSpPr>
            <p:nvPr/>
          </p:nvSpPr>
          <p:spPr bwMode="auto">
            <a:xfrm>
              <a:off x="6880225" y="3106738"/>
              <a:ext cx="336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0" fontAlgn="base" hangingPunct="0">
                <a:spcBef>
                  <a:spcPct val="0"/>
                </a:spcBef>
                <a:spcAft>
                  <a:spcPct val="0"/>
                </a:spcAft>
                <a:buFontTx/>
                <a:buNone/>
              </a:pPr>
              <a:r>
                <a:rPr lang="en-US" altLang="en-US" sz="900" smtClean="0">
                  <a:solidFill>
                    <a:srgbClr val="000000"/>
                  </a:solidFill>
                  <a:latin typeface="Arial" charset="0"/>
                </a:rPr>
                <a:t>Osage</a:t>
              </a:r>
              <a:endParaRPr lang="en-US" altLang="en-US" sz="900" smtClean="0">
                <a:solidFill>
                  <a:prstClr val="black"/>
                </a:solidFill>
                <a:latin typeface="Arial" charset="0"/>
              </a:endParaRPr>
            </a:p>
          </p:txBody>
        </p:sp>
        <p:grpSp>
          <p:nvGrpSpPr>
            <p:cNvPr id="215" name="Group 214"/>
            <p:cNvGrpSpPr/>
            <p:nvPr/>
          </p:nvGrpSpPr>
          <p:grpSpPr>
            <a:xfrm>
              <a:off x="1725612" y="5217320"/>
              <a:ext cx="4609446" cy="1087891"/>
              <a:chOff x="1725612" y="5217320"/>
              <a:chExt cx="4194846" cy="1087891"/>
            </a:xfrm>
            <a:noFill/>
          </p:grpSpPr>
          <p:sp>
            <p:nvSpPr>
              <p:cNvPr id="216" name="Rectangle 215"/>
              <p:cNvSpPr/>
              <p:nvPr/>
            </p:nvSpPr>
            <p:spPr bwMode="auto">
              <a:xfrm>
                <a:off x="1725612" y="5217320"/>
                <a:ext cx="446088" cy="424543"/>
              </a:xfrm>
              <a:prstGeom prst="rect">
                <a:avLst/>
              </a:prstGeom>
              <a:solidFill>
                <a:srgbClr val="EFFFC1"/>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217" name="Rectangle 216"/>
              <p:cNvSpPr/>
              <p:nvPr/>
            </p:nvSpPr>
            <p:spPr bwMode="auto">
              <a:xfrm>
                <a:off x="1741601" y="5880668"/>
                <a:ext cx="446088" cy="424543"/>
              </a:xfrm>
              <a:prstGeom prst="rect">
                <a:avLst/>
              </a:prstGeom>
              <a:solidFill>
                <a:srgbClr val="D3FF57"/>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Times" panose="02020603050405020304" pitchFamily="18" charset="0"/>
                </a:endParaRPr>
              </a:p>
            </p:txBody>
          </p:sp>
          <p:sp>
            <p:nvSpPr>
              <p:cNvPr id="218" name="Rectangle 217"/>
              <p:cNvSpPr/>
              <p:nvPr/>
            </p:nvSpPr>
            <p:spPr bwMode="auto">
              <a:xfrm>
                <a:off x="3108815" y="5217320"/>
                <a:ext cx="446088" cy="424543"/>
              </a:xfrm>
              <a:prstGeom prst="rect">
                <a:avLst/>
              </a:prstGeom>
              <a:solidFill>
                <a:srgbClr val="AAE600"/>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219" name="Rectangle 218"/>
              <p:cNvSpPr/>
              <p:nvPr/>
            </p:nvSpPr>
            <p:spPr bwMode="auto">
              <a:xfrm>
                <a:off x="3099348" y="5880668"/>
                <a:ext cx="446088" cy="424543"/>
              </a:xfrm>
              <a:prstGeom prst="rect">
                <a:avLst/>
              </a:prstGeom>
              <a:solidFill>
                <a:srgbClr val="8BBC00"/>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220" name="Rectangle 219"/>
              <p:cNvSpPr/>
              <p:nvPr/>
            </p:nvSpPr>
            <p:spPr bwMode="auto">
              <a:xfrm>
                <a:off x="4643576" y="5217320"/>
                <a:ext cx="446088" cy="424543"/>
              </a:xfrm>
              <a:prstGeom prst="rect">
                <a:avLst/>
              </a:prstGeom>
              <a:solidFill>
                <a:srgbClr val="5D7E00"/>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Times" panose="02020603050405020304" pitchFamily="18" charset="0"/>
                </a:endParaRPr>
              </a:p>
            </p:txBody>
          </p:sp>
          <p:sp>
            <p:nvSpPr>
              <p:cNvPr id="221" name="Rectangle 121"/>
              <p:cNvSpPr>
                <a:spLocks noChangeArrowheads="1"/>
              </p:cNvSpPr>
              <p:nvPr/>
            </p:nvSpPr>
            <p:spPr bwMode="auto">
              <a:xfrm>
                <a:off x="2405804" y="5321869"/>
                <a:ext cx="325315"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panose="020B0604020202020204" pitchFamily="34" charset="0"/>
                  </a:rPr>
                  <a:t>1-25</a:t>
                </a:r>
                <a:endParaRPr kumimoji="0" lang="en-US" altLang="en-US" sz="14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22" name="Rectangle 121"/>
              <p:cNvSpPr>
                <a:spLocks noChangeArrowheads="1"/>
              </p:cNvSpPr>
              <p:nvPr/>
            </p:nvSpPr>
            <p:spPr bwMode="auto">
              <a:xfrm>
                <a:off x="2391774" y="5985217"/>
                <a:ext cx="415762"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panose="020B0604020202020204" pitchFamily="34" charset="0"/>
                  </a:rPr>
                  <a:t>26-50</a:t>
                </a:r>
                <a:endParaRPr kumimoji="0" lang="en-US" altLang="en-US" sz="14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23" name="Rectangle 121"/>
              <p:cNvSpPr>
                <a:spLocks noChangeArrowheads="1"/>
              </p:cNvSpPr>
              <p:nvPr/>
            </p:nvSpPr>
            <p:spPr bwMode="auto">
              <a:xfrm>
                <a:off x="3770494" y="5321869"/>
                <a:ext cx="415762"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panose="020B0604020202020204" pitchFamily="34" charset="0"/>
                  </a:rPr>
                  <a:t>51-75</a:t>
                </a:r>
                <a:endParaRPr kumimoji="0" lang="en-US" altLang="en-US" sz="14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24" name="Rectangle 121"/>
              <p:cNvSpPr>
                <a:spLocks noChangeArrowheads="1"/>
              </p:cNvSpPr>
              <p:nvPr/>
            </p:nvSpPr>
            <p:spPr bwMode="auto">
              <a:xfrm>
                <a:off x="3751963" y="5983291"/>
                <a:ext cx="506209"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panose="020B0604020202020204" pitchFamily="34" charset="0"/>
                  </a:rPr>
                  <a:t>76-100</a:t>
                </a:r>
                <a:endParaRPr kumimoji="0" lang="en-US" altLang="en-US" sz="14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25" name="Rectangle 121"/>
              <p:cNvSpPr>
                <a:spLocks noChangeArrowheads="1"/>
              </p:cNvSpPr>
              <p:nvPr/>
            </p:nvSpPr>
            <p:spPr bwMode="auto">
              <a:xfrm>
                <a:off x="5323803" y="5321869"/>
                <a:ext cx="596655"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panose="020B0604020202020204" pitchFamily="34" charset="0"/>
                  </a:rPr>
                  <a:t>101-105</a:t>
                </a:r>
                <a:endParaRPr kumimoji="0" lang="en-US" altLang="en-US" sz="1400" b="0" i="0" u="none" strike="noStrike" kern="0" cap="none" spc="0" normalizeH="0" baseline="0" noProof="0" dirty="0" smtClean="0">
                  <a:ln>
                    <a:noFill/>
                  </a:ln>
                  <a:solidFill>
                    <a:prstClr val="black"/>
                  </a:solidFill>
                  <a:effectLst/>
                  <a:uLnTx/>
                  <a:uFillTx/>
                  <a:latin typeface="Arial" panose="020B0604020202020204" pitchFamily="34" charset="0"/>
                </a:endParaRPr>
              </a:p>
            </p:txBody>
          </p:sp>
        </p:grpSp>
      </p:grpSp>
    </p:spTree>
    <p:extLst>
      <p:ext uri="{BB962C8B-B14F-4D97-AF65-F5344CB8AC3E}">
        <p14:creationId xmlns:p14="http://schemas.microsoft.com/office/powerpoint/2010/main" val="3343378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533400"/>
            <a:ext cx="8234363" cy="5715213"/>
          </a:xfrm>
          <a:prstGeom prst="rect">
            <a:avLst/>
          </a:prstGeom>
        </p:spPr>
      </p:pic>
    </p:spTree>
    <p:extLst>
      <p:ext uri="{BB962C8B-B14F-4D97-AF65-F5344CB8AC3E}">
        <p14:creationId xmlns:p14="http://schemas.microsoft.com/office/powerpoint/2010/main" val="2600493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Structure</a:t>
            </a:r>
            <a:endParaRPr lang="en-US" dirty="0"/>
          </a:p>
        </p:txBody>
      </p:sp>
      <p:sp>
        <p:nvSpPr>
          <p:cNvPr id="3" name="Content Placeholder 2"/>
          <p:cNvSpPr>
            <a:spLocks noGrp="1"/>
          </p:cNvSpPr>
          <p:nvPr>
            <p:ph idx="1"/>
          </p:nvPr>
        </p:nvSpPr>
        <p:spPr/>
        <p:txBody>
          <a:bodyPr/>
          <a:lstStyle/>
          <a:p>
            <a:r>
              <a:rPr lang="en-US" dirty="0"/>
              <a:t>Children in married-couple families are far less likely to experience poverty than children in cohabiting or single parent homes; being raised in a married household reduces the risk of experiencing poverty by approximately 80%.</a:t>
            </a:r>
            <a:r>
              <a:rPr lang="en-US" baseline="30000" dirty="0"/>
              <a:t>9</a:t>
            </a:r>
            <a:r>
              <a:rPr lang="en-US" dirty="0"/>
              <a:t> </a:t>
            </a:r>
            <a:endParaRPr lang="en-US" dirty="0" smtClean="0"/>
          </a:p>
          <a:p>
            <a:r>
              <a:rPr lang="en-US" dirty="0" smtClean="0"/>
              <a:t>Societal </a:t>
            </a:r>
            <a:r>
              <a:rPr lang="en-US" dirty="0"/>
              <a:t>level changes, including high divorce rates, declining marriage rates, and continuously rising non-marital birth rates have increased the likelihood that children will live in poverty.</a:t>
            </a:r>
            <a:r>
              <a:rPr lang="en-US" baseline="30000" dirty="0"/>
              <a:t>10</a:t>
            </a:r>
            <a:r>
              <a:rPr lang="en-US" dirty="0"/>
              <a:t>  </a:t>
            </a:r>
          </a:p>
          <a:p>
            <a:endParaRPr lang="en-US" dirty="0"/>
          </a:p>
        </p:txBody>
      </p:sp>
    </p:spTree>
    <p:extLst>
      <p:ext uri="{BB962C8B-B14F-4D97-AF65-F5344CB8AC3E}">
        <p14:creationId xmlns:p14="http://schemas.microsoft.com/office/powerpoint/2010/main" val="3639086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Family Structure</a:t>
            </a:r>
            <a:endParaRPr lang="en-US" dirty="0"/>
          </a:p>
        </p:txBody>
      </p:sp>
      <p:sp>
        <p:nvSpPr>
          <p:cNvPr id="5" name="Content Placeholder 4"/>
          <p:cNvSpPr>
            <a:spLocks noGrp="1"/>
          </p:cNvSpPr>
          <p:nvPr>
            <p:ph idx="1"/>
          </p:nvPr>
        </p:nvSpPr>
        <p:spPr>
          <a:xfrm>
            <a:off x="408985" y="1154928"/>
            <a:ext cx="7620000" cy="1219200"/>
          </a:xfrm>
        </p:spPr>
        <p:txBody>
          <a:bodyPr numCol="2">
            <a:normAutofit fontScale="92500"/>
          </a:bodyPr>
          <a:lstStyle/>
          <a:p>
            <a:r>
              <a:rPr lang="en-US" b="1" dirty="0"/>
              <a:t>Divorce </a:t>
            </a:r>
          </a:p>
          <a:p>
            <a:r>
              <a:rPr lang="en-US" b="1" dirty="0" err="1" smtClean="0"/>
              <a:t>Nonmarital</a:t>
            </a:r>
            <a:r>
              <a:rPr lang="en-US" b="1" dirty="0" smtClean="0"/>
              <a:t> </a:t>
            </a:r>
            <a:r>
              <a:rPr lang="en-US" b="1" dirty="0"/>
              <a:t>Births </a:t>
            </a:r>
          </a:p>
          <a:p>
            <a:endParaRPr lang="en-US" b="1" dirty="0" smtClean="0"/>
          </a:p>
          <a:p>
            <a:r>
              <a:rPr lang="en-US" b="1" dirty="0" smtClean="0"/>
              <a:t>Single </a:t>
            </a:r>
            <a:r>
              <a:rPr lang="en-US" b="1" dirty="0"/>
              <a:t>Parent Households </a:t>
            </a:r>
          </a:p>
          <a:p>
            <a:r>
              <a:rPr lang="en-US" b="1" dirty="0" smtClean="0"/>
              <a:t>Teen </a:t>
            </a:r>
            <a:r>
              <a:rPr lang="en-US" b="1" dirty="0"/>
              <a:t>Pregnancy</a:t>
            </a:r>
          </a:p>
          <a:p>
            <a:endParaRPr lang="en-US" dirty="0"/>
          </a:p>
        </p:txBody>
      </p:sp>
      <p:grpSp>
        <p:nvGrpSpPr>
          <p:cNvPr id="2" name="Group 1"/>
          <p:cNvGrpSpPr/>
          <p:nvPr/>
        </p:nvGrpSpPr>
        <p:grpSpPr>
          <a:xfrm>
            <a:off x="928891" y="1959791"/>
            <a:ext cx="6773863" cy="4711361"/>
            <a:chOff x="1558925" y="1593850"/>
            <a:chExt cx="6773863" cy="4711361"/>
          </a:xfrm>
        </p:grpSpPr>
        <p:sp>
          <p:nvSpPr>
            <p:cNvPr id="7" name="Freeform 217"/>
            <p:cNvSpPr>
              <a:spLocks/>
            </p:cNvSpPr>
            <p:nvPr/>
          </p:nvSpPr>
          <p:spPr bwMode="auto">
            <a:xfrm>
              <a:off x="1598613" y="1690688"/>
              <a:ext cx="566737" cy="503237"/>
            </a:xfrm>
            <a:custGeom>
              <a:avLst/>
              <a:gdLst>
                <a:gd name="T0" fmla="*/ 2147483647 w 198"/>
                <a:gd name="T1" fmla="*/ 0 h 176"/>
                <a:gd name="T2" fmla="*/ 2147483647 w 198"/>
                <a:gd name="T3" fmla="*/ 2147483647 h 176"/>
                <a:gd name="T4" fmla="*/ 2147483647 w 198"/>
                <a:gd name="T5" fmla="*/ 2147483647 h 176"/>
                <a:gd name="T6" fmla="*/ 0 w 198"/>
                <a:gd name="T7" fmla="*/ 2147483647 h 176"/>
                <a:gd name="T8" fmla="*/ 0 w 198"/>
                <a:gd name="T9" fmla="*/ 2147483647 h 176"/>
                <a:gd name="T10" fmla="*/ 2147483647 w 198"/>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8" h="176">
                  <a:moveTo>
                    <a:pt x="4" y="0"/>
                  </a:moveTo>
                  <a:lnTo>
                    <a:pt x="198" y="14"/>
                  </a:lnTo>
                  <a:lnTo>
                    <a:pt x="196" y="172"/>
                  </a:lnTo>
                  <a:lnTo>
                    <a:pt x="0" y="176"/>
                  </a:lnTo>
                  <a:lnTo>
                    <a:pt x="0" y="168"/>
                  </a:lnTo>
                  <a:lnTo>
                    <a:pt x="4" y="0"/>
                  </a:lnTo>
                  <a:close/>
                </a:path>
              </a:pathLst>
            </a:custGeom>
            <a:solidFill>
              <a:srgbClr val="DDB8EA"/>
            </a:solidFill>
            <a:ln w="6350" cmpd="sng">
              <a:solidFill>
                <a:schemeClr val="tx1"/>
              </a:solidFill>
              <a:round/>
              <a:headEnd/>
              <a:tailEnd/>
            </a:ln>
          </p:spPr>
          <p:txBody>
            <a:bodyPr/>
            <a:lstStyle/>
            <a:p>
              <a:endParaRPr lang="en-US"/>
            </a:p>
          </p:txBody>
        </p:sp>
        <p:sp>
          <p:nvSpPr>
            <p:cNvPr id="8" name="Freeform 3"/>
            <p:cNvSpPr>
              <a:spLocks/>
            </p:cNvSpPr>
            <p:nvPr/>
          </p:nvSpPr>
          <p:spPr bwMode="auto">
            <a:xfrm>
              <a:off x="2159000" y="1690688"/>
              <a:ext cx="573088" cy="492125"/>
            </a:xfrm>
            <a:custGeom>
              <a:avLst/>
              <a:gdLst>
                <a:gd name="T0" fmla="*/ 2147483647 w 200"/>
                <a:gd name="T1" fmla="*/ 2147483647 h 172"/>
                <a:gd name="T2" fmla="*/ 2147483647 w 200"/>
                <a:gd name="T3" fmla="*/ 2147483647 h 172"/>
                <a:gd name="T4" fmla="*/ 2147483647 w 200"/>
                <a:gd name="T5" fmla="*/ 0 h 172"/>
                <a:gd name="T6" fmla="*/ 2147483647 w 200"/>
                <a:gd name="T7" fmla="*/ 2147483647 h 172"/>
                <a:gd name="T8" fmla="*/ 2147483647 w 200"/>
                <a:gd name="T9" fmla="*/ 2147483647 h 172"/>
                <a:gd name="T10" fmla="*/ 0 w 200"/>
                <a:gd name="T11" fmla="*/ 2147483647 h 172"/>
                <a:gd name="T12" fmla="*/ 2147483647 w 200"/>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2" y="14"/>
                  </a:moveTo>
                  <a:lnTo>
                    <a:pt x="28" y="4"/>
                  </a:lnTo>
                  <a:lnTo>
                    <a:pt x="186" y="0"/>
                  </a:lnTo>
                  <a:lnTo>
                    <a:pt x="200" y="14"/>
                  </a:lnTo>
                  <a:lnTo>
                    <a:pt x="198" y="172"/>
                  </a:lnTo>
                  <a:lnTo>
                    <a:pt x="0" y="172"/>
                  </a:lnTo>
                  <a:lnTo>
                    <a:pt x="2" y="14"/>
                  </a:lnTo>
                  <a:close/>
                </a:path>
              </a:pathLst>
            </a:custGeom>
            <a:solidFill>
              <a:srgbClr val="F4E8F8"/>
            </a:solidFill>
            <a:ln w="6350" cmpd="sng">
              <a:solidFill>
                <a:schemeClr val="tx1"/>
              </a:solidFill>
              <a:round/>
              <a:headEnd/>
              <a:tailEnd/>
            </a:ln>
          </p:spPr>
          <p:txBody>
            <a:bodyPr/>
            <a:lstStyle/>
            <a:p>
              <a:endParaRPr lang="en-US"/>
            </a:p>
          </p:txBody>
        </p:sp>
        <p:sp>
          <p:nvSpPr>
            <p:cNvPr id="9" name="Freeform 4"/>
            <p:cNvSpPr>
              <a:spLocks/>
            </p:cNvSpPr>
            <p:nvPr/>
          </p:nvSpPr>
          <p:spPr bwMode="auto">
            <a:xfrm>
              <a:off x="2725738" y="1708150"/>
              <a:ext cx="474662" cy="496888"/>
            </a:xfrm>
            <a:custGeom>
              <a:avLst/>
              <a:gdLst>
                <a:gd name="T0" fmla="*/ 2147483647 w 166"/>
                <a:gd name="T1" fmla="*/ 2147483647 h 174"/>
                <a:gd name="T2" fmla="*/ 2147483647 w 166"/>
                <a:gd name="T3" fmla="*/ 2147483647 h 174"/>
                <a:gd name="T4" fmla="*/ 2147483647 w 166"/>
                <a:gd name="T5" fmla="*/ 2147483647 h 174"/>
                <a:gd name="T6" fmla="*/ 2147483647 w 166"/>
                <a:gd name="T7" fmla="*/ 0 h 174"/>
                <a:gd name="T8" fmla="*/ 2147483647 w 166"/>
                <a:gd name="T9" fmla="*/ 0 h 174"/>
                <a:gd name="T10" fmla="*/ 2147483647 w 166"/>
                <a:gd name="T11" fmla="*/ 2147483647 h 174"/>
                <a:gd name="T12" fmla="*/ 2147483647 w 166"/>
                <a:gd name="T13" fmla="*/ 2147483647 h 174"/>
                <a:gd name="T14" fmla="*/ 2147483647 w 166"/>
                <a:gd name="T15" fmla="*/ 2147483647 h 174"/>
                <a:gd name="T16" fmla="*/ 2147483647 w 166"/>
                <a:gd name="T17" fmla="*/ 2147483647 h 174"/>
                <a:gd name="T18" fmla="*/ 0 w 166"/>
                <a:gd name="T19" fmla="*/ 2147483647 h 174"/>
                <a:gd name="T20" fmla="*/ 2147483647 w 166"/>
                <a:gd name="T21" fmla="*/ 2147483647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 h="174">
                  <a:moveTo>
                    <a:pt x="2" y="8"/>
                  </a:moveTo>
                  <a:lnTo>
                    <a:pt x="30" y="6"/>
                  </a:lnTo>
                  <a:lnTo>
                    <a:pt x="86" y="4"/>
                  </a:lnTo>
                  <a:lnTo>
                    <a:pt x="138" y="0"/>
                  </a:lnTo>
                  <a:lnTo>
                    <a:pt x="156" y="0"/>
                  </a:lnTo>
                  <a:lnTo>
                    <a:pt x="164" y="2"/>
                  </a:lnTo>
                  <a:lnTo>
                    <a:pt x="166" y="88"/>
                  </a:lnTo>
                  <a:lnTo>
                    <a:pt x="166" y="172"/>
                  </a:lnTo>
                  <a:lnTo>
                    <a:pt x="8" y="174"/>
                  </a:lnTo>
                  <a:lnTo>
                    <a:pt x="0" y="166"/>
                  </a:lnTo>
                  <a:lnTo>
                    <a:pt x="2" y="8"/>
                  </a:lnTo>
                  <a:close/>
                </a:path>
              </a:pathLst>
            </a:custGeom>
            <a:solidFill>
              <a:srgbClr val="852FA3"/>
            </a:solidFill>
            <a:ln w="6350" cmpd="sng">
              <a:solidFill>
                <a:schemeClr val="tx1"/>
              </a:solidFill>
              <a:round/>
              <a:headEnd/>
              <a:tailEnd/>
            </a:ln>
          </p:spPr>
          <p:txBody>
            <a:bodyPr/>
            <a:lstStyle/>
            <a:p>
              <a:endParaRPr lang="en-US"/>
            </a:p>
          </p:txBody>
        </p:sp>
        <p:sp>
          <p:nvSpPr>
            <p:cNvPr id="10" name="Freeform 5"/>
            <p:cNvSpPr>
              <a:spLocks/>
            </p:cNvSpPr>
            <p:nvPr/>
          </p:nvSpPr>
          <p:spPr bwMode="auto">
            <a:xfrm>
              <a:off x="3195638" y="1714500"/>
              <a:ext cx="474662" cy="485775"/>
            </a:xfrm>
            <a:custGeom>
              <a:avLst/>
              <a:gdLst>
                <a:gd name="T0" fmla="*/ 0 w 166"/>
                <a:gd name="T1" fmla="*/ 0 h 170"/>
                <a:gd name="T2" fmla="*/ 2147483647 w 166"/>
                <a:gd name="T3" fmla="*/ 0 h 170"/>
                <a:gd name="T4" fmla="*/ 2147483647 w 166"/>
                <a:gd name="T5" fmla="*/ 2147483647 h 170"/>
                <a:gd name="T6" fmla="*/ 2147483647 w 166"/>
                <a:gd name="T7" fmla="*/ 2147483647 h 170"/>
                <a:gd name="T8" fmla="*/ 0 w 166"/>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0">
                  <a:moveTo>
                    <a:pt x="0" y="0"/>
                  </a:moveTo>
                  <a:lnTo>
                    <a:pt x="164" y="0"/>
                  </a:lnTo>
                  <a:lnTo>
                    <a:pt x="166" y="168"/>
                  </a:lnTo>
                  <a:lnTo>
                    <a:pt x="2" y="170"/>
                  </a:lnTo>
                  <a:lnTo>
                    <a:pt x="0" y="0"/>
                  </a:lnTo>
                  <a:close/>
                </a:path>
              </a:pathLst>
            </a:custGeom>
            <a:solidFill>
              <a:srgbClr val="B564D2"/>
            </a:solidFill>
            <a:ln w="6350" cmpd="sng">
              <a:solidFill>
                <a:schemeClr val="tx1"/>
              </a:solidFill>
              <a:round/>
              <a:headEnd/>
              <a:tailEnd/>
            </a:ln>
          </p:spPr>
          <p:txBody>
            <a:bodyPr/>
            <a:lstStyle/>
            <a:p>
              <a:endParaRPr lang="en-US"/>
            </a:p>
          </p:txBody>
        </p:sp>
        <p:sp>
          <p:nvSpPr>
            <p:cNvPr id="11" name="Freeform 6"/>
            <p:cNvSpPr>
              <a:spLocks/>
            </p:cNvSpPr>
            <p:nvPr/>
          </p:nvSpPr>
          <p:spPr bwMode="auto">
            <a:xfrm>
              <a:off x="3663950" y="1701800"/>
              <a:ext cx="487363" cy="498475"/>
            </a:xfrm>
            <a:custGeom>
              <a:avLst/>
              <a:gdLst>
                <a:gd name="T0" fmla="*/ 0 w 170"/>
                <a:gd name="T1" fmla="*/ 2147483647 h 174"/>
                <a:gd name="T2" fmla="*/ 2147483647 w 170"/>
                <a:gd name="T3" fmla="*/ 0 h 174"/>
                <a:gd name="T4" fmla="*/ 2147483647 w 170"/>
                <a:gd name="T5" fmla="*/ 2147483647 h 174"/>
                <a:gd name="T6" fmla="*/ 2147483647 w 170"/>
                <a:gd name="T7" fmla="*/ 2147483647 h 174"/>
                <a:gd name="T8" fmla="*/ 2147483647 w 170"/>
                <a:gd name="T9" fmla="*/ 2147483647 h 174"/>
                <a:gd name="T10" fmla="*/ 2147483647 w 170"/>
                <a:gd name="T11" fmla="*/ 2147483647 h 174"/>
                <a:gd name="T12" fmla="*/ 0 w 170"/>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4">
                  <a:moveTo>
                    <a:pt x="0" y="4"/>
                  </a:moveTo>
                  <a:lnTo>
                    <a:pt x="136" y="0"/>
                  </a:lnTo>
                  <a:lnTo>
                    <a:pt x="166" y="8"/>
                  </a:lnTo>
                  <a:lnTo>
                    <a:pt x="170" y="170"/>
                  </a:lnTo>
                  <a:lnTo>
                    <a:pt x="12" y="174"/>
                  </a:lnTo>
                  <a:lnTo>
                    <a:pt x="2" y="172"/>
                  </a:lnTo>
                  <a:lnTo>
                    <a:pt x="0" y="4"/>
                  </a:lnTo>
                  <a:close/>
                </a:path>
              </a:pathLst>
            </a:custGeom>
            <a:solidFill>
              <a:srgbClr val="DDB8EA"/>
            </a:solidFill>
            <a:ln w="6350" cmpd="sng">
              <a:solidFill>
                <a:schemeClr val="tx1"/>
              </a:solidFill>
              <a:round/>
              <a:headEnd/>
              <a:tailEnd/>
            </a:ln>
          </p:spPr>
          <p:txBody>
            <a:bodyPr/>
            <a:lstStyle/>
            <a:p>
              <a:endParaRPr lang="en-US"/>
            </a:p>
          </p:txBody>
        </p:sp>
        <p:sp>
          <p:nvSpPr>
            <p:cNvPr id="12" name="Freeform 7"/>
            <p:cNvSpPr>
              <a:spLocks/>
            </p:cNvSpPr>
            <p:nvPr/>
          </p:nvSpPr>
          <p:spPr bwMode="auto">
            <a:xfrm>
              <a:off x="4138613" y="1701800"/>
              <a:ext cx="498475" cy="492125"/>
            </a:xfrm>
            <a:custGeom>
              <a:avLst/>
              <a:gdLst>
                <a:gd name="T0" fmla="*/ 0 w 174"/>
                <a:gd name="T1" fmla="*/ 2147483647 h 172"/>
                <a:gd name="T2" fmla="*/ 2147483647 w 174"/>
                <a:gd name="T3" fmla="*/ 0 h 172"/>
                <a:gd name="T4" fmla="*/ 2147483647 w 174"/>
                <a:gd name="T5" fmla="*/ 2147483647 h 172"/>
                <a:gd name="T6" fmla="*/ 2147483647 w 174"/>
                <a:gd name="T7" fmla="*/ 2147483647 h 172"/>
                <a:gd name="T8" fmla="*/ 2147483647 w 174"/>
                <a:gd name="T9" fmla="*/ 2147483647 h 172"/>
                <a:gd name="T10" fmla="*/ 2147483647 w 174"/>
                <a:gd name="T11" fmla="*/ 2147483647 h 172"/>
                <a:gd name="T12" fmla="*/ 0 w 174"/>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72">
                  <a:moveTo>
                    <a:pt x="0" y="8"/>
                  </a:moveTo>
                  <a:lnTo>
                    <a:pt x="104" y="0"/>
                  </a:lnTo>
                  <a:lnTo>
                    <a:pt x="166" y="4"/>
                  </a:lnTo>
                  <a:lnTo>
                    <a:pt x="174" y="168"/>
                  </a:lnTo>
                  <a:lnTo>
                    <a:pt x="16" y="172"/>
                  </a:lnTo>
                  <a:lnTo>
                    <a:pt x="4" y="170"/>
                  </a:lnTo>
                  <a:lnTo>
                    <a:pt x="0" y="8"/>
                  </a:lnTo>
                  <a:close/>
                </a:path>
              </a:pathLst>
            </a:custGeom>
            <a:solidFill>
              <a:srgbClr val="F4E8F8"/>
            </a:solidFill>
            <a:ln w="6350" cmpd="sng">
              <a:solidFill>
                <a:schemeClr val="tx1"/>
              </a:solidFill>
              <a:round/>
              <a:headEnd/>
              <a:tailEnd/>
            </a:ln>
          </p:spPr>
          <p:txBody>
            <a:bodyPr/>
            <a:lstStyle/>
            <a:p>
              <a:endParaRPr lang="en-US"/>
            </a:p>
          </p:txBody>
        </p:sp>
        <p:sp>
          <p:nvSpPr>
            <p:cNvPr id="13" name="Freeform 8"/>
            <p:cNvSpPr>
              <a:spLocks/>
            </p:cNvSpPr>
            <p:nvPr/>
          </p:nvSpPr>
          <p:spPr bwMode="auto">
            <a:xfrm>
              <a:off x="4614863" y="1679575"/>
              <a:ext cx="508000" cy="514350"/>
            </a:xfrm>
            <a:custGeom>
              <a:avLst/>
              <a:gdLst>
                <a:gd name="T0" fmla="*/ 0 w 178"/>
                <a:gd name="T1" fmla="*/ 2147483647 h 180"/>
                <a:gd name="T2" fmla="*/ 2147483647 w 178"/>
                <a:gd name="T3" fmla="*/ 2147483647 h 180"/>
                <a:gd name="T4" fmla="*/ 2147483647 w 178"/>
                <a:gd name="T5" fmla="*/ 0 h 180"/>
                <a:gd name="T6" fmla="*/ 2147483647 w 178"/>
                <a:gd name="T7" fmla="*/ 2147483647 h 180"/>
                <a:gd name="T8" fmla="*/ 2147483647 w 178"/>
                <a:gd name="T9" fmla="*/ 2147483647 h 180"/>
                <a:gd name="T10" fmla="*/ 2147483647 w 178"/>
                <a:gd name="T11" fmla="*/ 2147483647 h 180"/>
                <a:gd name="T12" fmla="*/ 0 w 17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80">
                  <a:moveTo>
                    <a:pt x="0" y="12"/>
                  </a:moveTo>
                  <a:lnTo>
                    <a:pt x="70" y="8"/>
                  </a:lnTo>
                  <a:lnTo>
                    <a:pt x="168" y="0"/>
                  </a:lnTo>
                  <a:lnTo>
                    <a:pt x="178" y="146"/>
                  </a:lnTo>
                  <a:lnTo>
                    <a:pt x="176" y="180"/>
                  </a:lnTo>
                  <a:lnTo>
                    <a:pt x="8" y="176"/>
                  </a:lnTo>
                  <a:lnTo>
                    <a:pt x="0" y="12"/>
                  </a:lnTo>
                  <a:close/>
                </a:path>
              </a:pathLst>
            </a:custGeom>
            <a:solidFill>
              <a:srgbClr val="B564D2"/>
            </a:solidFill>
            <a:ln w="6350" cmpd="sng">
              <a:solidFill>
                <a:schemeClr val="tx1"/>
              </a:solidFill>
              <a:round/>
              <a:headEnd/>
              <a:tailEnd/>
            </a:ln>
          </p:spPr>
          <p:txBody>
            <a:bodyPr/>
            <a:lstStyle/>
            <a:p>
              <a:endParaRPr lang="en-US"/>
            </a:p>
          </p:txBody>
        </p:sp>
        <p:sp>
          <p:nvSpPr>
            <p:cNvPr id="14" name="Freeform 9"/>
            <p:cNvSpPr>
              <a:spLocks/>
            </p:cNvSpPr>
            <p:nvPr/>
          </p:nvSpPr>
          <p:spPr bwMode="auto">
            <a:xfrm>
              <a:off x="5094288" y="1668463"/>
              <a:ext cx="503237" cy="428625"/>
            </a:xfrm>
            <a:custGeom>
              <a:avLst/>
              <a:gdLst>
                <a:gd name="T0" fmla="*/ 0 w 176"/>
                <a:gd name="T1" fmla="*/ 2147483647 h 150"/>
                <a:gd name="T2" fmla="*/ 2147483647 w 176"/>
                <a:gd name="T3" fmla="*/ 2147483647 h 150"/>
                <a:gd name="T4" fmla="*/ 2147483647 w 176"/>
                <a:gd name="T5" fmla="*/ 0 h 150"/>
                <a:gd name="T6" fmla="*/ 2147483647 w 176"/>
                <a:gd name="T7" fmla="*/ 2147483647 h 150"/>
                <a:gd name="T8" fmla="*/ 2147483647 w 176"/>
                <a:gd name="T9" fmla="*/ 2147483647 h 150"/>
                <a:gd name="T10" fmla="*/ 0 w 176"/>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50">
                  <a:moveTo>
                    <a:pt x="0" y="4"/>
                  </a:moveTo>
                  <a:lnTo>
                    <a:pt x="40" y="6"/>
                  </a:lnTo>
                  <a:lnTo>
                    <a:pt x="172" y="0"/>
                  </a:lnTo>
                  <a:lnTo>
                    <a:pt x="176" y="144"/>
                  </a:lnTo>
                  <a:lnTo>
                    <a:pt x="10" y="150"/>
                  </a:lnTo>
                  <a:lnTo>
                    <a:pt x="0" y="4"/>
                  </a:lnTo>
                  <a:close/>
                </a:path>
              </a:pathLst>
            </a:custGeom>
            <a:solidFill>
              <a:srgbClr val="DDB8EA"/>
            </a:solidFill>
            <a:ln w="6350" cmpd="sng">
              <a:solidFill>
                <a:schemeClr val="tx1"/>
              </a:solidFill>
              <a:round/>
              <a:headEnd/>
              <a:tailEnd/>
            </a:ln>
          </p:spPr>
          <p:txBody>
            <a:bodyPr/>
            <a:lstStyle/>
            <a:p>
              <a:endParaRPr lang="en-US"/>
            </a:p>
          </p:txBody>
        </p:sp>
        <p:sp>
          <p:nvSpPr>
            <p:cNvPr id="15" name="Freeform 10"/>
            <p:cNvSpPr>
              <a:spLocks/>
            </p:cNvSpPr>
            <p:nvPr/>
          </p:nvSpPr>
          <p:spPr bwMode="auto">
            <a:xfrm>
              <a:off x="6164263" y="2136775"/>
              <a:ext cx="601662" cy="474663"/>
            </a:xfrm>
            <a:custGeom>
              <a:avLst/>
              <a:gdLst>
                <a:gd name="T0" fmla="*/ 2147483647 w 210"/>
                <a:gd name="T1" fmla="*/ 2147483647 h 166"/>
                <a:gd name="T2" fmla="*/ 2147483647 w 210"/>
                <a:gd name="T3" fmla="*/ 2147483647 h 166"/>
                <a:gd name="T4" fmla="*/ 2147483647 w 210"/>
                <a:gd name="T5" fmla="*/ 0 h 166"/>
                <a:gd name="T6" fmla="*/ 2147483647 w 210"/>
                <a:gd name="T7" fmla="*/ 0 h 166"/>
                <a:gd name="T8" fmla="*/ 2147483647 w 210"/>
                <a:gd name="T9" fmla="*/ 2147483647 h 166"/>
                <a:gd name="T10" fmla="*/ 2147483647 w 210"/>
                <a:gd name="T11" fmla="*/ 0 h 166"/>
                <a:gd name="T12" fmla="*/ 2147483647 w 210"/>
                <a:gd name="T13" fmla="*/ 2147483647 h 166"/>
                <a:gd name="T14" fmla="*/ 2147483647 w 210"/>
                <a:gd name="T15" fmla="*/ 2147483647 h 166"/>
                <a:gd name="T16" fmla="*/ 2147483647 w 210"/>
                <a:gd name="T17" fmla="*/ 2147483647 h 166"/>
                <a:gd name="T18" fmla="*/ 2147483647 w 210"/>
                <a:gd name="T19" fmla="*/ 2147483647 h 166"/>
                <a:gd name="T20" fmla="*/ 2147483647 w 210"/>
                <a:gd name="T21" fmla="*/ 2147483647 h 166"/>
                <a:gd name="T22" fmla="*/ 2147483647 w 210"/>
                <a:gd name="T23" fmla="*/ 2147483647 h 166"/>
                <a:gd name="T24" fmla="*/ 2147483647 w 210"/>
                <a:gd name="T25" fmla="*/ 2147483647 h 166"/>
                <a:gd name="T26" fmla="*/ 2147483647 w 210"/>
                <a:gd name="T27" fmla="*/ 2147483647 h 166"/>
                <a:gd name="T28" fmla="*/ 2147483647 w 210"/>
                <a:gd name="T29" fmla="*/ 2147483647 h 166"/>
                <a:gd name="T30" fmla="*/ 2147483647 w 210"/>
                <a:gd name="T31" fmla="*/ 2147483647 h 166"/>
                <a:gd name="T32" fmla="*/ 2147483647 w 210"/>
                <a:gd name="T33" fmla="*/ 2147483647 h 166"/>
                <a:gd name="T34" fmla="*/ 2147483647 w 210"/>
                <a:gd name="T35" fmla="*/ 2147483647 h 166"/>
                <a:gd name="T36" fmla="*/ 2147483647 w 210"/>
                <a:gd name="T37" fmla="*/ 2147483647 h 166"/>
                <a:gd name="T38" fmla="*/ 2147483647 w 210"/>
                <a:gd name="T39" fmla="*/ 2147483647 h 166"/>
                <a:gd name="T40" fmla="*/ 0 w 210"/>
                <a:gd name="T41" fmla="*/ 2147483647 h 166"/>
                <a:gd name="T42" fmla="*/ 2147483647 w 210"/>
                <a:gd name="T43" fmla="*/ 2147483647 h 166"/>
                <a:gd name="T44" fmla="*/ 2147483647 w 210"/>
                <a:gd name="T45" fmla="*/ 2147483647 h 166"/>
                <a:gd name="T46" fmla="*/ 2147483647 w 210"/>
                <a:gd name="T47" fmla="*/ 2147483647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66">
                  <a:moveTo>
                    <a:pt x="46" y="6"/>
                  </a:moveTo>
                  <a:lnTo>
                    <a:pt x="90" y="2"/>
                  </a:lnTo>
                  <a:lnTo>
                    <a:pt x="124" y="0"/>
                  </a:lnTo>
                  <a:lnTo>
                    <a:pt x="142" y="0"/>
                  </a:lnTo>
                  <a:lnTo>
                    <a:pt x="174" y="2"/>
                  </a:lnTo>
                  <a:lnTo>
                    <a:pt x="202" y="0"/>
                  </a:lnTo>
                  <a:lnTo>
                    <a:pt x="204" y="128"/>
                  </a:lnTo>
                  <a:lnTo>
                    <a:pt x="210" y="166"/>
                  </a:lnTo>
                  <a:lnTo>
                    <a:pt x="194" y="162"/>
                  </a:lnTo>
                  <a:lnTo>
                    <a:pt x="198" y="148"/>
                  </a:lnTo>
                  <a:lnTo>
                    <a:pt x="164" y="144"/>
                  </a:lnTo>
                  <a:lnTo>
                    <a:pt x="158" y="136"/>
                  </a:lnTo>
                  <a:lnTo>
                    <a:pt x="106" y="160"/>
                  </a:lnTo>
                  <a:lnTo>
                    <a:pt x="86" y="148"/>
                  </a:lnTo>
                  <a:lnTo>
                    <a:pt x="64" y="150"/>
                  </a:lnTo>
                  <a:lnTo>
                    <a:pt x="54" y="156"/>
                  </a:lnTo>
                  <a:lnTo>
                    <a:pt x="46" y="148"/>
                  </a:lnTo>
                  <a:lnTo>
                    <a:pt x="58" y="140"/>
                  </a:lnTo>
                  <a:lnTo>
                    <a:pt x="34" y="118"/>
                  </a:lnTo>
                  <a:lnTo>
                    <a:pt x="6" y="78"/>
                  </a:lnTo>
                  <a:lnTo>
                    <a:pt x="0" y="50"/>
                  </a:lnTo>
                  <a:lnTo>
                    <a:pt x="26" y="16"/>
                  </a:lnTo>
                  <a:lnTo>
                    <a:pt x="46" y="12"/>
                  </a:lnTo>
                  <a:lnTo>
                    <a:pt x="46" y="6"/>
                  </a:lnTo>
                  <a:close/>
                </a:path>
              </a:pathLst>
            </a:custGeom>
            <a:solidFill>
              <a:srgbClr val="F4E8F8"/>
            </a:solidFill>
            <a:ln w="6350" cmpd="sng">
              <a:solidFill>
                <a:schemeClr val="tx1"/>
              </a:solidFill>
              <a:round/>
              <a:headEnd/>
              <a:tailEnd/>
            </a:ln>
          </p:spPr>
          <p:txBody>
            <a:bodyPr/>
            <a:lstStyle/>
            <a:p>
              <a:endParaRPr lang="en-US"/>
            </a:p>
          </p:txBody>
        </p:sp>
        <p:sp>
          <p:nvSpPr>
            <p:cNvPr id="16" name="Freeform 11"/>
            <p:cNvSpPr>
              <a:spLocks/>
            </p:cNvSpPr>
            <p:nvPr/>
          </p:nvSpPr>
          <p:spPr bwMode="auto">
            <a:xfrm>
              <a:off x="6742113" y="2011363"/>
              <a:ext cx="401637" cy="492125"/>
            </a:xfrm>
            <a:custGeom>
              <a:avLst/>
              <a:gdLst>
                <a:gd name="T0" fmla="*/ 0 w 140"/>
                <a:gd name="T1" fmla="*/ 2147483647 h 172"/>
                <a:gd name="T2" fmla="*/ 2147483647 w 140"/>
                <a:gd name="T3" fmla="*/ 2147483647 h 172"/>
                <a:gd name="T4" fmla="*/ 2147483647 w 140"/>
                <a:gd name="T5" fmla="*/ 2147483647 h 172"/>
                <a:gd name="T6" fmla="*/ 2147483647 w 140"/>
                <a:gd name="T7" fmla="*/ 0 h 172"/>
                <a:gd name="T8" fmla="*/ 2147483647 w 140"/>
                <a:gd name="T9" fmla="*/ 2147483647 h 172"/>
                <a:gd name="T10" fmla="*/ 2147483647 w 140"/>
                <a:gd name="T11" fmla="*/ 2147483647 h 172"/>
                <a:gd name="T12" fmla="*/ 2147483647 w 140"/>
                <a:gd name="T13" fmla="*/ 2147483647 h 172"/>
                <a:gd name="T14" fmla="*/ 0 w 140"/>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72">
                  <a:moveTo>
                    <a:pt x="0" y="44"/>
                  </a:moveTo>
                  <a:lnTo>
                    <a:pt x="68" y="40"/>
                  </a:lnTo>
                  <a:lnTo>
                    <a:pt x="72" y="4"/>
                  </a:lnTo>
                  <a:lnTo>
                    <a:pt x="132" y="0"/>
                  </a:lnTo>
                  <a:lnTo>
                    <a:pt x="140" y="90"/>
                  </a:lnTo>
                  <a:lnTo>
                    <a:pt x="136" y="166"/>
                  </a:lnTo>
                  <a:lnTo>
                    <a:pt x="2" y="172"/>
                  </a:lnTo>
                  <a:lnTo>
                    <a:pt x="0" y="44"/>
                  </a:lnTo>
                  <a:close/>
                </a:path>
              </a:pathLst>
            </a:custGeom>
            <a:solidFill>
              <a:srgbClr val="B564D2"/>
            </a:solidFill>
            <a:ln w="6350" cmpd="sng">
              <a:solidFill>
                <a:schemeClr val="tx1"/>
              </a:solidFill>
              <a:round/>
              <a:headEnd/>
              <a:tailEnd/>
            </a:ln>
          </p:spPr>
          <p:txBody>
            <a:bodyPr/>
            <a:lstStyle/>
            <a:p>
              <a:endParaRPr lang="en-US"/>
            </a:p>
          </p:txBody>
        </p:sp>
        <p:sp>
          <p:nvSpPr>
            <p:cNvPr id="17" name="Freeform 12"/>
            <p:cNvSpPr>
              <a:spLocks/>
            </p:cNvSpPr>
            <p:nvPr/>
          </p:nvSpPr>
          <p:spPr bwMode="auto">
            <a:xfrm>
              <a:off x="5946775" y="2154238"/>
              <a:ext cx="527050" cy="555625"/>
            </a:xfrm>
            <a:custGeom>
              <a:avLst/>
              <a:gdLst>
                <a:gd name="T0" fmla="*/ 0 w 184"/>
                <a:gd name="T1" fmla="*/ 2147483647 h 194"/>
                <a:gd name="T2" fmla="*/ 2147483647 w 184"/>
                <a:gd name="T3" fmla="*/ 2147483647 h 194"/>
                <a:gd name="T4" fmla="*/ 2147483647 w 184"/>
                <a:gd name="T5" fmla="*/ 0 h 194"/>
                <a:gd name="T6" fmla="*/ 2147483647 w 184"/>
                <a:gd name="T7" fmla="*/ 2147483647 h 194"/>
                <a:gd name="T8" fmla="*/ 2147483647 w 184"/>
                <a:gd name="T9" fmla="*/ 2147483647 h 194"/>
                <a:gd name="T10" fmla="*/ 2147483647 w 184"/>
                <a:gd name="T11" fmla="*/ 2147483647 h 194"/>
                <a:gd name="T12" fmla="*/ 2147483647 w 184"/>
                <a:gd name="T13" fmla="*/ 2147483647 h 194"/>
                <a:gd name="T14" fmla="*/ 2147483647 w 184"/>
                <a:gd name="T15" fmla="*/ 2147483647 h 194"/>
                <a:gd name="T16" fmla="*/ 2147483647 w 184"/>
                <a:gd name="T17" fmla="*/ 2147483647 h 194"/>
                <a:gd name="T18" fmla="*/ 2147483647 w 184"/>
                <a:gd name="T19" fmla="*/ 2147483647 h 194"/>
                <a:gd name="T20" fmla="*/ 2147483647 w 184"/>
                <a:gd name="T21" fmla="*/ 2147483647 h 194"/>
                <a:gd name="T22" fmla="*/ 2147483647 w 184"/>
                <a:gd name="T23" fmla="*/ 2147483647 h 194"/>
                <a:gd name="T24" fmla="*/ 2147483647 w 184"/>
                <a:gd name="T25" fmla="*/ 2147483647 h 194"/>
                <a:gd name="T26" fmla="*/ 2147483647 w 184"/>
                <a:gd name="T27" fmla="*/ 2147483647 h 194"/>
                <a:gd name="T28" fmla="*/ 2147483647 w 184"/>
                <a:gd name="T29" fmla="*/ 2147483647 h 194"/>
                <a:gd name="T30" fmla="*/ 2147483647 w 184"/>
                <a:gd name="T31" fmla="*/ 2147483647 h 194"/>
                <a:gd name="T32" fmla="*/ 2147483647 w 184"/>
                <a:gd name="T33" fmla="*/ 2147483647 h 194"/>
                <a:gd name="T34" fmla="*/ 2147483647 w 184"/>
                <a:gd name="T35" fmla="*/ 2147483647 h 194"/>
                <a:gd name="T36" fmla="*/ 2147483647 w 184"/>
                <a:gd name="T37" fmla="*/ 2147483647 h 194"/>
                <a:gd name="T38" fmla="*/ 2147483647 w 184"/>
                <a:gd name="T39" fmla="*/ 2147483647 h 194"/>
                <a:gd name="T40" fmla="*/ 2147483647 w 184"/>
                <a:gd name="T41" fmla="*/ 2147483647 h 194"/>
                <a:gd name="T42" fmla="*/ 2147483647 w 184"/>
                <a:gd name="T43" fmla="*/ 2147483647 h 194"/>
                <a:gd name="T44" fmla="*/ 2147483647 w 184"/>
                <a:gd name="T45" fmla="*/ 2147483647 h 194"/>
                <a:gd name="T46" fmla="*/ 2147483647 w 184"/>
                <a:gd name="T47" fmla="*/ 2147483647 h 194"/>
                <a:gd name="T48" fmla="*/ 0 w 184"/>
                <a:gd name="T49" fmla="*/ 2147483647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194">
                  <a:moveTo>
                    <a:pt x="0" y="6"/>
                  </a:moveTo>
                  <a:lnTo>
                    <a:pt x="46" y="4"/>
                  </a:lnTo>
                  <a:lnTo>
                    <a:pt x="122" y="0"/>
                  </a:lnTo>
                  <a:lnTo>
                    <a:pt x="122" y="6"/>
                  </a:lnTo>
                  <a:lnTo>
                    <a:pt x="102" y="10"/>
                  </a:lnTo>
                  <a:lnTo>
                    <a:pt x="76" y="44"/>
                  </a:lnTo>
                  <a:lnTo>
                    <a:pt x="82" y="72"/>
                  </a:lnTo>
                  <a:lnTo>
                    <a:pt x="114" y="116"/>
                  </a:lnTo>
                  <a:lnTo>
                    <a:pt x="134" y="134"/>
                  </a:lnTo>
                  <a:lnTo>
                    <a:pt x="122" y="142"/>
                  </a:lnTo>
                  <a:lnTo>
                    <a:pt x="130" y="150"/>
                  </a:lnTo>
                  <a:lnTo>
                    <a:pt x="140" y="144"/>
                  </a:lnTo>
                  <a:lnTo>
                    <a:pt x="162" y="142"/>
                  </a:lnTo>
                  <a:lnTo>
                    <a:pt x="182" y="154"/>
                  </a:lnTo>
                  <a:lnTo>
                    <a:pt x="184" y="172"/>
                  </a:lnTo>
                  <a:lnTo>
                    <a:pt x="184" y="184"/>
                  </a:lnTo>
                  <a:lnTo>
                    <a:pt x="184" y="188"/>
                  </a:lnTo>
                  <a:lnTo>
                    <a:pt x="182" y="190"/>
                  </a:lnTo>
                  <a:lnTo>
                    <a:pt x="164" y="194"/>
                  </a:lnTo>
                  <a:lnTo>
                    <a:pt x="150" y="194"/>
                  </a:lnTo>
                  <a:lnTo>
                    <a:pt x="146" y="186"/>
                  </a:lnTo>
                  <a:lnTo>
                    <a:pt x="42" y="188"/>
                  </a:lnTo>
                  <a:lnTo>
                    <a:pt x="40" y="134"/>
                  </a:lnTo>
                  <a:lnTo>
                    <a:pt x="4" y="134"/>
                  </a:lnTo>
                  <a:lnTo>
                    <a:pt x="0" y="6"/>
                  </a:lnTo>
                  <a:close/>
                </a:path>
              </a:pathLst>
            </a:custGeom>
            <a:solidFill>
              <a:srgbClr val="DDB8EA"/>
            </a:solidFill>
            <a:ln w="6350" cmpd="sng">
              <a:solidFill>
                <a:schemeClr val="tx1"/>
              </a:solidFill>
              <a:round/>
              <a:headEnd/>
              <a:tailEnd/>
            </a:ln>
          </p:spPr>
          <p:txBody>
            <a:bodyPr/>
            <a:lstStyle/>
            <a:p>
              <a:endParaRPr lang="en-US"/>
            </a:p>
          </p:txBody>
        </p:sp>
        <p:sp>
          <p:nvSpPr>
            <p:cNvPr id="18" name="Freeform 13"/>
            <p:cNvSpPr>
              <a:spLocks/>
            </p:cNvSpPr>
            <p:nvPr/>
          </p:nvSpPr>
          <p:spPr bwMode="auto">
            <a:xfrm>
              <a:off x="5586413" y="1668463"/>
              <a:ext cx="492125" cy="514350"/>
            </a:xfrm>
            <a:custGeom>
              <a:avLst/>
              <a:gdLst>
                <a:gd name="T0" fmla="*/ 0 w 172"/>
                <a:gd name="T1" fmla="*/ 0 h 180"/>
                <a:gd name="T2" fmla="*/ 2147483647 w 172"/>
                <a:gd name="T3" fmla="*/ 0 h 180"/>
                <a:gd name="T4" fmla="*/ 2147483647 w 172"/>
                <a:gd name="T5" fmla="*/ 2147483647 h 180"/>
                <a:gd name="T6" fmla="*/ 2147483647 w 172"/>
                <a:gd name="T7" fmla="*/ 2147483647 h 180"/>
                <a:gd name="T8" fmla="*/ 2147483647 w 172"/>
                <a:gd name="T9" fmla="*/ 2147483647 h 180"/>
                <a:gd name="T10" fmla="*/ 2147483647 w 172"/>
                <a:gd name="T11" fmla="*/ 2147483647 h 180"/>
                <a:gd name="T12" fmla="*/ 2147483647 w 172"/>
                <a:gd name="T13" fmla="*/ 2147483647 h 180"/>
                <a:gd name="T14" fmla="*/ 0 w 172"/>
                <a:gd name="T15" fmla="*/ 0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80">
                  <a:moveTo>
                    <a:pt x="0" y="0"/>
                  </a:moveTo>
                  <a:lnTo>
                    <a:pt x="140" y="0"/>
                  </a:lnTo>
                  <a:lnTo>
                    <a:pt x="164" y="4"/>
                  </a:lnTo>
                  <a:lnTo>
                    <a:pt x="172" y="174"/>
                  </a:lnTo>
                  <a:lnTo>
                    <a:pt x="126" y="176"/>
                  </a:lnTo>
                  <a:lnTo>
                    <a:pt x="10" y="180"/>
                  </a:lnTo>
                  <a:lnTo>
                    <a:pt x="4" y="144"/>
                  </a:lnTo>
                  <a:lnTo>
                    <a:pt x="0" y="0"/>
                  </a:lnTo>
                  <a:close/>
                </a:path>
              </a:pathLst>
            </a:custGeom>
            <a:solidFill>
              <a:srgbClr val="F4E8F8"/>
            </a:solidFill>
            <a:ln w="6350" cmpd="sng">
              <a:solidFill>
                <a:schemeClr val="tx1"/>
              </a:solidFill>
              <a:round/>
              <a:headEnd/>
              <a:tailEnd/>
            </a:ln>
          </p:spPr>
          <p:txBody>
            <a:bodyPr/>
            <a:lstStyle/>
            <a:p>
              <a:endParaRPr lang="en-US"/>
            </a:p>
          </p:txBody>
        </p:sp>
        <p:sp>
          <p:nvSpPr>
            <p:cNvPr id="19" name="Freeform 14"/>
            <p:cNvSpPr>
              <a:spLocks/>
            </p:cNvSpPr>
            <p:nvPr/>
          </p:nvSpPr>
          <p:spPr bwMode="auto">
            <a:xfrm>
              <a:off x="6056313" y="1644650"/>
              <a:ext cx="514350" cy="520700"/>
            </a:xfrm>
            <a:custGeom>
              <a:avLst/>
              <a:gdLst>
                <a:gd name="T0" fmla="*/ 0 w 180"/>
                <a:gd name="T1" fmla="*/ 2147483647 h 182"/>
                <a:gd name="T2" fmla="*/ 2147483647 w 180"/>
                <a:gd name="T3" fmla="*/ 0 h 182"/>
                <a:gd name="T4" fmla="*/ 2147483647 w 180"/>
                <a:gd name="T5" fmla="*/ 2147483647 h 182"/>
                <a:gd name="T6" fmla="*/ 2147483647 w 180"/>
                <a:gd name="T7" fmla="*/ 2147483647 h 182"/>
                <a:gd name="T8" fmla="*/ 2147483647 w 180"/>
                <a:gd name="T9" fmla="*/ 2147483647 h 182"/>
                <a:gd name="T10" fmla="*/ 2147483647 w 180"/>
                <a:gd name="T11" fmla="*/ 2147483647 h 182"/>
                <a:gd name="T12" fmla="*/ 0 w 180"/>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
                  <a:moveTo>
                    <a:pt x="0" y="12"/>
                  </a:moveTo>
                  <a:lnTo>
                    <a:pt x="110" y="0"/>
                  </a:lnTo>
                  <a:lnTo>
                    <a:pt x="174" y="2"/>
                  </a:lnTo>
                  <a:lnTo>
                    <a:pt x="180" y="172"/>
                  </a:lnTo>
                  <a:lnTo>
                    <a:pt x="84" y="178"/>
                  </a:lnTo>
                  <a:lnTo>
                    <a:pt x="8" y="182"/>
                  </a:lnTo>
                  <a:lnTo>
                    <a:pt x="0" y="12"/>
                  </a:lnTo>
                  <a:close/>
                </a:path>
              </a:pathLst>
            </a:custGeom>
            <a:solidFill>
              <a:srgbClr val="DDB8EA"/>
            </a:solidFill>
            <a:ln w="6350" cmpd="sng">
              <a:solidFill>
                <a:schemeClr val="tx1"/>
              </a:solidFill>
              <a:round/>
              <a:headEnd/>
              <a:tailEnd/>
            </a:ln>
          </p:spPr>
          <p:txBody>
            <a:bodyPr/>
            <a:lstStyle/>
            <a:p>
              <a:endParaRPr lang="en-US"/>
            </a:p>
          </p:txBody>
        </p:sp>
        <p:sp>
          <p:nvSpPr>
            <p:cNvPr id="20" name="Freeform 15"/>
            <p:cNvSpPr>
              <a:spLocks/>
            </p:cNvSpPr>
            <p:nvPr/>
          </p:nvSpPr>
          <p:spPr bwMode="auto">
            <a:xfrm>
              <a:off x="6553200" y="1633538"/>
              <a:ext cx="395288" cy="503237"/>
            </a:xfrm>
            <a:custGeom>
              <a:avLst/>
              <a:gdLst>
                <a:gd name="T0" fmla="*/ 0 w 138"/>
                <a:gd name="T1" fmla="*/ 2147483647 h 176"/>
                <a:gd name="T2" fmla="*/ 2147483647 w 138"/>
                <a:gd name="T3" fmla="*/ 2147483647 h 176"/>
                <a:gd name="T4" fmla="*/ 2147483647 w 138"/>
                <a:gd name="T5" fmla="*/ 0 h 176"/>
                <a:gd name="T6" fmla="*/ 2147483647 w 138"/>
                <a:gd name="T7" fmla="*/ 2147483647 h 176"/>
                <a:gd name="T8" fmla="*/ 2147483647 w 138"/>
                <a:gd name="T9" fmla="*/ 2147483647 h 176"/>
                <a:gd name="T10" fmla="*/ 2147483647 w 138"/>
                <a:gd name="T11" fmla="*/ 2147483647 h 176"/>
                <a:gd name="T12" fmla="*/ 2147483647 w 138"/>
                <a:gd name="T13" fmla="*/ 2147483647 h 176"/>
                <a:gd name="T14" fmla="*/ 0 w 138"/>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76">
                  <a:moveTo>
                    <a:pt x="0" y="6"/>
                  </a:moveTo>
                  <a:lnTo>
                    <a:pt x="64" y="2"/>
                  </a:lnTo>
                  <a:lnTo>
                    <a:pt x="130" y="0"/>
                  </a:lnTo>
                  <a:lnTo>
                    <a:pt x="138" y="136"/>
                  </a:lnTo>
                  <a:lnTo>
                    <a:pt x="134" y="172"/>
                  </a:lnTo>
                  <a:lnTo>
                    <a:pt x="66" y="176"/>
                  </a:lnTo>
                  <a:lnTo>
                    <a:pt x="6" y="176"/>
                  </a:lnTo>
                  <a:lnTo>
                    <a:pt x="0" y="6"/>
                  </a:lnTo>
                  <a:close/>
                </a:path>
              </a:pathLst>
            </a:custGeom>
            <a:solidFill>
              <a:srgbClr val="F4E8F8"/>
            </a:solidFill>
            <a:ln w="6350" cmpd="sng">
              <a:solidFill>
                <a:schemeClr val="tx1"/>
              </a:solidFill>
              <a:round/>
              <a:headEnd/>
              <a:tailEnd/>
            </a:ln>
          </p:spPr>
          <p:txBody>
            <a:bodyPr/>
            <a:lstStyle/>
            <a:p>
              <a:endParaRPr lang="en-US"/>
            </a:p>
          </p:txBody>
        </p:sp>
        <p:sp>
          <p:nvSpPr>
            <p:cNvPr id="21" name="Freeform 16"/>
            <p:cNvSpPr>
              <a:spLocks/>
            </p:cNvSpPr>
            <p:nvPr/>
          </p:nvSpPr>
          <p:spPr bwMode="auto">
            <a:xfrm>
              <a:off x="6926263" y="1593850"/>
              <a:ext cx="400050" cy="428625"/>
            </a:xfrm>
            <a:custGeom>
              <a:avLst/>
              <a:gdLst>
                <a:gd name="T0" fmla="*/ 0 w 140"/>
                <a:gd name="T1" fmla="*/ 2147483647 h 150"/>
                <a:gd name="T2" fmla="*/ 2147483647 w 140"/>
                <a:gd name="T3" fmla="*/ 0 h 150"/>
                <a:gd name="T4" fmla="*/ 2147483647 w 140"/>
                <a:gd name="T5" fmla="*/ 2147483647 h 150"/>
                <a:gd name="T6" fmla="*/ 2147483647 w 140"/>
                <a:gd name="T7" fmla="*/ 2147483647 h 150"/>
                <a:gd name="T8" fmla="*/ 2147483647 w 140"/>
                <a:gd name="T9" fmla="*/ 2147483647 h 150"/>
                <a:gd name="T10" fmla="*/ 0 w 14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50">
                  <a:moveTo>
                    <a:pt x="0" y="14"/>
                  </a:moveTo>
                  <a:lnTo>
                    <a:pt x="130" y="0"/>
                  </a:lnTo>
                  <a:lnTo>
                    <a:pt x="140" y="140"/>
                  </a:lnTo>
                  <a:lnTo>
                    <a:pt x="68" y="146"/>
                  </a:lnTo>
                  <a:lnTo>
                    <a:pt x="8" y="150"/>
                  </a:lnTo>
                  <a:lnTo>
                    <a:pt x="0" y="14"/>
                  </a:lnTo>
                  <a:close/>
                </a:path>
              </a:pathLst>
            </a:custGeom>
            <a:solidFill>
              <a:srgbClr val="852FA3"/>
            </a:solidFill>
            <a:ln w="6350" cmpd="sng">
              <a:solidFill>
                <a:schemeClr val="tx1"/>
              </a:solidFill>
              <a:round/>
              <a:headEnd/>
              <a:tailEnd/>
            </a:ln>
          </p:spPr>
          <p:txBody>
            <a:bodyPr/>
            <a:lstStyle/>
            <a:p>
              <a:endParaRPr lang="en-US"/>
            </a:p>
          </p:txBody>
        </p:sp>
        <p:sp>
          <p:nvSpPr>
            <p:cNvPr id="22" name="Freeform 17"/>
            <p:cNvSpPr>
              <a:spLocks/>
            </p:cNvSpPr>
            <p:nvPr/>
          </p:nvSpPr>
          <p:spPr bwMode="auto">
            <a:xfrm>
              <a:off x="7297738" y="1593850"/>
              <a:ext cx="428625" cy="439738"/>
            </a:xfrm>
            <a:custGeom>
              <a:avLst/>
              <a:gdLst>
                <a:gd name="T0" fmla="*/ 0 w 150"/>
                <a:gd name="T1" fmla="*/ 0 h 154"/>
                <a:gd name="T2" fmla="*/ 2147483647 w 150"/>
                <a:gd name="T3" fmla="*/ 0 h 154"/>
                <a:gd name="T4" fmla="*/ 2147483647 w 150"/>
                <a:gd name="T5" fmla="*/ 2147483647 h 154"/>
                <a:gd name="T6" fmla="*/ 2147483647 w 150"/>
                <a:gd name="T7" fmla="*/ 2147483647 h 154"/>
                <a:gd name="T8" fmla="*/ 2147483647 w 150"/>
                <a:gd name="T9" fmla="*/ 2147483647 h 154"/>
                <a:gd name="T10" fmla="*/ 2147483647 w 150"/>
                <a:gd name="T11" fmla="*/ 2147483647 h 154"/>
                <a:gd name="T12" fmla="*/ 2147483647 w 150"/>
                <a:gd name="T13" fmla="*/ 2147483647 h 154"/>
                <a:gd name="T14" fmla="*/ 2147483647 w 150"/>
                <a:gd name="T15" fmla="*/ 2147483647 h 154"/>
                <a:gd name="T16" fmla="*/ 2147483647 w 150"/>
                <a:gd name="T17" fmla="*/ 2147483647 h 154"/>
                <a:gd name="T18" fmla="*/ 2147483647 w 150"/>
                <a:gd name="T19" fmla="*/ 2147483647 h 154"/>
                <a:gd name="T20" fmla="*/ 2147483647 w 150"/>
                <a:gd name="T21" fmla="*/ 2147483647 h 154"/>
                <a:gd name="T22" fmla="*/ 2147483647 w 150"/>
                <a:gd name="T23" fmla="*/ 2147483647 h 154"/>
                <a:gd name="T24" fmla="*/ 2147483647 w 150"/>
                <a:gd name="T25" fmla="*/ 2147483647 h 154"/>
                <a:gd name="T26" fmla="*/ 2147483647 w 150"/>
                <a:gd name="T27" fmla="*/ 2147483647 h 154"/>
                <a:gd name="T28" fmla="*/ 0 w 150"/>
                <a:gd name="T29" fmla="*/ 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4">
                  <a:moveTo>
                    <a:pt x="0" y="0"/>
                  </a:moveTo>
                  <a:lnTo>
                    <a:pt x="18" y="0"/>
                  </a:lnTo>
                  <a:lnTo>
                    <a:pt x="72" y="50"/>
                  </a:lnTo>
                  <a:lnTo>
                    <a:pt x="94" y="46"/>
                  </a:lnTo>
                  <a:lnTo>
                    <a:pt x="106" y="34"/>
                  </a:lnTo>
                  <a:lnTo>
                    <a:pt x="124" y="50"/>
                  </a:lnTo>
                  <a:lnTo>
                    <a:pt x="134" y="50"/>
                  </a:lnTo>
                  <a:lnTo>
                    <a:pt x="144" y="62"/>
                  </a:lnTo>
                  <a:lnTo>
                    <a:pt x="132" y="80"/>
                  </a:lnTo>
                  <a:lnTo>
                    <a:pt x="150" y="92"/>
                  </a:lnTo>
                  <a:lnTo>
                    <a:pt x="118" y="98"/>
                  </a:lnTo>
                  <a:lnTo>
                    <a:pt x="90" y="154"/>
                  </a:lnTo>
                  <a:lnTo>
                    <a:pt x="76" y="138"/>
                  </a:lnTo>
                  <a:lnTo>
                    <a:pt x="10" y="140"/>
                  </a:lnTo>
                  <a:lnTo>
                    <a:pt x="0" y="0"/>
                  </a:lnTo>
                  <a:close/>
                </a:path>
              </a:pathLst>
            </a:custGeom>
            <a:solidFill>
              <a:srgbClr val="B564D2"/>
            </a:solidFill>
            <a:ln w="6350" cmpd="sng">
              <a:solidFill>
                <a:schemeClr val="tx1"/>
              </a:solidFill>
              <a:round/>
              <a:headEnd/>
              <a:tailEnd/>
            </a:ln>
          </p:spPr>
          <p:txBody>
            <a:bodyPr/>
            <a:lstStyle/>
            <a:p>
              <a:endParaRPr lang="en-US"/>
            </a:p>
          </p:txBody>
        </p:sp>
        <p:sp>
          <p:nvSpPr>
            <p:cNvPr id="23" name="Freeform 18"/>
            <p:cNvSpPr>
              <a:spLocks/>
            </p:cNvSpPr>
            <p:nvPr/>
          </p:nvSpPr>
          <p:spPr bwMode="auto">
            <a:xfrm>
              <a:off x="7119938" y="1989138"/>
              <a:ext cx="560387" cy="285750"/>
            </a:xfrm>
            <a:custGeom>
              <a:avLst/>
              <a:gdLst>
                <a:gd name="T0" fmla="*/ 0 w 196"/>
                <a:gd name="T1" fmla="*/ 2147483647 h 100"/>
                <a:gd name="T2" fmla="*/ 2147483647 w 196"/>
                <a:gd name="T3" fmla="*/ 2147483647 h 100"/>
                <a:gd name="T4" fmla="*/ 2147483647 w 196"/>
                <a:gd name="T5" fmla="*/ 0 h 100"/>
                <a:gd name="T6" fmla="*/ 2147483647 w 196"/>
                <a:gd name="T7" fmla="*/ 2147483647 h 100"/>
                <a:gd name="T8" fmla="*/ 2147483647 w 196"/>
                <a:gd name="T9" fmla="*/ 2147483647 h 100"/>
                <a:gd name="T10" fmla="*/ 2147483647 w 196"/>
                <a:gd name="T11" fmla="*/ 2147483647 h 100"/>
                <a:gd name="T12" fmla="*/ 2147483647 w 196"/>
                <a:gd name="T13" fmla="*/ 2147483647 h 100"/>
                <a:gd name="T14" fmla="*/ 2147483647 w 196"/>
                <a:gd name="T15" fmla="*/ 2147483647 h 100"/>
                <a:gd name="T16" fmla="*/ 2147483647 w 196"/>
                <a:gd name="T17" fmla="*/ 2147483647 h 100"/>
                <a:gd name="T18" fmla="*/ 2147483647 w 196"/>
                <a:gd name="T19" fmla="*/ 2147483647 h 100"/>
                <a:gd name="T20" fmla="*/ 2147483647 w 196"/>
                <a:gd name="T21" fmla="*/ 2147483647 h 100"/>
                <a:gd name="T22" fmla="*/ 2147483647 w 196"/>
                <a:gd name="T23" fmla="*/ 2147483647 h 100"/>
                <a:gd name="T24" fmla="*/ 0 w 196"/>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100">
                  <a:moveTo>
                    <a:pt x="0" y="8"/>
                  </a:moveTo>
                  <a:lnTo>
                    <a:pt x="72" y="2"/>
                  </a:lnTo>
                  <a:lnTo>
                    <a:pt x="138" y="0"/>
                  </a:lnTo>
                  <a:lnTo>
                    <a:pt x="152" y="16"/>
                  </a:lnTo>
                  <a:lnTo>
                    <a:pt x="140" y="36"/>
                  </a:lnTo>
                  <a:lnTo>
                    <a:pt x="144" y="44"/>
                  </a:lnTo>
                  <a:lnTo>
                    <a:pt x="196" y="84"/>
                  </a:lnTo>
                  <a:lnTo>
                    <a:pt x="122" y="92"/>
                  </a:lnTo>
                  <a:lnTo>
                    <a:pt x="66" y="98"/>
                  </a:lnTo>
                  <a:lnTo>
                    <a:pt x="26" y="100"/>
                  </a:lnTo>
                  <a:lnTo>
                    <a:pt x="14" y="100"/>
                  </a:lnTo>
                  <a:lnTo>
                    <a:pt x="8" y="98"/>
                  </a:lnTo>
                  <a:lnTo>
                    <a:pt x="0" y="8"/>
                  </a:lnTo>
                  <a:close/>
                </a:path>
              </a:pathLst>
            </a:custGeom>
            <a:solidFill>
              <a:srgbClr val="852FA3"/>
            </a:solidFill>
            <a:ln w="6350" cmpd="sng">
              <a:solidFill>
                <a:schemeClr val="tx1"/>
              </a:solidFill>
              <a:prstDash val="solid"/>
              <a:round/>
              <a:headEnd/>
              <a:tailEnd/>
            </a:ln>
          </p:spPr>
          <p:txBody>
            <a:bodyPr/>
            <a:lstStyle/>
            <a:p>
              <a:endParaRPr lang="en-US"/>
            </a:p>
          </p:txBody>
        </p:sp>
        <p:sp>
          <p:nvSpPr>
            <p:cNvPr id="24" name="Freeform 19"/>
            <p:cNvSpPr>
              <a:spLocks/>
            </p:cNvSpPr>
            <p:nvPr/>
          </p:nvSpPr>
          <p:spPr bwMode="auto">
            <a:xfrm>
              <a:off x="7469188" y="2228850"/>
              <a:ext cx="325437" cy="520700"/>
            </a:xfrm>
            <a:custGeom>
              <a:avLst/>
              <a:gdLst>
                <a:gd name="T0" fmla="*/ 0 w 114"/>
                <a:gd name="T1" fmla="*/ 2147483647 h 182"/>
                <a:gd name="T2" fmla="*/ 2147483647 w 114"/>
                <a:gd name="T3" fmla="*/ 0 h 182"/>
                <a:gd name="T4" fmla="*/ 2147483647 w 114"/>
                <a:gd name="T5" fmla="*/ 2147483647 h 182"/>
                <a:gd name="T6" fmla="*/ 2147483647 w 114"/>
                <a:gd name="T7" fmla="*/ 2147483647 h 182"/>
                <a:gd name="T8" fmla="*/ 2147483647 w 114"/>
                <a:gd name="T9" fmla="*/ 2147483647 h 182"/>
                <a:gd name="T10" fmla="*/ 2147483647 w 114"/>
                <a:gd name="T11" fmla="*/ 2147483647 h 182"/>
                <a:gd name="T12" fmla="*/ 2147483647 w 114"/>
                <a:gd name="T13" fmla="*/ 2147483647 h 182"/>
                <a:gd name="T14" fmla="*/ 2147483647 w 114"/>
                <a:gd name="T15" fmla="*/ 2147483647 h 182"/>
                <a:gd name="T16" fmla="*/ 2147483647 w 114"/>
                <a:gd name="T17" fmla="*/ 2147483647 h 182"/>
                <a:gd name="T18" fmla="*/ 2147483647 w 114"/>
                <a:gd name="T19" fmla="*/ 2147483647 h 182"/>
                <a:gd name="T20" fmla="*/ 2147483647 w 114"/>
                <a:gd name="T21" fmla="*/ 2147483647 h 182"/>
                <a:gd name="T22" fmla="*/ 2147483647 w 114"/>
                <a:gd name="T23" fmla="*/ 2147483647 h 182"/>
                <a:gd name="T24" fmla="*/ 0 w 114"/>
                <a:gd name="T25" fmla="*/ 2147483647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82">
                  <a:moveTo>
                    <a:pt x="0" y="8"/>
                  </a:moveTo>
                  <a:lnTo>
                    <a:pt x="74" y="0"/>
                  </a:lnTo>
                  <a:lnTo>
                    <a:pt x="90" y="14"/>
                  </a:lnTo>
                  <a:lnTo>
                    <a:pt x="90" y="36"/>
                  </a:lnTo>
                  <a:lnTo>
                    <a:pt x="114" y="78"/>
                  </a:lnTo>
                  <a:lnTo>
                    <a:pt x="90" y="80"/>
                  </a:lnTo>
                  <a:lnTo>
                    <a:pt x="94" y="140"/>
                  </a:lnTo>
                  <a:lnTo>
                    <a:pt x="84" y="164"/>
                  </a:lnTo>
                  <a:lnTo>
                    <a:pt x="42" y="172"/>
                  </a:lnTo>
                  <a:lnTo>
                    <a:pt x="34" y="180"/>
                  </a:lnTo>
                  <a:lnTo>
                    <a:pt x="6" y="182"/>
                  </a:lnTo>
                  <a:lnTo>
                    <a:pt x="4" y="152"/>
                  </a:lnTo>
                  <a:lnTo>
                    <a:pt x="0" y="8"/>
                  </a:lnTo>
                  <a:close/>
                </a:path>
              </a:pathLst>
            </a:custGeom>
            <a:solidFill>
              <a:srgbClr val="B564D2"/>
            </a:solidFill>
            <a:ln w="6350" cmpd="sng">
              <a:solidFill>
                <a:schemeClr val="tx1"/>
              </a:solidFill>
              <a:prstDash val="solid"/>
              <a:round/>
              <a:headEnd/>
              <a:tailEnd/>
            </a:ln>
          </p:spPr>
          <p:txBody>
            <a:bodyPr/>
            <a:lstStyle/>
            <a:p>
              <a:endParaRPr lang="en-US"/>
            </a:p>
          </p:txBody>
        </p:sp>
        <p:sp>
          <p:nvSpPr>
            <p:cNvPr id="25" name="Freeform 20"/>
            <p:cNvSpPr>
              <a:spLocks/>
            </p:cNvSpPr>
            <p:nvPr/>
          </p:nvSpPr>
          <p:spPr bwMode="auto">
            <a:xfrm>
              <a:off x="7726363" y="2451100"/>
              <a:ext cx="274637" cy="184150"/>
            </a:xfrm>
            <a:custGeom>
              <a:avLst/>
              <a:gdLst>
                <a:gd name="T0" fmla="*/ 2147483647 w 96"/>
                <a:gd name="T1" fmla="*/ 0 h 64"/>
                <a:gd name="T2" fmla="*/ 2147483647 w 96"/>
                <a:gd name="T3" fmla="*/ 2147483647 h 64"/>
                <a:gd name="T4" fmla="*/ 2147483647 w 96"/>
                <a:gd name="T5" fmla="*/ 2147483647 h 64"/>
                <a:gd name="T6" fmla="*/ 2147483647 w 96"/>
                <a:gd name="T7" fmla="*/ 2147483647 h 64"/>
                <a:gd name="T8" fmla="*/ 2147483647 w 96"/>
                <a:gd name="T9" fmla="*/ 2147483647 h 64"/>
                <a:gd name="T10" fmla="*/ 2147483647 w 96"/>
                <a:gd name="T11" fmla="*/ 2147483647 h 64"/>
                <a:gd name="T12" fmla="*/ 2147483647 w 96"/>
                <a:gd name="T13" fmla="*/ 2147483647 h 64"/>
                <a:gd name="T14" fmla="*/ 2147483647 w 96"/>
                <a:gd name="T15" fmla="*/ 2147483647 h 64"/>
                <a:gd name="T16" fmla="*/ 0 w 96"/>
                <a:gd name="T17" fmla="*/ 2147483647 h 64"/>
                <a:gd name="T18" fmla="*/ 2147483647 w 9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4">
                  <a:moveTo>
                    <a:pt x="24" y="0"/>
                  </a:moveTo>
                  <a:lnTo>
                    <a:pt x="54" y="12"/>
                  </a:lnTo>
                  <a:lnTo>
                    <a:pt x="68" y="4"/>
                  </a:lnTo>
                  <a:lnTo>
                    <a:pt x="96" y="22"/>
                  </a:lnTo>
                  <a:lnTo>
                    <a:pt x="86" y="60"/>
                  </a:lnTo>
                  <a:lnTo>
                    <a:pt x="36" y="64"/>
                  </a:lnTo>
                  <a:lnTo>
                    <a:pt x="32" y="58"/>
                  </a:lnTo>
                  <a:lnTo>
                    <a:pt x="4" y="62"/>
                  </a:lnTo>
                  <a:lnTo>
                    <a:pt x="0" y="2"/>
                  </a:lnTo>
                  <a:lnTo>
                    <a:pt x="24" y="0"/>
                  </a:lnTo>
                  <a:close/>
                </a:path>
              </a:pathLst>
            </a:custGeom>
            <a:solidFill>
              <a:srgbClr val="501C62"/>
            </a:solidFill>
            <a:ln w="6350" cmpd="sng">
              <a:solidFill>
                <a:schemeClr val="tx1"/>
              </a:solidFill>
              <a:round/>
              <a:headEnd/>
              <a:tailEnd/>
            </a:ln>
          </p:spPr>
          <p:txBody>
            <a:bodyPr/>
            <a:lstStyle/>
            <a:p>
              <a:endParaRPr lang="en-US"/>
            </a:p>
          </p:txBody>
        </p:sp>
        <p:sp>
          <p:nvSpPr>
            <p:cNvPr id="26" name="Freeform 21"/>
            <p:cNvSpPr>
              <a:spLocks/>
            </p:cNvSpPr>
            <p:nvPr/>
          </p:nvSpPr>
          <p:spPr bwMode="auto">
            <a:xfrm>
              <a:off x="7589838" y="2617788"/>
              <a:ext cx="422275" cy="377825"/>
            </a:xfrm>
            <a:custGeom>
              <a:avLst/>
              <a:gdLst>
                <a:gd name="T0" fmla="*/ 2147483647 w 148"/>
                <a:gd name="T1" fmla="*/ 2147483647 h 132"/>
                <a:gd name="T2" fmla="*/ 2147483647 w 148"/>
                <a:gd name="T3" fmla="*/ 2147483647 h 132"/>
                <a:gd name="T4" fmla="*/ 2147483647 w 148"/>
                <a:gd name="T5" fmla="*/ 2147483647 h 132"/>
                <a:gd name="T6" fmla="*/ 2147483647 w 148"/>
                <a:gd name="T7" fmla="*/ 2147483647 h 132"/>
                <a:gd name="T8" fmla="*/ 0 w 148"/>
                <a:gd name="T9" fmla="*/ 2147483647 h 132"/>
                <a:gd name="T10" fmla="*/ 2147483647 w 148"/>
                <a:gd name="T11" fmla="*/ 2147483647 h 132"/>
                <a:gd name="T12" fmla="*/ 2147483647 w 148"/>
                <a:gd name="T13" fmla="*/ 2147483647 h 132"/>
                <a:gd name="T14" fmla="*/ 2147483647 w 148"/>
                <a:gd name="T15" fmla="*/ 0 h 132"/>
                <a:gd name="T16" fmla="*/ 2147483647 w 148"/>
                <a:gd name="T17" fmla="*/ 2147483647 h 132"/>
                <a:gd name="T18" fmla="*/ 2147483647 w 148"/>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32">
                  <a:moveTo>
                    <a:pt x="134" y="2"/>
                  </a:moveTo>
                  <a:lnTo>
                    <a:pt x="148" y="80"/>
                  </a:lnTo>
                  <a:lnTo>
                    <a:pt x="142" y="124"/>
                  </a:lnTo>
                  <a:lnTo>
                    <a:pt x="8" y="132"/>
                  </a:lnTo>
                  <a:lnTo>
                    <a:pt x="0" y="36"/>
                  </a:lnTo>
                  <a:lnTo>
                    <a:pt x="42" y="28"/>
                  </a:lnTo>
                  <a:lnTo>
                    <a:pt x="52" y="4"/>
                  </a:lnTo>
                  <a:lnTo>
                    <a:pt x="80" y="0"/>
                  </a:lnTo>
                  <a:lnTo>
                    <a:pt x="84" y="6"/>
                  </a:lnTo>
                  <a:lnTo>
                    <a:pt x="134" y="2"/>
                  </a:lnTo>
                  <a:close/>
                </a:path>
              </a:pathLst>
            </a:custGeom>
            <a:solidFill>
              <a:srgbClr val="F4E8F8"/>
            </a:solidFill>
            <a:ln w="6350" cmpd="sng">
              <a:solidFill>
                <a:schemeClr val="tx1"/>
              </a:solidFill>
              <a:round/>
              <a:headEnd/>
              <a:tailEnd/>
            </a:ln>
          </p:spPr>
          <p:txBody>
            <a:bodyPr/>
            <a:lstStyle/>
            <a:p>
              <a:endParaRPr lang="en-US"/>
            </a:p>
          </p:txBody>
        </p:sp>
        <p:sp>
          <p:nvSpPr>
            <p:cNvPr id="27" name="Freeform 22"/>
            <p:cNvSpPr>
              <a:spLocks/>
            </p:cNvSpPr>
            <p:nvPr/>
          </p:nvSpPr>
          <p:spPr bwMode="auto">
            <a:xfrm>
              <a:off x="7131050" y="2251075"/>
              <a:ext cx="349250" cy="423863"/>
            </a:xfrm>
            <a:custGeom>
              <a:avLst/>
              <a:gdLst>
                <a:gd name="T0" fmla="*/ 2147483647 w 122"/>
                <a:gd name="T1" fmla="*/ 2147483647 h 148"/>
                <a:gd name="T2" fmla="*/ 2147483647 w 122"/>
                <a:gd name="T3" fmla="*/ 0 h 148"/>
                <a:gd name="T4" fmla="*/ 2147483647 w 122"/>
                <a:gd name="T5" fmla="*/ 2147483647 h 148"/>
                <a:gd name="T6" fmla="*/ 2147483647 w 122"/>
                <a:gd name="T7" fmla="*/ 2147483647 h 148"/>
                <a:gd name="T8" fmla="*/ 2147483647 w 122"/>
                <a:gd name="T9" fmla="*/ 2147483647 h 148"/>
                <a:gd name="T10" fmla="*/ 2147483647 w 122"/>
                <a:gd name="T11" fmla="*/ 2147483647 h 148"/>
                <a:gd name="T12" fmla="*/ 0 w 122"/>
                <a:gd name="T13" fmla="*/ 2147483647 h 148"/>
                <a:gd name="T14" fmla="*/ 0 w 122"/>
                <a:gd name="T15" fmla="*/ 2147483647 h 148"/>
                <a:gd name="T16" fmla="*/ 2147483647 w 122"/>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48">
                  <a:moveTo>
                    <a:pt x="4" y="6"/>
                  </a:moveTo>
                  <a:lnTo>
                    <a:pt x="118" y="0"/>
                  </a:lnTo>
                  <a:lnTo>
                    <a:pt x="122" y="144"/>
                  </a:lnTo>
                  <a:lnTo>
                    <a:pt x="100" y="140"/>
                  </a:lnTo>
                  <a:lnTo>
                    <a:pt x="94" y="148"/>
                  </a:lnTo>
                  <a:lnTo>
                    <a:pt x="28" y="136"/>
                  </a:lnTo>
                  <a:lnTo>
                    <a:pt x="0" y="132"/>
                  </a:lnTo>
                  <a:lnTo>
                    <a:pt x="0" y="82"/>
                  </a:lnTo>
                  <a:lnTo>
                    <a:pt x="4" y="6"/>
                  </a:lnTo>
                  <a:close/>
                </a:path>
              </a:pathLst>
            </a:custGeom>
            <a:solidFill>
              <a:srgbClr val="F4E8F8"/>
            </a:solidFill>
            <a:ln w="6350" cmpd="sng">
              <a:solidFill>
                <a:schemeClr val="tx1"/>
              </a:solidFill>
              <a:round/>
              <a:headEnd/>
              <a:tailEnd/>
            </a:ln>
          </p:spPr>
          <p:txBody>
            <a:bodyPr/>
            <a:lstStyle/>
            <a:p>
              <a:endParaRPr lang="en-US"/>
            </a:p>
          </p:txBody>
        </p:sp>
        <p:sp>
          <p:nvSpPr>
            <p:cNvPr id="28" name="Freeform 23"/>
            <p:cNvSpPr>
              <a:spLocks/>
            </p:cNvSpPr>
            <p:nvPr/>
          </p:nvSpPr>
          <p:spPr bwMode="auto">
            <a:xfrm>
              <a:off x="7612063" y="2971800"/>
              <a:ext cx="412750" cy="395288"/>
            </a:xfrm>
            <a:custGeom>
              <a:avLst/>
              <a:gdLst>
                <a:gd name="T0" fmla="*/ 0 w 144"/>
                <a:gd name="T1" fmla="*/ 2147483647 h 138"/>
                <a:gd name="T2" fmla="*/ 2147483647 w 144"/>
                <a:gd name="T3" fmla="*/ 0 h 138"/>
                <a:gd name="T4" fmla="*/ 2147483647 w 144"/>
                <a:gd name="T5" fmla="*/ 2147483647 h 138"/>
                <a:gd name="T6" fmla="*/ 2147483647 w 144"/>
                <a:gd name="T7" fmla="*/ 2147483647 h 138"/>
                <a:gd name="T8" fmla="*/ 2147483647 w 144"/>
                <a:gd name="T9" fmla="*/ 2147483647 h 138"/>
                <a:gd name="T10" fmla="*/ 0 w 144"/>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38">
                  <a:moveTo>
                    <a:pt x="0" y="8"/>
                  </a:moveTo>
                  <a:lnTo>
                    <a:pt x="134" y="0"/>
                  </a:lnTo>
                  <a:lnTo>
                    <a:pt x="144" y="98"/>
                  </a:lnTo>
                  <a:lnTo>
                    <a:pt x="140" y="130"/>
                  </a:lnTo>
                  <a:lnTo>
                    <a:pt x="4" y="138"/>
                  </a:lnTo>
                  <a:lnTo>
                    <a:pt x="0" y="8"/>
                  </a:lnTo>
                  <a:close/>
                </a:path>
              </a:pathLst>
            </a:custGeom>
            <a:solidFill>
              <a:srgbClr val="DDB8EA"/>
            </a:solidFill>
            <a:ln w="6350" cmpd="sng">
              <a:solidFill>
                <a:schemeClr val="tx1"/>
              </a:solidFill>
              <a:round/>
              <a:headEnd/>
              <a:tailEnd/>
            </a:ln>
          </p:spPr>
          <p:txBody>
            <a:bodyPr/>
            <a:lstStyle/>
            <a:p>
              <a:endParaRPr lang="en-US"/>
            </a:p>
          </p:txBody>
        </p:sp>
        <p:sp>
          <p:nvSpPr>
            <p:cNvPr id="29" name="Freeform 24"/>
            <p:cNvSpPr>
              <a:spLocks/>
            </p:cNvSpPr>
            <p:nvPr/>
          </p:nvSpPr>
          <p:spPr bwMode="auto">
            <a:xfrm>
              <a:off x="7623175" y="3343275"/>
              <a:ext cx="430213" cy="430213"/>
            </a:xfrm>
            <a:custGeom>
              <a:avLst/>
              <a:gdLst>
                <a:gd name="T0" fmla="*/ 0 w 150"/>
                <a:gd name="T1" fmla="*/ 2147483647 h 150"/>
                <a:gd name="T2" fmla="*/ 2147483647 w 150"/>
                <a:gd name="T3" fmla="*/ 0 h 150"/>
                <a:gd name="T4" fmla="*/ 2147483647 w 150"/>
                <a:gd name="T5" fmla="*/ 2147483647 h 150"/>
                <a:gd name="T6" fmla="*/ 2147483647 w 150"/>
                <a:gd name="T7" fmla="*/ 2147483647 h 150"/>
                <a:gd name="T8" fmla="*/ 2147483647 w 150"/>
                <a:gd name="T9" fmla="*/ 2147483647 h 150"/>
                <a:gd name="T10" fmla="*/ 0 w 15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50">
                  <a:moveTo>
                    <a:pt x="0" y="8"/>
                  </a:moveTo>
                  <a:lnTo>
                    <a:pt x="136" y="0"/>
                  </a:lnTo>
                  <a:lnTo>
                    <a:pt x="150" y="130"/>
                  </a:lnTo>
                  <a:lnTo>
                    <a:pt x="148" y="136"/>
                  </a:lnTo>
                  <a:lnTo>
                    <a:pt x="8" y="150"/>
                  </a:lnTo>
                  <a:lnTo>
                    <a:pt x="0" y="8"/>
                  </a:lnTo>
                  <a:close/>
                </a:path>
              </a:pathLst>
            </a:custGeom>
            <a:solidFill>
              <a:srgbClr val="DDB8EA"/>
            </a:solidFill>
            <a:ln w="6350" cmpd="sng">
              <a:solidFill>
                <a:schemeClr val="tx1"/>
              </a:solidFill>
              <a:round/>
              <a:headEnd/>
              <a:tailEnd/>
            </a:ln>
          </p:spPr>
          <p:txBody>
            <a:bodyPr/>
            <a:lstStyle/>
            <a:p>
              <a:endParaRPr lang="en-US"/>
            </a:p>
          </p:txBody>
        </p:sp>
        <p:sp>
          <p:nvSpPr>
            <p:cNvPr id="30" name="Freeform 25"/>
            <p:cNvSpPr>
              <a:spLocks/>
            </p:cNvSpPr>
            <p:nvPr/>
          </p:nvSpPr>
          <p:spPr bwMode="auto">
            <a:xfrm>
              <a:off x="7212013" y="2640013"/>
              <a:ext cx="400050" cy="377825"/>
            </a:xfrm>
            <a:custGeom>
              <a:avLst/>
              <a:gdLst>
                <a:gd name="T0" fmla="*/ 0 w 140"/>
                <a:gd name="T1" fmla="*/ 0 h 132"/>
                <a:gd name="T2" fmla="*/ 2147483647 w 140"/>
                <a:gd name="T3" fmla="*/ 2147483647 h 132"/>
                <a:gd name="T4" fmla="*/ 2147483647 w 140"/>
                <a:gd name="T5" fmla="*/ 2147483647 h 132"/>
                <a:gd name="T6" fmla="*/ 2147483647 w 140"/>
                <a:gd name="T7" fmla="*/ 2147483647 h 132"/>
                <a:gd name="T8" fmla="*/ 2147483647 w 140"/>
                <a:gd name="T9" fmla="*/ 2147483647 h 132"/>
                <a:gd name="T10" fmla="*/ 2147483647 w 140"/>
                <a:gd name="T11" fmla="*/ 2147483647 h 132"/>
                <a:gd name="T12" fmla="*/ 2147483647 w 140"/>
                <a:gd name="T13" fmla="*/ 2147483647 h 132"/>
                <a:gd name="T14" fmla="*/ 2147483647 w 140"/>
                <a:gd name="T15" fmla="*/ 2147483647 h 132"/>
                <a:gd name="T16" fmla="*/ 2147483647 w 140"/>
                <a:gd name="T17" fmla="*/ 2147483647 h 132"/>
                <a:gd name="T18" fmla="*/ 2147483647 w 140"/>
                <a:gd name="T19" fmla="*/ 2147483647 h 132"/>
                <a:gd name="T20" fmla="*/ 0 w 140"/>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32">
                  <a:moveTo>
                    <a:pt x="0" y="0"/>
                  </a:moveTo>
                  <a:lnTo>
                    <a:pt x="66" y="12"/>
                  </a:lnTo>
                  <a:lnTo>
                    <a:pt x="72" y="4"/>
                  </a:lnTo>
                  <a:lnTo>
                    <a:pt x="94" y="8"/>
                  </a:lnTo>
                  <a:lnTo>
                    <a:pt x="96" y="38"/>
                  </a:lnTo>
                  <a:lnTo>
                    <a:pt x="124" y="36"/>
                  </a:lnTo>
                  <a:lnTo>
                    <a:pt x="132" y="28"/>
                  </a:lnTo>
                  <a:lnTo>
                    <a:pt x="140" y="124"/>
                  </a:lnTo>
                  <a:lnTo>
                    <a:pt x="8" y="132"/>
                  </a:lnTo>
                  <a:lnTo>
                    <a:pt x="4" y="80"/>
                  </a:lnTo>
                  <a:lnTo>
                    <a:pt x="0" y="0"/>
                  </a:lnTo>
                  <a:close/>
                </a:path>
              </a:pathLst>
            </a:custGeom>
            <a:solidFill>
              <a:srgbClr val="F4E8F8"/>
            </a:solidFill>
            <a:ln w="6350" cmpd="sng">
              <a:solidFill>
                <a:schemeClr val="tx1"/>
              </a:solidFill>
              <a:round/>
              <a:headEnd/>
              <a:tailEnd/>
            </a:ln>
          </p:spPr>
          <p:txBody>
            <a:bodyPr/>
            <a:lstStyle/>
            <a:p>
              <a:endParaRPr lang="en-US"/>
            </a:p>
          </p:txBody>
        </p:sp>
        <p:sp>
          <p:nvSpPr>
            <p:cNvPr id="31" name="Freeform 26"/>
            <p:cNvSpPr>
              <a:spLocks/>
            </p:cNvSpPr>
            <p:nvPr/>
          </p:nvSpPr>
          <p:spPr bwMode="auto">
            <a:xfrm>
              <a:off x="7234238" y="2995613"/>
              <a:ext cx="388937" cy="393700"/>
            </a:xfrm>
            <a:custGeom>
              <a:avLst/>
              <a:gdLst>
                <a:gd name="T0" fmla="*/ 0 w 136"/>
                <a:gd name="T1" fmla="*/ 2147483647 h 138"/>
                <a:gd name="T2" fmla="*/ 2147483647 w 136"/>
                <a:gd name="T3" fmla="*/ 0 h 138"/>
                <a:gd name="T4" fmla="*/ 2147483647 w 136"/>
                <a:gd name="T5" fmla="*/ 2147483647 h 138"/>
                <a:gd name="T6" fmla="*/ 2147483647 w 136"/>
                <a:gd name="T7" fmla="*/ 2147483647 h 138"/>
                <a:gd name="T8" fmla="*/ 2147483647 w 136"/>
                <a:gd name="T9" fmla="*/ 2147483647 h 138"/>
                <a:gd name="T10" fmla="*/ 0 w 136"/>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8">
                  <a:moveTo>
                    <a:pt x="0" y="8"/>
                  </a:moveTo>
                  <a:lnTo>
                    <a:pt x="132" y="0"/>
                  </a:lnTo>
                  <a:lnTo>
                    <a:pt x="136" y="130"/>
                  </a:lnTo>
                  <a:lnTo>
                    <a:pt x="8" y="138"/>
                  </a:lnTo>
                  <a:lnTo>
                    <a:pt x="4" y="124"/>
                  </a:lnTo>
                  <a:lnTo>
                    <a:pt x="0" y="8"/>
                  </a:lnTo>
                  <a:close/>
                </a:path>
              </a:pathLst>
            </a:custGeom>
            <a:solidFill>
              <a:srgbClr val="852FA3"/>
            </a:solidFill>
            <a:ln w="6350" cmpd="sng">
              <a:solidFill>
                <a:schemeClr val="tx1"/>
              </a:solidFill>
              <a:round/>
              <a:headEnd/>
              <a:tailEnd/>
            </a:ln>
          </p:spPr>
          <p:txBody>
            <a:bodyPr/>
            <a:lstStyle/>
            <a:p>
              <a:endParaRPr lang="en-US"/>
            </a:p>
          </p:txBody>
        </p:sp>
        <p:sp>
          <p:nvSpPr>
            <p:cNvPr id="32" name="Freeform 27"/>
            <p:cNvSpPr>
              <a:spLocks/>
            </p:cNvSpPr>
            <p:nvPr/>
          </p:nvSpPr>
          <p:spPr bwMode="auto">
            <a:xfrm>
              <a:off x="7258050" y="3367088"/>
              <a:ext cx="388938" cy="417512"/>
            </a:xfrm>
            <a:custGeom>
              <a:avLst/>
              <a:gdLst>
                <a:gd name="T0" fmla="*/ 0 w 136"/>
                <a:gd name="T1" fmla="*/ 2147483647 h 146"/>
                <a:gd name="T2" fmla="*/ 2147483647 w 136"/>
                <a:gd name="T3" fmla="*/ 0 h 146"/>
                <a:gd name="T4" fmla="*/ 2147483647 w 136"/>
                <a:gd name="T5" fmla="*/ 2147483647 h 146"/>
                <a:gd name="T6" fmla="*/ 0 w 136"/>
                <a:gd name="T7" fmla="*/ 2147483647 h 146"/>
                <a:gd name="T8" fmla="*/ 0 w 136"/>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46">
                  <a:moveTo>
                    <a:pt x="0" y="8"/>
                  </a:moveTo>
                  <a:lnTo>
                    <a:pt x="128" y="0"/>
                  </a:lnTo>
                  <a:lnTo>
                    <a:pt x="136" y="142"/>
                  </a:lnTo>
                  <a:lnTo>
                    <a:pt x="0" y="146"/>
                  </a:lnTo>
                  <a:lnTo>
                    <a:pt x="0" y="8"/>
                  </a:lnTo>
                  <a:close/>
                </a:path>
              </a:pathLst>
            </a:custGeom>
            <a:solidFill>
              <a:srgbClr val="B564D2"/>
            </a:solidFill>
            <a:ln w="6350" cmpd="sng">
              <a:solidFill>
                <a:schemeClr val="tx1"/>
              </a:solidFill>
              <a:round/>
              <a:headEnd/>
              <a:tailEnd/>
            </a:ln>
          </p:spPr>
          <p:txBody>
            <a:bodyPr/>
            <a:lstStyle/>
            <a:p>
              <a:endParaRPr lang="en-US"/>
            </a:p>
          </p:txBody>
        </p:sp>
        <p:sp>
          <p:nvSpPr>
            <p:cNvPr id="33" name="Freeform 28"/>
            <p:cNvSpPr>
              <a:spLocks/>
            </p:cNvSpPr>
            <p:nvPr/>
          </p:nvSpPr>
          <p:spPr bwMode="auto">
            <a:xfrm>
              <a:off x="7646988" y="3732213"/>
              <a:ext cx="411162" cy="446087"/>
            </a:xfrm>
            <a:custGeom>
              <a:avLst/>
              <a:gdLst>
                <a:gd name="T0" fmla="*/ 0 w 144"/>
                <a:gd name="T1" fmla="*/ 2147483647 h 156"/>
                <a:gd name="T2" fmla="*/ 2147483647 w 144"/>
                <a:gd name="T3" fmla="*/ 0 h 156"/>
                <a:gd name="T4" fmla="*/ 2147483647 w 144"/>
                <a:gd name="T5" fmla="*/ 2147483647 h 156"/>
                <a:gd name="T6" fmla="*/ 2147483647 w 144"/>
                <a:gd name="T7" fmla="*/ 2147483647 h 156"/>
                <a:gd name="T8" fmla="*/ 2147483647 w 144"/>
                <a:gd name="T9" fmla="*/ 2147483647 h 156"/>
                <a:gd name="T10" fmla="*/ 2147483647 w 144"/>
                <a:gd name="T11" fmla="*/ 2147483647 h 156"/>
                <a:gd name="T12" fmla="*/ 2147483647 w 144"/>
                <a:gd name="T13" fmla="*/ 2147483647 h 156"/>
                <a:gd name="T14" fmla="*/ 2147483647 w 144"/>
                <a:gd name="T15" fmla="*/ 2147483647 h 156"/>
                <a:gd name="T16" fmla="*/ 2147483647 w 144"/>
                <a:gd name="T17" fmla="*/ 2147483647 h 156"/>
                <a:gd name="T18" fmla="*/ 0 w 144"/>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56">
                  <a:moveTo>
                    <a:pt x="0" y="14"/>
                  </a:moveTo>
                  <a:lnTo>
                    <a:pt x="140" y="0"/>
                  </a:lnTo>
                  <a:lnTo>
                    <a:pt x="144" y="70"/>
                  </a:lnTo>
                  <a:lnTo>
                    <a:pt x="144" y="118"/>
                  </a:lnTo>
                  <a:lnTo>
                    <a:pt x="144" y="134"/>
                  </a:lnTo>
                  <a:lnTo>
                    <a:pt x="144" y="142"/>
                  </a:lnTo>
                  <a:lnTo>
                    <a:pt x="72" y="150"/>
                  </a:lnTo>
                  <a:lnTo>
                    <a:pt x="4" y="156"/>
                  </a:lnTo>
                  <a:lnTo>
                    <a:pt x="2" y="130"/>
                  </a:lnTo>
                  <a:lnTo>
                    <a:pt x="0" y="14"/>
                  </a:lnTo>
                  <a:close/>
                </a:path>
              </a:pathLst>
            </a:custGeom>
            <a:solidFill>
              <a:srgbClr val="852FA3"/>
            </a:solidFill>
            <a:ln w="6350" cmpd="sng">
              <a:solidFill>
                <a:schemeClr val="tx1"/>
              </a:solidFill>
              <a:round/>
              <a:headEnd/>
              <a:tailEnd/>
            </a:ln>
          </p:spPr>
          <p:txBody>
            <a:bodyPr/>
            <a:lstStyle/>
            <a:p>
              <a:endParaRPr lang="en-US"/>
            </a:p>
          </p:txBody>
        </p:sp>
        <p:sp>
          <p:nvSpPr>
            <p:cNvPr id="34" name="Freeform 29"/>
            <p:cNvSpPr>
              <a:spLocks/>
            </p:cNvSpPr>
            <p:nvPr/>
          </p:nvSpPr>
          <p:spPr bwMode="auto">
            <a:xfrm>
              <a:off x="7658100" y="4138613"/>
              <a:ext cx="411163" cy="388937"/>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14"/>
                  </a:moveTo>
                  <a:lnTo>
                    <a:pt x="140" y="0"/>
                  </a:lnTo>
                  <a:lnTo>
                    <a:pt x="140" y="16"/>
                  </a:lnTo>
                  <a:lnTo>
                    <a:pt x="144" y="130"/>
                  </a:lnTo>
                  <a:lnTo>
                    <a:pt x="12" y="136"/>
                  </a:lnTo>
                  <a:lnTo>
                    <a:pt x="4" y="124"/>
                  </a:lnTo>
                  <a:lnTo>
                    <a:pt x="0" y="14"/>
                  </a:lnTo>
                  <a:close/>
                </a:path>
              </a:pathLst>
            </a:custGeom>
            <a:solidFill>
              <a:srgbClr val="B564D2"/>
            </a:solidFill>
            <a:ln w="6350" cmpd="sng">
              <a:solidFill>
                <a:schemeClr val="tx1"/>
              </a:solidFill>
              <a:round/>
              <a:headEnd/>
              <a:tailEnd/>
            </a:ln>
          </p:spPr>
          <p:txBody>
            <a:bodyPr/>
            <a:lstStyle/>
            <a:p>
              <a:endParaRPr lang="en-US"/>
            </a:p>
          </p:txBody>
        </p:sp>
        <p:sp>
          <p:nvSpPr>
            <p:cNvPr id="35" name="Freeform 30"/>
            <p:cNvSpPr>
              <a:spLocks/>
            </p:cNvSpPr>
            <p:nvPr/>
          </p:nvSpPr>
          <p:spPr bwMode="auto">
            <a:xfrm>
              <a:off x="7693025" y="4505325"/>
              <a:ext cx="411163" cy="388938"/>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8"/>
                  </a:moveTo>
                  <a:lnTo>
                    <a:pt x="136" y="0"/>
                  </a:lnTo>
                  <a:lnTo>
                    <a:pt x="144" y="110"/>
                  </a:lnTo>
                  <a:lnTo>
                    <a:pt x="140" y="130"/>
                  </a:lnTo>
                  <a:lnTo>
                    <a:pt x="32" y="136"/>
                  </a:lnTo>
                  <a:lnTo>
                    <a:pt x="4" y="136"/>
                  </a:lnTo>
                  <a:lnTo>
                    <a:pt x="0" y="8"/>
                  </a:lnTo>
                  <a:close/>
                </a:path>
              </a:pathLst>
            </a:custGeom>
            <a:solidFill>
              <a:srgbClr val="852FA3"/>
            </a:solidFill>
            <a:ln w="6350" cmpd="sng">
              <a:solidFill>
                <a:schemeClr val="tx1"/>
              </a:solidFill>
              <a:round/>
              <a:headEnd/>
              <a:tailEnd/>
            </a:ln>
          </p:spPr>
          <p:txBody>
            <a:bodyPr/>
            <a:lstStyle/>
            <a:p>
              <a:endParaRPr lang="en-US"/>
            </a:p>
          </p:txBody>
        </p:sp>
        <p:sp>
          <p:nvSpPr>
            <p:cNvPr id="36" name="Freeform 31"/>
            <p:cNvSpPr>
              <a:spLocks/>
            </p:cNvSpPr>
            <p:nvPr/>
          </p:nvSpPr>
          <p:spPr bwMode="auto">
            <a:xfrm>
              <a:off x="7291388" y="4494213"/>
              <a:ext cx="412750" cy="422275"/>
            </a:xfrm>
            <a:custGeom>
              <a:avLst/>
              <a:gdLst>
                <a:gd name="T0" fmla="*/ 0 w 144"/>
                <a:gd name="T1" fmla="*/ 2147483647 h 148"/>
                <a:gd name="T2" fmla="*/ 2147483647 w 144"/>
                <a:gd name="T3" fmla="*/ 0 h 148"/>
                <a:gd name="T4" fmla="*/ 2147483647 w 144"/>
                <a:gd name="T5" fmla="*/ 2147483647 h 148"/>
                <a:gd name="T6" fmla="*/ 2147483647 w 144"/>
                <a:gd name="T7" fmla="*/ 2147483647 h 148"/>
                <a:gd name="T8" fmla="*/ 2147483647 w 144"/>
                <a:gd name="T9" fmla="*/ 2147483647 h 148"/>
                <a:gd name="T10" fmla="*/ 2147483647 w 144"/>
                <a:gd name="T11" fmla="*/ 2147483647 h 148"/>
                <a:gd name="T12" fmla="*/ 0 w 144"/>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8">
                  <a:moveTo>
                    <a:pt x="0" y="6"/>
                  </a:moveTo>
                  <a:lnTo>
                    <a:pt x="132" y="0"/>
                  </a:lnTo>
                  <a:lnTo>
                    <a:pt x="140" y="12"/>
                  </a:lnTo>
                  <a:lnTo>
                    <a:pt x="144" y="140"/>
                  </a:lnTo>
                  <a:lnTo>
                    <a:pt x="44" y="146"/>
                  </a:lnTo>
                  <a:lnTo>
                    <a:pt x="8" y="148"/>
                  </a:lnTo>
                  <a:lnTo>
                    <a:pt x="0" y="6"/>
                  </a:lnTo>
                  <a:close/>
                </a:path>
              </a:pathLst>
            </a:custGeom>
            <a:solidFill>
              <a:srgbClr val="852FA3"/>
            </a:solidFill>
            <a:ln w="6350" cmpd="sng">
              <a:solidFill>
                <a:schemeClr val="tx1"/>
              </a:solidFill>
              <a:round/>
              <a:headEnd/>
              <a:tailEnd/>
            </a:ln>
          </p:spPr>
          <p:txBody>
            <a:bodyPr/>
            <a:lstStyle/>
            <a:p>
              <a:endParaRPr lang="en-US"/>
            </a:p>
          </p:txBody>
        </p:sp>
        <p:sp>
          <p:nvSpPr>
            <p:cNvPr id="37" name="Freeform 32"/>
            <p:cNvSpPr>
              <a:spLocks/>
            </p:cNvSpPr>
            <p:nvPr/>
          </p:nvSpPr>
          <p:spPr bwMode="auto">
            <a:xfrm>
              <a:off x="6897688" y="4510088"/>
              <a:ext cx="417512" cy="423862"/>
            </a:xfrm>
            <a:custGeom>
              <a:avLst/>
              <a:gdLst>
                <a:gd name="T0" fmla="*/ 2147483647 w 146"/>
                <a:gd name="T1" fmla="*/ 2147483647 h 148"/>
                <a:gd name="T2" fmla="*/ 2147483647 w 146"/>
                <a:gd name="T3" fmla="*/ 2147483647 h 148"/>
                <a:gd name="T4" fmla="*/ 2147483647 w 146"/>
                <a:gd name="T5" fmla="*/ 2147483647 h 148"/>
                <a:gd name="T6" fmla="*/ 0 w 146"/>
                <a:gd name="T7" fmla="*/ 2147483647 h 148"/>
                <a:gd name="T8" fmla="*/ 2147483647 w 146"/>
                <a:gd name="T9" fmla="*/ 2147483647 h 148"/>
                <a:gd name="T10" fmla="*/ 2147483647 w 146"/>
                <a:gd name="T11" fmla="*/ 0 h 148"/>
                <a:gd name="T12" fmla="*/ 2147483647 w 146"/>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48">
                  <a:moveTo>
                    <a:pt x="146" y="142"/>
                  </a:moveTo>
                  <a:lnTo>
                    <a:pt x="64" y="146"/>
                  </a:lnTo>
                  <a:lnTo>
                    <a:pt x="6" y="148"/>
                  </a:lnTo>
                  <a:lnTo>
                    <a:pt x="0" y="38"/>
                  </a:lnTo>
                  <a:lnTo>
                    <a:pt x="8" y="6"/>
                  </a:lnTo>
                  <a:lnTo>
                    <a:pt x="138" y="0"/>
                  </a:lnTo>
                  <a:lnTo>
                    <a:pt x="146" y="142"/>
                  </a:lnTo>
                  <a:close/>
                </a:path>
              </a:pathLst>
            </a:custGeom>
            <a:solidFill>
              <a:srgbClr val="852FA3"/>
            </a:solidFill>
            <a:ln w="6350" cmpd="sng">
              <a:solidFill>
                <a:schemeClr val="tx1"/>
              </a:solidFill>
              <a:round/>
              <a:headEnd/>
              <a:tailEnd/>
            </a:ln>
          </p:spPr>
          <p:txBody>
            <a:bodyPr/>
            <a:lstStyle/>
            <a:p>
              <a:endParaRPr lang="en-US"/>
            </a:p>
          </p:txBody>
        </p:sp>
        <p:sp>
          <p:nvSpPr>
            <p:cNvPr id="38" name="Freeform 33"/>
            <p:cNvSpPr>
              <a:spLocks/>
            </p:cNvSpPr>
            <p:nvPr/>
          </p:nvSpPr>
          <p:spPr bwMode="auto">
            <a:xfrm>
              <a:off x="7273925" y="4105275"/>
              <a:ext cx="395288" cy="404813"/>
            </a:xfrm>
            <a:custGeom>
              <a:avLst/>
              <a:gdLst>
                <a:gd name="T0" fmla="*/ 2147483647 w 138"/>
                <a:gd name="T1" fmla="*/ 2147483647 h 142"/>
                <a:gd name="T2" fmla="*/ 2147483647 w 138"/>
                <a:gd name="T3" fmla="*/ 2147483647 h 142"/>
                <a:gd name="T4" fmla="*/ 0 w 138"/>
                <a:gd name="T5" fmla="*/ 2147483647 h 142"/>
                <a:gd name="T6" fmla="*/ 2147483647 w 138"/>
                <a:gd name="T7" fmla="*/ 0 h 142"/>
                <a:gd name="T8" fmla="*/ 2147483647 w 138"/>
                <a:gd name="T9" fmla="*/ 2147483647 h 142"/>
                <a:gd name="T10" fmla="*/ 2147483647 w 138"/>
                <a:gd name="T11" fmla="*/ 2147483647 h 142"/>
                <a:gd name="T12" fmla="*/ 2147483647 w 138"/>
                <a:gd name="T13" fmla="*/ 2147483647 h 142"/>
                <a:gd name="T14" fmla="*/ 2147483647 w 138"/>
                <a:gd name="T15" fmla="*/ 2147483647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2">
                  <a:moveTo>
                    <a:pt x="138" y="136"/>
                  </a:moveTo>
                  <a:lnTo>
                    <a:pt x="6" y="142"/>
                  </a:lnTo>
                  <a:lnTo>
                    <a:pt x="0" y="8"/>
                  </a:lnTo>
                  <a:lnTo>
                    <a:pt x="132" y="0"/>
                  </a:lnTo>
                  <a:lnTo>
                    <a:pt x="132" y="12"/>
                  </a:lnTo>
                  <a:lnTo>
                    <a:pt x="134" y="26"/>
                  </a:lnTo>
                  <a:lnTo>
                    <a:pt x="136" y="82"/>
                  </a:lnTo>
                  <a:lnTo>
                    <a:pt x="138" y="136"/>
                  </a:lnTo>
                  <a:close/>
                </a:path>
              </a:pathLst>
            </a:custGeom>
            <a:solidFill>
              <a:srgbClr val="852FA3"/>
            </a:solidFill>
            <a:ln w="6350" cmpd="sng">
              <a:solidFill>
                <a:schemeClr val="tx1"/>
              </a:solidFill>
              <a:prstDash val="solid"/>
              <a:round/>
              <a:headEnd/>
              <a:tailEnd/>
            </a:ln>
          </p:spPr>
          <p:txBody>
            <a:bodyPr/>
            <a:lstStyle/>
            <a:p>
              <a:endParaRPr lang="en-US"/>
            </a:p>
          </p:txBody>
        </p:sp>
        <p:sp>
          <p:nvSpPr>
            <p:cNvPr id="39" name="Freeform 34"/>
            <p:cNvSpPr>
              <a:spLocks/>
            </p:cNvSpPr>
            <p:nvPr/>
          </p:nvSpPr>
          <p:spPr bwMode="auto">
            <a:xfrm>
              <a:off x="7258050" y="3773488"/>
              <a:ext cx="393700" cy="354012"/>
            </a:xfrm>
            <a:custGeom>
              <a:avLst/>
              <a:gdLst>
                <a:gd name="T0" fmla="*/ 2147483647 w 138"/>
                <a:gd name="T1" fmla="*/ 2147483647 h 124"/>
                <a:gd name="T2" fmla="*/ 2147483647 w 138"/>
                <a:gd name="T3" fmla="*/ 2147483647 h 124"/>
                <a:gd name="T4" fmla="*/ 0 w 138"/>
                <a:gd name="T5" fmla="*/ 2147483647 h 124"/>
                <a:gd name="T6" fmla="*/ 2147483647 w 138"/>
                <a:gd name="T7" fmla="*/ 0 h 124"/>
                <a:gd name="T8" fmla="*/ 2147483647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138" y="116"/>
                  </a:moveTo>
                  <a:lnTo>
                    <a:pt x="6" y="124"/>
                  </a:lnTo>
                  <a:lnTo>
                    <a:pt x="0" y="4"/>
                  </a:lnTo>
                  <a:lnTo>
                    <a:pt x="136" y="0"/>
                  </a:lnTo>
                  <a:lnTo>
                    <a:pt x="138" y="116"/>
                  </a:lnTo>
                  <a:close/>
                </a:path>
              </a:pathLst>
            </a:custGeom>
            <a:solidFill>
              <a:srgbClr val="B564D2"/>
            </a:solidFill>
            <a:ln w="6350" cmpd="sng">
              <a:solidFill>
                <a:schemeClr val="tx1"/>
              </a:solidFill>
              <a:round/>
              <a:headEnd/>
              <a:tailEnd/>
            </a:ln>
          </p:spPr>
          <p:txBody>
            <a:bodyPr/>
            <a:lstStyle/>
            <a:p>
              <a:endParaRPr lang="en-US"/>
            </a:p>
          </p:txBody>
        </p:sp>
        <p:sp>
          <p:nvSpPr>
            <p:cNvPr id="40" name="Freeform 35"/>
            <p:cNvSpPr>
              <a:spLocks/>
            </p:cNvSpPr>
            <p:nvPr/>
          </p:nvSpPr>
          <p:spPr bwMode="auto">
            <a:xfrm>
              <a:off x="6421438" y="4619625"/>
              <a:ext cx="492125" cy="354013"/>
            </a:xfrm>
            <a:custGeom>
              <a:avLst/>
              <a:gdLst>
                <a:gd name="T0" fmla="*/ 2147483647 w 172"/>
                <a:gd name="T1" fmla="*/ 2147483647 h 124"/>
                <a:gd name="T2" fmla="*/ 2147483647 w 172"/>
                <a:gd name="T3" fmla="*/ 2147483647 h 124"/>
                <a:gd name="T4" fmla="*/ 2147483647 w 172"/>
                <a:gd name="T5" fmla="*/ 2147483647 h 124"/>
                <a:gd name="T6" fmla="*/ 0 w 172"/>
                <a:gd name="T7" fmla="*/ 2147483647 h 124"/>
                <a:gd name="T8" fmla="*/ 2147483647 w 172"/>
                <a:gd name="T9" fmla="*/ 0 h 124"/>
                <a:gd name="T10" fmla="*/ 2147483647 w 172"/>
                <a:gd name="T11" fmla="*/ 2147483647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24">
                  <a:moveTo>
                    <a:pt x="172" y="110"/>
                  </a:moveTo>
                  <a:lnTo>
                    <a:pt x="162" y="120"/>
                  </a:lnTo>
                  <a:lnTo>
                    <a:pt x="4" y="124"/>
                  </a:lnTo>
                  <a:lnTo>
                    <a:pt x="0" y="14"/>
                  </a:lnTo>
                  <a:lnTo>
                    <a:pt x="166" y="0"/>
                  </a:lnTo>
                  <a:lnTo>
                    <a:pt x="172" y="110"/>
                  </a:lnTo>
                  <a:close/>
                </a:path>
              </a:pathLst>
            </a:custGeom>
            <a:solidFill>
              <a:srgbClr val="852FA3"/>
            </a:solidFill>
            <a:ln w="6350" cmpd="sng">
              <a:solidFill>
                <a:schemeClr val="tx1"/>
              </a:solidFill>
              <a:round/>
              <a:headEnd/>
              <a:tailEnd/>
            </a:ln>
          </p:spPr>
          <p:txBody>
            <a:bodyPr/>
            <a:lstStyle/>
            <a:p>
              <a:endParaRPr lang="en-US"/>
            </a:p>
          </p:txBody>
        </p:sp>
        <p:sp>
          <p:nvSpPr>
            <p:cNvPr id="41" name="Freeform 36"/>
            <p:cNvSpPr>
              <a:spLocks/>
            </p:cNvSpPr>
            <p:nvPr/>
          </p:nvSpPr>
          <p:spPr bwMode="auto">
            <a:xfrm>
              <a:off x="6897688" y="4127500"/>
              <a:ext cx="393700" cy="400050"/>
            </a:xfrm>
            <a:custGeom>
              <a:avLst/>
              <a:gdLst>
                <a:gd name="T0" fmla="*/ 2147483647 w 138"/>
                <a:gd name="T1" fmla="*/ 2147483647 h 140"/>
                <a:gd name="T2" fmla="*/ 2147483647 w 138"/>
                <a:gd name="T3" fmla="*/ 2147483647 h 140"/>
                <a:gd name="T4" fmla="*/ 0 w 138"/>
                <a:gd name="T5" fmla="*/ 2147483647 h 140"/>
                <a:gd name="T6" fmla="*/ 0 w 138"/>
                <a:gd name="T7" fmla="*/ 2147483647 h 140"/>
                <a:gd name="T8" fmla="*/ 0 w 138"/>
                <a:gd name="T9" fmla="*/ 2147483647 h 140"/>
                <a:gd name="T10" fmla="*/ 2147483647 w 138"/>
                <a:gd name="T11" fmla="*/ 2147483647 h 140"/>
                <a:gd name="T12" fmla="*/ 2147483647 w 138"/>
                <a:gd name="T13" fmla="*/ 0 h 140"/>
                <a:gd name="T14" fmla="*/ 2147483647 w 138"/>
                <a:gd name="T15" fmla="*/ 2147483647 h 140"/>
                <a:gd name="T16" fmla="*/ 2147483647 w 138"/>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140">
                  <a:moveTo>
                    <a:pt x="8" y="140"/>
                  </a:moveTo>
                  <a:lnTo>
                    <a:pt x="2" y="64"/>
                  </a:lnTo>
                  <a:lnTo>
                    <a:pt x="0" y="34"/>
                  </a:lnTo>
                  <a:lnTo>
                    <a:pt x="0" y="14"/>
                  </a:lnTo>
                  <a:lnTo>
                    <a:pt x="0" y="8"/>
                  </a:lnTo>
                  <a:lnTo>
                    <a:pt x="2" y="4"/>
                  </a:lnTo>
                  <a:lnTo>
                    <a:pt x="132" y="0"/>
                  </a:lnTo>
                  <a:lnTo>
                    <a:pt x="138" y="134"/>
                  </a:lnTo>
                  <a:lnTo>
                    <a:pt x="8" y="140"/>
                  </a:lnTo>
                  <a:close/>
                </a:path>
              </a:pathLst>
            </a:custGeom>
            <a:solidFill>
              <a:srgbClr val="852FA3"/>
            </a:solidFill>
            <a:ln w="6350" cmpd="sng">
              <a:solidFill>
                <a:schemeClr val="tx1"/>
              </a:solidFill>
              <a:round/>
              <a:headEnd/>
              <a:tailEnd/>
            </a:ln>
          </p:spPr>
          <p:txBody>
            <a:bodyPr/>
            <a:lstStyle/>
            <a:p>
              <a:endParaRPr lang="en-US"/>
            </a:p>
          </p:txBody>
        </p:sp>
        <p:sp>
          <p:nvSpPr>
            <p:cNvPr id="42" name="Freeform 37"/>
            <p:cNvSpPr>
              <a:spLocks/>
            </p:cNvSpPr>
            <p:nvPr/>
          </p:nvSpPr>
          <p:spPr bwMode="auto">
            <a:xfrm>
              <a:off x="5849938" y="4459288"/>
              <a:ext cx="584200" cy="525462"/>
            </a:xfrm>
            <a:custGeom>
              <a:avLst/>
              <a:gdLst>
                <a:gd name="T0" fmla="*/ 2147483647 w 204"/>
                <a:gd name="T1" fmla="*/ 2147483647 h 184"/>
                <a:gd name="T2" fmla="*/ 2147483647 w 204"/>
                <a:gd name="T3" fmla="*/ 2147483647 h 184"/>
                <a:gd name="T4" fmla="*/ 2147483647 w 204"/>
                <a:gd name="T5" fmla="*/ 2147483647 h 184"/>
                <a:gd name="T6" fmla="*/ 0 w 204"/>
                <a:gd name="T7" fmla="*/ 2147483647 h 184"/>
                <a:gd name="T8" fmla="*/ 2147483647 w 204"/>
                <a:gd name="T9" fmla="*/ 0 h 184"/>
                <a:gd name="T10" fmla="*/ 2147483647 w 204"/>
                <a:gd name="T11" fmla="*/ 2147483647 h 184"/>
                <a:gd name="T12" fmla="*/ 2147483647 w 204"/>
                <a:gd name="T13" fmla="*/ 2147483647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84">
                  <a:moveTo>
                    <a:pt x="204" y="180"/>
                  </a:moveTo>
                  <a:lnTo>
                    <a:pt x="136" y="184"/>
                  </a:lnTo>
                  <a:lnTo>
                    <a:pt x="8" y="184"/>
                  </a:lnTo>
                  <a:lnTo>
                    <a:pt x="0" y="12"/>
                  </a:lnTo>
                  <a:lnTo>
                    <a:pt x="196" y="0"/>
                  </a:lnTo>
                  <a:lnTo>
                    <a:pt x="200" y="70"/>
                  </a:lnTo>
                  <a:lnTo>
                    <a:pt x="204" y="180"/>
                  </a:lnTo>
                  <a:close/>
                </a:path>
              </a:pathLst>
            </a:custGeom>
            <a:solidFill>
              <a:srgbClr val="852FA3"/>
            </a:solidFill>
            <a:ln w="6350" cmpd="sng">
              <a:solidFill>
                <a:schemeClr val="tx1"/>
              </a:solidFill>
              <a:round/>
              <a:headEnd/>
              <a:tailEnd/>
            </a:ln>
          </p:spPr>
          <p:txBody>
            <a:bodyPr/>
            <a:lstStyle/>
            <a:p>
              <a:endParaRPr lang="en-US"/>
            </a:p>
          </p:txBody>
        </p:sp>
        <p:sp>
          <p:nvSpPr>
            <p:cNvPr id="43" name="Freeform 38"/>
            <p:cNvSpPr>
              <a:spLocks/>
            </p:cNvSpPr>
            <p:nvPr/>
          </p:nvSpPr>
          <p:spPr bwMode="auto">
            <a:xfrm>
              <a:off x="6410325" y="4310063"/>
              <a:ext cx="509588" cy="349250"/>
            </a:xfrm>
            <a:custGeom>
              <a:avLst/>
              <a:gdLst>
                <a:gd name="T0" fmla="*/ 0 w 178"/>
                <a:gd name="T1" fmla="*/ 2147483647 h 122"/>
                <a:gd name="T2" fmla="*/ 0 w 178"/>
                <a:gd name="T3" fmla="*/ 0 h 122"/>
                <a:gd name="T4" fmla="*/ 2147483647 w 178"/>
                <a:gd name="T5" fmla="*/ 0 h 122"/>
                <a:gd name="T6" fmla="*/ 2147483647 w 178"/>
                <a:gd name="T7" fmla="*/ 2147483647 h 122"/>
                <a:gd name="T8" fmla="*/ 2147483647 w 178"/>
                <a:gd name="T9" fmla="*/ 2147483647 h 122"/>
                <a:gd name="T10" fmla="*/ 2147483647 w 178"/>
                <a:gd name="T11" fmla="*/ 2147483647 h 122"/>
                <a:gd name="T12" fmla="*/ 0 w 178"/>
                <a:gd name="T13" fmla="*/ 2147483647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22">
                  <a:moveTo>
                    <a:pt x="0" y="52"/>
                  </a:moveTo>
                  <a:lnTo>
                    <a:pt x="0" y="0"/>
                  </a:lnTo>
                  <a:lnTo>
                    <a:pt x="172" y="0"/>
                  </a:lnTo>
                  <a:lnTo>
                    <a:pt x="178" y="76"/>
                  </a:lnTo>
                  <a:lnTo>
                    <a:pt x="170" y="108"/>
                  </a:lnTo>
                  <a:lnTo>
                    <a:pt x="4" y="122"/>
                  </a:lnTo>
                  <a:lnTo>
                    <a:pt x="0" y="52"/>
                  </a:lnTo>
                  <a:close/>
                </a:path>
              </a:pathLst>
            </a:custGeom>
            <a:solidFill>
              <a:srgbClr val="B564D2"/>
            </a:solidFill>
            <a:ln w="6350" cmpd="sng">
              <a:solidFill>
                <a:schemeClr val="tx1"/>
              </a:solidFill>
              <a:round/>
              <a:headEnd/>
              <a:tailEnd/>
            </a:ln>
          </p:spPr>
          <p:txBody>
            <a:bodyPr/>
            <a:lstStyle/>
            <a:p>
              <a:endParaRPr lang="en-US"/>
            </a:p>
          </p:txBody>
        </p:sp>
        <p:sp>
          <p:nvSpPr>
            <p:cNvPr id="44" name="Freeform 39"/>
            <p:cNvSpPr>
              <a:spLocks/>
            </p:cNvSpPr>
            <p:nvPr/>
          </p:nvSpPr>
          <p:spPr bwMode="auto">
            <a:xfrm>
              <a:off x="5278438" y="4494213"/>
              <a:ext cx="593725" cy="514350"/>
            </a:xfrm>
            <a:custGeom>
              <a:avLst/>
              <a:gdLst>
                <a:gd name="T0" fmla="*/ 2147483647 w 208"/>
                <a:gd name="T1" fmla="*/ 2147483647 h 180"/>
                <a:gd name="T2" fmla="*/ 2147483647 w 208"/>
                <a:gd name="T3" fmla="*/ 2147483647 h 180"/>
                <a:gd name="T4" fmla="*/ 2147483647 w 208"/>
                <a:gd name="T5" fmla="*/ 2147483647 h 180"/>
                <a:gd name="T6" fmla="*/ 0 w 208"/>
                <a:gd name="T7" fmla="*/ 2147483647 h 180"/>
                <a:gd name="T8" fmla="*/ 2147483647 w 208"/>
                <a:gd name="T9" fmla="*/ 2147483647 h 180"/>
                <a:gd name="T10" fmla="*/ 2147483647 w 208"/>
                <a:gd name="T11" fmla="*/ 0 h 180"/>
                <a:gd name="T12" fmla="*/ 2147483647 w 20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0">
                  <a:moveTo>
                    <a:pt x="208" y="172"/>
                  </a:moveTo>
                  <a:lnTo>
                    <a:pt x="114" y="180"/>
                  </a:lnTo>
                  <a:lnTo>
                    <a:pt x="6" y="180"/>
                  </a:lnTo>
                  <a:lnTo>
                    <a:pt x="0" y="40"/>
                  </a:lnTo>
                  <a:lnTo>
                    <a:pt x="4" y="8"/>
                  </a:lnTo>
                  <a:lnTo>
                    <a:pt x="200" y="0"/>
                  </a:lnTo>
                  <a:lnTo>
                    <a:pt x="208" y="172"/>
                  </a:lnTo>
                  <a:close/>
                </a:path>
              </a:pathLst>
            </a:custGeom>
            <a:solidFill>
              <a:srgbClr val="B564D2"/>
            </a:solidFill>
            <a:ln w="6350" cmpd="sng">
              <a:solidFill>
                <a:schemeClr val="tx1"/>
              </a:solidFill>
              <a:round/>
              <a:headEnd/>
              <a:tailEnd/>
            </a:ln>
          </p:spPr>
          <p:txBody>
            <a:bodyPr/>
            <a:lstStyle/>
            <a:p>
              <a:endParaRPr lang="en-US"/>
            </a:p>
          </p:txBody>
        </p:sp>
        <p:sp>
          <p:nvSpPr>
            <p:cNvPr id="45" name="Freeform 40"/>
            <p:cNvSpPr>
              <a:spLocks/>
            </p:cNvSpPr>
            <p:nvPr/>
          </p:nvSpPr>
          <p:spPr bwMode="auto">
            <a:xfrm>
              <a:off x="4819650" y="4608513"/>
              <a:ext cx="474663" cy="411162"/>
            </a:xfrm>
            <a:custGeom>
              <a:avLst/>
              <a:gdLst>
                <a:gd name="T0" fmla="*/ 2147483647 w 166"/>
                <a:gd name="T1" fmla="*/ 2147483647 h 144"/>
                <a:gd name="T2" fmla="*/ 2147483647 w 166"/>
                <a:gd name="T3" fmla="*/ 2147483647 h 144"/>
                <a:gd name="T4" fmla="*/ 0 w 166"/>
                <a:gd name="T5" fmla="*/ 2147483647 h 144"/>
                <a:gd name="T6" fmla="*/ 0 w 166"/>
                <a:gd name="T7" fmla="*/ 2147483647 h 144"/>
                <a:gd name="T8" fmla="*/ 2147483647 w 166"/>
                <a:gd name="T9" fmla="*/ 0 h 144"/>
                <a:gd name="T10" fmla="*/ 2147483647 w 166"/>
                <a:gd name="T11" fmla="*/ 2147483647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4">
                  <a:moveTo>
                    <a:pt x="166" y="140"/>
                  </a:moveTo>
                  <a:lnTo>
                    <a:pt x="76" y="144"/>
                  </a:lnTo>
                  <a:lnTo>
                    <a:pt x="0" y="144"/>
                  </a:lnTo>
                  <a:lnTo>
                    <a:pt x="0" y="4"/>
                  </a:lnTo>
                  <a:lnTo>
                    <a:pt x="160" y="0"/>
                  </a:lnTo>
                  <a:lnTo>
                    <a:pt x="166" y="140"/>
                  </a:lnTo>
                  <a:close/>
                </a:path>
              </a:pathLst>
            </a:custGeom>
            <a:solidFill>
              <a:srgbClr val="B564D2"/>
            </a:solidFill>
            <a:ln w="6350" cmpd="sng">
              <a:solidFill>
                <a:schemeClr val="tx1"/>
              </a:solidFill>
              <a:round/>
              <a:headEnd/>
              <a:tailEnd/>
            </a:ln>
          </p:spPr>
          <p:txBody>
            <a:bodyPr/>
            <a:lstStyle/>
            <a:p>
              <a:endParaRPr lang="en-US"/>
            </a:p>
          </p:txBody>
        </p:sp>
        <p:sp>
          <p:nvSpPr>
            <p:cNvPr id="46" name="Freeform 41"/>
            <p:cNvSpPr>
              <a:spLocks/>
            </p:cNvSpPr>
            <p:nvPr/>
          </p:nvSpPr>
          <p:spPr bwMode="auto">
            <a:xfrm>
              <a:off x="4705350" y="4219575"/>
              <a:ext cx="584200" cy="400050"/>
            </a:xfrm>
            <a:custGeom>
              <a:avLst/>
              <a:gdLst>
                <a:gd name="T0" fmla="*/ 2147483647 w 204"/>
                <a:gd name="T1" fmla="*/ 2147483647 h 140"/>
                <a:gd name="T2" fmla="*/ 2147483647 w 204"/>
                <a:gd name="T3" fmla="*/ 2147483647 h 140"/>
                <a:gd name="T4" fmla="*/ 2147483647 w 204"/>
                <a:gd name="T5" fmla="*/ 2147483647 h 140"/>
                <a:gd name="T6" fmla="*/ 0 w 204"/>
                <a:gd name="T7" fmla="*/ 2147483647 h 140"/>
                <a:gd name="T8" fmla="*/ 0 w 204"/>
                <a:gd name="T9" fmla="*/ 0 h 140"/>
                <a:gd name="T10" fmla="*/ 2147483647 w 204"/>
                <a:gd name="T11" fmla="*/ 2147483647 h 140"/>
                <a:gd name="T12" fmla="*/ 2147483647 w 204"/>
                <a:gd name="T13" fmla="*/ 2147483647 h 140"/>
                <a:gd name="T14" fmla="*/ 2147483647 w 204"/>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 h="140">
                  <a:moveTo>
                    <a:pt x="200" y="136"/>
                  </a:moveTo>
                  <a:lnTo>
                    <a:pt x="40" y="140"/>
                  </a:lnTo>
                  <a:lnTo>
                    <a:pt x="4" y="136"/>
                  </a:lnTo>
                  <a:lnTo>
                    <a:pt x="0" y="100"/>
                  </a:lnTo>
                  <a:lnTo>
                    <a:pt x="0" y="0"/>
                  </a:lnTo>
                  <a:lnTo>
                    <a:pt x="204" y="2"/>
                  </a:lnTo>
                  <a:lnTo>
                    <a:pt x="204" y="104"/>
                  </a:lnTo>
                  <a:lnTo>
                    <a:pt x="200" y="136"/>
                  </a:lnTo>
                  <a:close/>
                </a:path>
              </a:pathLst>
            </a:custGeom>
            <a:solidFill>
              <a:srgbClr val="B564D2"/>
            </a:solidFill>
            <a:ln w="6350" cmpd="sng">
              <a:solidFill>
                <a:schemeClr val="tx1"/>
              </a:solidFill>
              <a:round/>
              <a:headEnd/>
              <a:tailEnd/>
            </a:ln>
          </p:spPr>
          <p:txBody>
            <a:bodyPr/>
            <a:lstStyle/>
            <a:p>
              <a:endParaRPr lang="en-US"/>
            </a:p>
          </p:txBody>
        </p:sp>
        <p:sp>
          <p:nvSpPr>
            <p:cNvPr id="47" name="Freeform 42"/>
            <p:cNvSpPr>
              <a:spLocks/>
            </p:cNvSpPr>
            <p:nvPr/>
          </p:nvSpPr>
          <p:spPr bwMode="auto">
            <a:xfrm>
              <a:off x="4230688" y="4505325"/>
              <a:ext cx="588962" cy="525463"/>
            </a:xfrm>
            <a:custGeom>
              <a:avLst/>
              <a:gdLst>
                <a:gd name="T0" fmla="*/ 2147483647 w 206"/>
                <a:gd name="T1" fmla="*/ 2147483647 h 184"/>
                <a:gd name="T2" fmla="*/ 2147483647 w 206"/>
                <a:gd name="T3" fmla="*/ 2147483647 h 184"/>
                <a:gd name="T4" fmla="*/ 2147483647 w 206"/>
                <a:gd name="T5" fmla="*/ 2147483647 h 184"/>
                <a:gd name="T6" fmla="*/ 0 w 206"/>
                <a:gd name="T7" fmla="*/ 2147483647 h 184"/>
                <a:gd name="T8" fmla="*/ 2147483647 w 206"/>
                <a:gd name="T9" fmla="*/ 2147483647 h 184"/>
                <a:gd name="T10" fmla="*/ 2147483647 w 206"/>
                <a:gd name="T11" fmla="*/ 0 h 184"/>
                <a:gd name="T12" fmla="*/ 2147483647 w 206"/>
                <a:gd name="T13" fmla="*/ 2147483647 h 184"/>
                <a:gd name="T14" fmla="*/ 2147483647 w 206"/>
                <a:gd name="T15" fmla="*/ 2147483647 h 184"/>
                <a:gd name="T16" fmla="*/ 2147483647 w 206"/>
                <a:gd name="T17" fmla="*/ 2147483647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 h="184">
                  <a:moveTo>
                    <a:pt x="206" y="180"/>
                  </a:moveTo>
                  <a:lnTo>
                    <a:pt x="150" y="184"/>
                  </a:lnTo>
                  <a:lnTo>
                    <a:pt x="4" y="184"/>
                  </a:lnTo>
                  <a:lnTo>
                    <a:pt x="0" y="42"/>
                  </a:lnTo>
                  <a:lnTo>
                    <a:pt x="2" y="4"/>
                  </a:lnTo>
                  <a:lnTo>
                    <a:pt x="166" y="0"/>
                  </a:lnTo>
                  <a:lnTo>
                    <a:pt x="170" y="36"/>
                  </a:lnTo>
                  <a:lnTo>
                    <a:pt x="206" y="40"/>
                  </a:lnTo>
                  <a:lnTo>
                    <a:pt x="206" y="180"/>
                  </a:lnTo>
                  <a:close/>
                </a:path>
              </a:pathLst>
            </a:custGeom>
            <a:solidFill>
              <a:srgbClr val="852FA3"/>
            </a:solidFill>
            <a:ln w="6350" cmpd="sng">
              <a:solidFill>
                <a:schemeClr val="tx1"/>
              </a:solidFill>
              <a:round/>
              <a:headEnd/>
              <a:tailEnd/>
            </a:ln>
          </p:spPr>
          <p:txBody>
            <a:bodyPr/>
            <a:lstStyle/>
            <a:p>
              <a:endParaRPr lang="en-US"/>
            </a:p>
          </p:txBody>
        </p:sp>
        <p:sp>
          <p:nvSpPr>
            <p:cNvPr id="48" name="Freeform 43"/>
            <p:cNvSpPr>
              <a:spLocks/>
            </p:cNvSpPr>
            <p:nvPr/>
          </p:nvSpPr>
          <p:spPr bwMode="auto">
            <a:xfrm>
              <a:off x="3767138" y="4624388"/>
              <a:ext cx="474662" cy="417512"/>
            </a:xfrm>
            <a:custGeom>
              <a:avLst/>
              <a:gdLst>
                <a:gd name="T0" fmla="*/ 2147483647 w 166"/>
                <a:gd name="T1" fmla="*/ 2147483647 h 146"/>
                <a:gd name="T2" fmla="*/ 2147483647 w 166"/>
                <a:gd name="T3" fmla="*/ 2147483647 h 146"/>
                <a:gd name="T4" fmla="*/ 0 w 166"/>
                <a:gd name="T5" fmla="*/ 2147483647 h 146"/>
                <a:gd name="T6" fmla="*/ 0 w 166"/>
                <a:gd name="T7" fmla="*/ 2147483647 h 146"/>
                <a:gd name="T8" fmla="*/ 2147483647 w 166"/>
                <a:gd name="T9" fmla="*/ 0 h 146"/>
                <a:gd name="T10" fmla="*/ 2147483647 w 166"/>
                <a:gd name="T11" fmla="*/ 2147483647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6">
                  <a:moveTo>
                    <a:pt x="166" y="142"/>
                  </a:moveTo>
                  <a:lnTo>
                    <a:pt x="24" y="146"/>
                  </a:lnTo>
                  <a:lnTo>
                    <a:pt x="0" y="146"/>
                  </a:lnTo>
                  <a:lnTo>
                    <a:pt x="0" y="4"/>
                  </a:lnTo>
                  <a:lnTo>
                    <a:pt x="162" y="0"/>
                  </a:lnTo>
                  <a:lnTo>
                    <a:pt x="166" y="142"/>
                  </a:lnTo>
                  <a:close/>
                </a:path>
              </a:pathLst>
            </a:custGeom>
            <a:solidFill>
              <a:srgbClr val="F4E8F8"/>
            </a:solidFill>
            <a:ln w="6350" cmpd="sng">
              <a:solidFill>
                <a:schemeClr val="tx1"/>
              </a:solidFill>
              <a:round/>
              <a:headEnd/>
              <a:tailEnd/>
            </a:ln>
          </p:spPr>
          <p:txBody>
            <a:bodyPr/>
            <a:lstStyle/>
            <a:p>
              <a:endParaRPr lang="en-US"/>
            </a:p>
          </p:txBody>
        </p:sp>
        <p:sp>
          <p:nvSpPr>
            <p:cNvPr id="49" name="Freeform 44"/>
            <p:cNvSpPr>
              <a:spLocks/>
            </p:cNvSpPr>
            <p:nvPr/>
          </p:nvSpPr>
          <p:spPr bwMode="auto">
            <a:xfrm>
              <a:off x="3286125" y="4527550"/>
              <a:ext cx="481013" cy="520700"/>
            </a:xfrm>
            <a:custGeom>
              <a:avLst/>
              <a:gdLst>
                <a:gd name="T0" fmla="*/ 2147483647 w 168"/>
                <a:gd name="T1" fmla="*/ 2147483647 h 182"/>
                <a:gd name="T2" fmla="*/ 2147483647 w 168"/>
                <a:gd name="T3" fmla="*/ 2147483647 h 182"/>
                <a:gd name="T4" fmla="*/ 2147483647 w 168"/>
                <a:gd name="T5" fmla="*/ 2147483647 h 182"/>
                <a:gd name="T6" fmla="*/ 0 w 168"/>
                <a:gd name="T7" fmla="*/ 0 h 182"/>
                <a:gd name="T8" fmla="*/ 2147483647 w 168"/>
                <a:gd name="T9" fmla="*/ 0 h 182"/>
                <a:gd name="T10" fmla="*/ 2147483647 w 168"/>
                <a:gd name="T11" fmla="*/ 2147483647 h 182"/>
                <a:gd name="T12" fmla="*/ 2147483647 w 168"/>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82">
                  <a:moveTo>
                    <a:pt x="168" y="180"/>
                  </a:moveTo>
                  <a:lnTo>
                    <a:pt x="24" y="182"/>
                  </a:lnTo>
                  <a:lnTo>
                    <a:pt x="4" y="180"/>
                  </a:lnTo>
                  <a:lnTo>
                    <a:pt x="0" y="0"/>
                  </a:lnTo>
                  <a:lnTo>
                    <a:pt x="160" y="0"/>
                  </a:lnTo>
                  <a:lnTo>
                    <a:pt x="168" y="38"/>
                  </a:lnTo>
                  <a:lnTo>
                    <a:pt x="168" y="180"/>
                  </a:lnTo>
                  <a:close/>
                </a:path>
              </a:pathLst>
            </a:custGeom>
            <a:solidFill>
              <a:srgbClr val="DDB8EA"/>
            </a:solidFill>
            <a:ln w="6350" cmpd="sng">
              <a:solidFill>
                <a:schemeClr val="tx1"/>
              </a:solidFill>
              <a:round/>
              <a:headEnd/>
              <a:tailEnd/>
            </a:ln>
          </p:spPr>
          <p:txBody>
            <a:bodyPr/>
            <a:lstStyle/>
            <a:p>
              <a:endParaRPr lang="en-US"/>
            </a:p>
          </p:txBody>
        </p:sp>
        <p:sp>
          <p:nvSpPr>
            <p:cNvPr id="50" name="Freeform 45"/>
            <p:cNvSpPr>
              <a:spLocks/>
            </p:cNvSpPr>
            <p:nvPr/>
          </p:nvSpPr>
          <p:spPr bwMode="auto">
            <a:xfrm>
              <a:off x="2794000" y="4527550"/>
              <a:ext cx="504825" cy="514350"/>
            </a:xfrm>
            <a:custGeom>
              <a:avLst/>
              <a:gdLst>
                <a:gd name="T0" fmla="*/ 2147483647 w 176"/>
                <a:gd name="T1" fmla="*/ 2147483647 h 180"/>
                <a:gd name="T2" fmla="*/ 2147483647 w 176"/>
                <a:gd name="T3" fmla="*/ 2147483647 h 180"/>
                <a:gd name="T4" fmla="*/ 2147483647 w 176"/>
                <a:gd name="T5" fmla="*/ 2147483647 h 180"/>
                <a:gd name="T6" fmla="*/ 0 w 176"/>
                <a:gd name="T7" fmla="*/ 2147483647 h 180"/>
                <a:gd name="T8" fmla="*/ 2147483647 w 176"/>
                <a:gd name="T9" fmla="*/ 2147483647 h 180"/>
                <a:gd name="T10" fmla="*/ 2147483647 w 176"/>
                <a:gd name="T11" fmla="*/ 0 h 180"/>
                <a:gd name="T12" fmla="*/ 2147483647 w 176"/>
                <a:gd name="T13" fmla="*/ 0 h 180"/>
                <a:gd name="T14" fmla="*/ 2147483647 w 176"/>
                <a:gd name="T15" fmla="*/ 2147483647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180">
                  <a:moveTo>
                    <a:pt x="176" y="180"/>
                  </a:moveTo>
                  <a:lnTo>
                    <a:pt x="12" y="180"/>
                  </a:lnTo>
                  <a:lnTo>
                    <a:pt x="12" y="32"/>
                  </a:lnTo>
                  <a:lnTo>
                    <a:pt x="0" y="32"/>
                  </a:lnTo>
                  <a:lnTo>
                    <a:pt x="8" y="2"/>
                  </a:lnTo>
                  <a:lnTo>
                    <a:pt x="134" y="0"/>
                  </a:lnTo>
                  <a:lnTo>
                    <a:pt x="172" y="0"/>
                  </a:lnTo>
                  <a:lnTo>
                    <a:pt x="176" y="180"/>
                  </a:lnTo>
                  <a:close/>
                </a:path>
              </a:pathLst>
            </a:custGeom>
            <a:solidFill>
              <a:srgbClr val="DDB8EA"/>
            </a:solidFill>
            <a:ln w="6350" cmpd="sng">
              <a:solidFill>
                <a:schemeClr val="tx1"/>
              </a:solidFill>
              <a:round/>
              <a:headEnd/>
              <a:tailEnd/>
            </a:ln>
          </p:spPr>
          <p:txBody>
            <a:bodyPr/>
            <a:lstStyle/>
            <a:p>
              <a:endParaRPr lang="en-US"/>
            </a:p>
          </p:txBody>
        </p:sp>
        <p:sp>
          <p:nvSpPr>
            <p:cNvPr id="51" name="Freeform 46"/>
            <p:cNvSpPr>
              <a:spLocks/>
            </p:cNvSpPr>
            <p:nvPr/>
          </p:nvSpPr>
          <p:spPr bwMode="auto">
            <a:xfrm>
              <a:off x="3744913" y="4241800"/>
              <a:ext cx="492125" cy="395288"/>
            </a:xfrm>
            <a:custGeom>
              <a:avLst/>
              <a:gdLst>
                <a:gd name="T0" fmla="*/ 0 w 172"/>
                <a:gd name="T1" fmla="*/ 2147483647 h 138"/>
                <a:gd name="T2" fmla="*/ 2147483647 w 172"/>
                <a:gd name="T3" fmla="*/ 2147483647 h 138"/>
                <a:gd name="T4" fmla="*/ 2147483647 w 172"/>
                <a:gd name="T5" fmla="*/ 0 h 138"/>
                <a:gd name="T6" fmla="*/ 2147483647 w 172"/>
                <a:gd name="T7" fmla="*/ 2147483647 h 138"/>
                <a:gd name="T8" fmla="*/ 2147483647 w 172"/>
                <a:gd name="T9" fmla="*/ 2147483647 h 138"/>
                <a:gd name="T10" fmla="*/ 2147483647 w 172"/>
                <a:gd name="T11" fmla="*/ 2147483647 h 138"/>
                <a:gd name="T12" fmla="*/ 0 w 172"/>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38">
                  <a:moveTo>
                    <a:pt x="0" y="100"/>
                  </a:moveTo>
                  <a:lnTo>
                    <a:pt x="6" y="2"/>
                  </a:lnTo>
                  <a:lnTo>
                    <a:pt x="168" y="0"/>
                  </a:lnTo>
                  <a:lnTo>
                    <a:pt x="172" y="96"/>
                  </a:lnTo>
                  <a:lnTo>
                    <a:pt x="170" y="134"/>
                  </a:lnTo>
                  <a:lnTo>
                    <a:pt x="8" y="138"/>
                  </a:lnTo>
                  <a:lnTo>
                    <a:pt x="0" y="100"/>
                  </a:lnTo>
                  <a:close/>
                </a:path>
              </a:pathLst>
            </a:custGeom>
            <a:solidFill>
              <a:srgbClr val="F4E8F8"/>
            </a:solidFill>
            <a:ln w="6350" cmpd="sng">
              <a:solidFill>
                <a:schemeClr val="tx1"/>
              </a:solidFill>
              <a:round/>
              <a:headEnd/>
              <a:tailEnd/>
            </a:ln>
          </p:spPr>
          <p:txBody>
            <a:bodyPr/>
            <a:lstStyle/>
            <a:p>
              <a:endParaRPr lang="en-US"/>
            </a:p>
          </p:txBody>
        </p:sp>
        <p:sp>
          <p:nvSpPr>
            <p:cNvPr id="52" name="Freeform 47"/>
            <p:cNvSpPr>
              <a:spLocks/>
            </p:cNvSpPr>
            <p:nvPr/>
          </p:nvSpPr>
          <p:spPr bwMode="auto">
            <a:xfrm>
              <a:off x="4224338" y="4121150"/>
              <a:ext cx="481012" cy="395288"/>
            </a:xfrm>
            <a:custGeom>
              <a:avLst/>
              <a:gdLst>
                <a:gd name="T0" fmla="*/ 0 w 168"/>
                <a:gd name="T1" fmla="*/ 2147483647 h 138"/>
                <a:gd name="T2" fmla="*/ 2147483647 w 168"/>
                <a:gd name="T3" fmla="*/ 2147483647 h 138"/>
                <a:gd name="T4" fmla="*/ 2147483647 w 168"/>
                <a:gd name="T5" fmla="*/ 0 h 138"/>
                <a:gd name="T6" fmla="*/ 2147483647 w 168"/>
                <a:gd name="T7" fmla="*/ 2147483647 h 138"/>
                <a:gd name="T8" fmla="*/ 2147483647 w 168"/>
                <a:gd name="T9" fmla="*/ 2147483647 h 138"/>
                <a:gd name="T10" fmla="*/ 2147483647 w 168"/>
                <a:gd name="T11" fmla="*/ 2147483647 h 138"/>
                <a:gd name="T12" fmla="*/ 0 w 168"/>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8">
                  <a:moveTo>
                    <a:pt x="0" y="42"/>
                  </a:moveTo>
                  <a:lnTo>
                    <a:pt x="4" y="4"/>
                  </a:lnTo>
                  <a:lnTo>
                    <a:pt x="168" y="0"/>
                  </a:lnTo>
                  <a:lnTo>
                    <a:pt x="168" y="34"/>
                  </a:lnTo>
                  <a:lnTo>
                    <a:pt x="168" y="134"/>
                  </a:lnTo>
                  <a:lnTo>
                    <a:pt x="4" y="138"/>
                  </a:lnTo>
                  <a:lnTo>
                    <a:pt x="0" y="42"/>
                  </a:lnTo>
                  <a:close/>
                </a:path>
              </a:pathLst>
            </a:custGeom>
            <a:solidFill>
              <a:srgbClr val="852FA3"/>
            </a:solidFill>
            <a:ln w="6350" cmpd="sng">
              <a:solidFill>
                <a:schemeClr val="tx1"/>
              </a:solidFill>
              <a:round/>
              <a:headEnd/>
              <a:tailEnd/>
            </a:ln>
          </p:spPr>
          <p:txBody>
            <a:bodyPr/>
            <a:lstStyle/>
            <a:p>
              <a:endParaRPr lang="en-US"/>
            </a:p>
          </p:txBody>
        </p:sp>
        <p:sp>
          <p:nvSpPr>
            <p:cNvPr id="53" name="Freeform 48"/>
            <p:cNvSpPr>
              <a:spLocks/>
            </p:cNvSpPr>
            <p:nvPr/>
          </p:nvSpPr>
          <p:spPr bwMode="auto">
            <a:xfrm>
              <a:off x="2428875" y="4619625"/>
              <a:ext cx="400050" cy="428625"/>
            </a:xfrm>
            <a:custGeom>
              <a:avLst/>
              <a:gdLst>
                <a:gd name="T0" fmla="*/ 2147483647 w 140"/>
                <a:gd name="T1" fmla="*/ 2147483647 h 150"/>
                <a:gd name="T2" fmla="*/ 2147483647 w 140"/>
                <a:gd name="T3" fmla="*/ 2147483647 h 150"/>
                <a:gd name="T4" fmla="*/ 0 w 140"/>
                <a:gd name="T5" fmla="*/ 2147483647 h 150"/>
                <a:gd name="T6" fmla="*/ 0 w 140"/>
                <a:gd name="T7" fmla="*/ 0 h 150"/>
                <a:gd name="T8" fmla="*/ 2147483647 w 140"/>
                <a:gd name="T9" fmla="*/ 0 h 150"/>
                <a:gd name="T10" fmla="*/ 2147483647 w 140"/>
                <a:gd name="T11" fmla="*/ 0 h 150"/>
                <a:gd name="T12" fmla="*/ 2147483647 w 140"/>
                <a:gd name="T13" fmla="*/ 2147483647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50">
                  <a:moveTo>
                    <a:pt x="140" y="148"/>
                  </a:moveTo>
                  <a:lnTo>
                    <a:pt x="42" y="150"/>
                  </a:lnTo>
                  <a:lnTo>
                    <a:pt x="0" y="148"/>
                  </a:lnTo>
                  <a:lnTo>
                    <a:pt x="0" y="0"/>
                  </a:lnTo>
                  <a:lnTo>
                    <a:pt x="128" y="0"/>
                  </a:lnTo>
                  <a:lnTo>
                    <a:pt x="140" y="0"/>
                  </a:lnTo>
                  <a:lnTo>
                    <a:pt x="140" y="148"/>
                  </a:lnTo>
                  <a:close/>
                </a:path>
              </a:pathLst>
            </a:custGeom>
            <a:solidFill>
              <a:srgbClr val="501C62"/>
            </a:solidFill>
            <a:ln w="6350" cmpd="sng">
              <a:solidFill>
                <a:schemeClr val="tx1"/>
              </a:solidFill>
              <a:round/>
              <a:headEnd/>
              <a:tailEnd/>
            </a:ln>
          </p:spPr>
          <p:txBody>
            <a:bodyPr/>
            <a:lstStyle/>
            <a:p>
              <a:endParaRPr lang="en-US"/>
            </a:p>
          </p:txBody>
        </p:sp>
        <p:sp>
          <p:nvSpPr>
            <p:cNvPr id="54" name="Freeform 49"/>
            <p:cNvSpPr>
              <a:spLocks/>
            </p:cNvSpPr>
            <p:nvPr/>
          </p:nvSpPr>
          <p:spPr bwMode="auto">
            <a:xfrm>
              <a:off x="2005013" y="4619625"/>
              <a:ext cx="423862" cy="422275"/>
            </a:xfrm>
            <a:custGeom>
              <a:avLst/>
              <a:gdLst>
                <a:gd name="T0" fmla="*/ 2147483647 w 148"/>
                <a:gd name="T1" fmla="*/ 2147483647 h 148"/>
                <a:gd name="T2" fmla="*/ 0 w 148"/>
                <a:gd name="T3" fmla="*/ 2147483647 h 148"/>
                <a:gd name="T4" fmla="*/ 0 w 148"/>
                <a:gd name="T5" fmla="*/ 0 h 148"/>
                <a:gd name="T6" fmla="*/ 2147483647 w 148"/>
                <a:gd name="T7" fmla="*/ 0 h 148"/>
                <a:gd name="T8" fmla="*/ 2147483647 w 148"/>
                <a:gd name="T9" fmla="*/ 21474836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48">
                  <a:moveTo>
                    <a:pt x="148" y="148"/>
                  </a:moveTo>
                  <a:lnTo>
                    <a:pt x="0" y="146"/>
                  </a:lnTo>
                  <a:lnTo>
                    <a:pt x="0" y="0"/>
                  </a:lnTo>
                  <a:lnTo>
                    <a:pt x="148" y="0"/>
                  </a:lnTo>
                  <a:lnTo>
                    <a:pt x="148" y="148"/>
                  </a:lnTo>
                  <a:close/>
                </a:path>
              </a:pathLst>
            </a:custGeom>
            <a:solidFill>
              <a:srgbClr val="DDB8EA"/>
            </a:solidFill>
            <a:ln w="6350" cmpd="sng">
              <a:solidFill>
                <a:schemeClr val="tx1"/>
              </a:solidFill>
              <a:round/>
              <a:headEnd/>
              <a:tailEnd/>
            </a:ln>
          </p:spPr>
          <p:txBody>
            <a:bodyPr/>
            <a:lstStyle/>
            <a:p>
              <a:endParaRPr lang="en-US"/>
            </a:p>
          </p:txBody>
        </p:sp>
        <p:sp>
          <p:nvSpPr>
            <p:cNvPr id="55" name="Freeform 50"/>
            <p:cNvSpPr>
              <a:spLocks/>
            </p:cNvSpPr>
            <p:nvPr/>
          </p:nvSpPr>
          <p:spPr bwMode="auto">
            <a:xfrm>
              <a:off x="1558925" y="4608513"/>
              <a:ext cx="446088" cy="428625"/>
            </a:xfrm>
            <a:custGeom>
              <a:avLst/>
              <a:gdLst>
                <a:gd name="T0" fmla="*/ 2147483647 w 156"/>
                <a:gd name="T1" fmla="*/ 2147483647 h 150"/>
                <a:gd name="T2" fmla="*/ 0 w 156"/>
                <a:gd name="T3" fmla="*/ 2147483647 h 150"/>
                <a:gd name="T4" fmla="*/ 2147483647 w 156"/>
                <a:gd name="T5" fmla="*/ 0 h 150"/>
                <a:gd name="T6" fmla="*/ 2147483647 w 156"/>
                <a:gd name="T7" fmla="*/ 2147483647 h 150"/>
                <a:gd name="T8" fmla="*/ 2147483647 w 156"/>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50">
                  <a:moveTo>
                    <a:pt x="156" y="150"/>
                  </a:moveTo>
                  <a:lnTo>
                    <a:pt x="0" y="148"/>
                  </a:lnTo>
                  <a:lnTo>
                    <a:pt x="4" y="0"/>
                  </a:lnTo>
                  <a:lnTo>
                    <a:pt x="156" y="4"/>
                  </a:lnTo>
                  <a:lnTo>
                    <a:pt x="156" y="150"/>
                  </a:lnTo>
                  <a:close/>
                </a:path>
              </a:pathLst>
            </a:custGeom>
            <a:solidFill>
              <a:srgbClr val="B564D2"/>
            </a:solidFill>
            <a:ln w="6350" cmpd="sng">
              <a:solidFill>
                <a:schemeClr val="tx1"/>
              </a:solidFill>
              <a:round/>
              <a:headEnd/>
              <a:tailEnd/>
            </a:ln>
          </p:spPr>
          <p:txBody>
            <a:bodyPr/>
            <a:lstStyle/>
            <a:p>
              <a:endParaRPr lang="en-US"/>
            </a:p>
          </p:txBody>
        </p:sp>
        <p:sp>
          <p:nvSpPr>
            <p:cNvPr id="56" name="Freeform 51"/>
            <p:cNvSpPr>
              <a:spLocks/>
            </p:cNvSpPr>
            <p:nvPr/>
          </p:nvSpPr>
          <p:spPr bwMode="auto">
            <a:xfrm>
              <a:off x="1565275" y="4219575"/>
              <a:ext cx="479425" cy="400050"/>
            </a:xfrm>
            <a:custGeom>
              <a:avLst/>
              <a:gdLst>
                <a:gd name="T0" fmla="*/ 2147483647 w 168"/>
                <a:gd name="T1" fmla="*/ 2147483647 h 140"/>
                <a:gd name="T2" fmla="*/ 0 w 168"/>
                <a:gd name="T3" fmla="*/ 2147483647 h 140"/>
                <a:gd name="T4" fmla="*/ 2147483647 w 168"/>
                <a:gd name="T5" fmla="*/ 0 h 140"/>
                <a:gd name="T6" fmla="*/ 2147483647 w 168"/>
                <a:gd name="T7" fmla="*/ 2147483647 h 140"/>
                <a:gd name="T8" fmla="*/ 2147483647 w 168"/>
                <a:gd name="T9" fmla="*/ 2147483647 h 140"/>
                <a:gd name="T10" fmla="*/ 2147483647 w 168"/>
                <a:gd name="T11" fmla="*/ 2147483647 h 140"/>
                <a:gd name="T12" fmla="*/ 2147483647 w 168"/>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40">
                  <a:moveTo>
                    <a:pt x="2" y="136"/>
                  </a:moveTo>
                  <a:lnTo>
                    <a:pt x="0" y="36"/>
                  </a:lnTo>
                  <a:lnTo>
                    <a:pt x="2" y="0"/>
                  </a:lnTo>
                  <a:lnTo>
                    <a:pt x="168" y="4"/>
                  </a:lnTo>
                  <a:lnTo>
                    <a:pt x="166" y="140"/>
                  </a:lnTo>
                  <a:lnTo>
                    <a:pt x="154" y="140"/>
                  </a:lnTo>
                  <a:lnTo>
                    <a:pt x="2" y="136"/>
                  </a:lnTo>
                  <a:close/>
                </a:path>
              </a:pathLst>
            </a:custGeom>
            <a:solidFill>
              <a:srgbClr val="DDB8EA"/>
            </a:solidFill>
            <a:ln w="6350" cmpd="sng">
              <a:solidFill>
                <a:schemeClr val="tx1"/>
              </a:solidFill>
              <a:round/>
              <a:headEnd/>
              <a:tailEnd/>
            </a:ln>
          </p:spPr>
          <p:txBody>
            <a:bodyPr/>
            <a:lstStyle/>
            <a:p>
              <a:endParaRPr lang="en-US"/>
            </a:p>
          </p:txBody>
        </p:sp>
        <p:sp>
          <p:nvSpPr>
            <p:cNvPr id="57" name="Freeform 52"/>
            <p:cNvSpPr>
              <a:spLocks/>
            </p:cNvSpPr>
            <p:nvPr/>
          </p:nvSpPr>
          <p:spPr bwMode="auto">
            <a:xfrm>
              <a:off x="2039938" y="4230688"/>
              <a:ext cx="388937" cy="388937"/>
            </a:xfrm>
            <a:custGeom>
              <a:avLst/>
              <a:gdLst>
                <a:gd name="T0" fmla="*/ 2147483647 w 136"/>
                <a:gd name="T1" fmla="*/ 0 h 136"/>
                <a:gd name="T2" fmla="*/ 2147483647 w 136"/>
                <a:gd name="T3" fmla="*/ 2147483647 h 136"/>
                <a:gd name="T4" fmla="*/ 2147483647 w 136"/>
                <a:gd name="T5" fmla="*/ 2147483647 h 136"/>
                <a:gd name="T6" fmla="*/ 0 w 136"/>
                <a:gd name="T7" fmla="*/ 2147483647 h 136"/>
                <a:gd name="T8" fmla="*/ 2147483647 w 136"/>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2" y="0"/>
                  </a:moveTo>
                  <a:lnTo>
                    <a:pt x="136" y="2"/>
                  </a:lnTo>
                  <a:lnTo>
                    <a:pt x="136" y="136"/>
                  </a:lnTo>
                  <a:lnTo>
                    <a:pt x="0" y="136"/>
                  </a:lnTo>
                  <a:lnTo>
                    <a:pt x="2" y="0"/>
                  </a:lnTo>
                  <a:close/>
                </a:path>
              </a:pathLst>
            </a:custGeom>
            <a:solidFill>
              <a:srgbClr val="852FA3"/>
            </a:solidFill>
            <a:ln w="6350" cmpd="sng">
              <a:solidFill>
                <a:schemeClr val="tx1"/>
              </a:solidFill>
              <a:round/>
              <a:headEnd/>
              <a:tailEnd/>
            </a:ln>
          </p:spPr>
          <p:txBody>
            <a:bodyPr/>
            <a:lstStyle/>
            <a:p>
              <a:endParaRPr lang="en-US"/>
            </a:p>
          </p:txBody>
        </p:sp>
        <p:sp>
          <p:nvSpPr>
            <p:cNvPr id="58" name="Freeform 53"/>
            <p:cNvSpPr>
              <a:spLocks/>
            </p:cNvSpPr>
            <p:nvPr/>
          </p:nvSpPr>
          <p:spPr bwMode="auto">
            <a:xfrm>
              <a:off x="1570038" y="3635375"/>
              <a:ext cx="474662" cy="595313"/>
            </a:xfrm>
            <a:custGeom>
              <a:avLst/>
              <a:gdLst>
                <a:gd name="T0" fmla="*/ 2147483647 w 166"/>
                <a:gd name="T1" fmla="*/ 2147483647 h 208"/>
                <a:gd name="T2" fmla="*/ 2147483647 w 166"/>
                <a:gd name="T3" fmla="*/ 0 h 208"/>
                <a:gd name="T4" fmla="*/ 2147483647 w 166"/>
                <a:gd name="T5" fmla="*/ 2147483647 h 208"/>
                <a:gd name="T6" fmla="*/ 2147483647 w 166"/>
                <a:gd name="T7" fmla="*/ 2147483647 h 208"/>
                <a:gd name="T8" fmla="*/ 0 w 166"/>
                <a:gd name="T9" fmla="*/ 2147483647 h 208"/>
                <a:gd name="T10" fmla="*/ 2147483647 w 166"/>
                <a:gd name="T11" fmla="*/ 2147483647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208">
                  <a:moveTo>
                    <a:pt x="4" y="6"/>
                  </a:moveTo>
                  <a:lnTo>
                    <a:pt x="148" y="0"/>
                  </a:lnTo>
                  <a:lnTo>
                    <a:pt x="162" y="10"/>
                  </a:lnTo>
                  <a:lnTo>
                    <a:pt x="166" y="208"/>
                  </a:lnTo>
                  <a:lnTo>
                    <a:pt x="0" y="204"/>
                  </a:lnTo>
                  <a:lnTo>
                    <a:pt x="4" y="6"/>
                  </a:lnTo>
                  <a:close/>
                </a:path>
              </a:pathLst>
            </a:custGeom>
            <a:solidFill>
              <a:srgbClr val="501C62"/>
            </a:solidFill>
            <a:ln w="6350" cmpd="sng">
              <a:solidFill>
                <a:schemeClr val="tx1"/>
              </a:solidFill>
              <a:round/>
              <a:headEnd/>
              <a:tailEnd/>
            </a:ln>
          </p:spPr>
          <p:txBody>
            <a:bodyPr/>
            <a:lstStyle/>
            <a:p>
              <a:endParaRPr lang="en-US"/>
            </a:p>
          </p:txBody>
        </p:sp>
        <p:sp>
          <p:nvSpPr>
            <p:cNvPr id="59" name="Freeform 54"/>
            <p:cNvSpPr>
              <a:spLocks/>
            </p:cNvSpPr>
            <p:nvPr/>
          </p:nvSpPr>
          <p:spPr bwMode="auto">
            <a:xfrm>
              <a:off x="1581150" y="3155950"/>
              <a:ext cx="419100" cy="496888"/>
            </a:xfrm>
            <a:custGeom>
              <a:avLst/>
              <a:gdLst>
                <a:gd name="T0" fmla="*/ 2147483647 w 146"/>
                <a:gd name="T1" fmla="*/ 0 h 174"/>
                <a:gd name="T2" fmla="*/ 2147483647 w 146"/>
                <a:gd name="T3" fmla="*/ 2147483647 h 174"/>
                <a:gd name="T4" fmla="*/ 2147483647 w 146"/>
                <a:gd name="T5" fmla="*/ 2147483647 h 174"/>
                <a:gd name="T6" fmla="*/ 0 w 146"/>
                <a:gd name="T7" fmla="*/ 2147483647 h 174"/>
                <a:gd name="T8" fmla="*/ 0 w 146"/>
                <a:gd name="T9" fmla="*/ 2147483647 h 174"/>
                <a:gd name="T10" fmla="*/ 0 w 146"/>
                <a:gd name="T11" fmla="*/ 2147483647 h 174"/>
                <a:gd name="T12" fmla="*/ 2147483647 w 14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4">
                  <a:moveTo>
                    <a:pt x="4" y="0"/>
                  </a:moveTo>
                  <a:lnTo>
                    <a:pt x="146" y="4"/>
                  </a:lnTo>
                  <a:lnTo>
                    <a:pt x="144" y="168"/>
                  </a:lnTo>
                  <a:lnTo>
                    <a:pt x="0" y="174"/>
                  </a:lnTo>
                  <a:lnTo>
                    <a:pt x="0" y="168"/>
                  </a:lnTo>
                  <a:lnTo>
                    <a:pt x="0" y="32"/>
                  </a:lnTo>
                  <a:lnTo>
                    <a:pt x="4" y="0"/>
                  </a:lnTo>
                  <a:close/>
                </a:path>
              </a:pathLst>
            </a:custGeom>
            <a:solidFill>
              <a:srgbClr val="F4E8F8"/>
            </a:solidFill>
            <a:ln w="6350" cmpd="sng">
              <a:solidFill>
                <a:schemeClr val="tx1"/>
              </a:solidFill>
              <a:round/>
              <a:headEnd/>
              <a:tailEnd/>
            </a:ln>
          </p:spPr>
          <p:txBody>
            <a:bodyPr/>
            <a:lstStyle/>
            <a:p>
              <a:endParaRPr lang="en-US"/>
            </a:p>
          </p:txBody>
        </p:sp>
        <p:sp>
          <p:nvSpPr>
            <p:cNvPr id="60" name="Freeform 55"/>
            <p:cNvSpPr>
              <a:spLocks/>
            </p:cNvSpPr>
            <p:nvPr/>
          </p:nvSpPr>
          <p:spPr bwMode="auto">
            <a:xfrm>
              <a:off x="1587500" y="2674938"/>
              <a:ext cx="509588" cy="492125"/>
            </a:xfrm>
            <a:custGeom>
              <a:avLst/>
              <a:gdLst>
                <a:gd name="T0" fmla="*/ 0 w 178"/>
                <a:gd name="T1" fmla="*/ 2147483647 h 172"/>
                <a:gd name="T2" fmla="*/ 2147483647 w 178"/>
                <a:gd name="T3" fmla="*/ 0 h 172"/>
                <a:gd name="T4" fmla="*/ 2147483647 w 178"/>
                <a:gd name="T5" fmla="*/ 2147483647 h 172"/>
                <a:gd name="T6" fmla="*/ 2147483647 w 178"/>
                <a:gd name="T7" fmla="*/ 2147483647 h 172"/>
                <a:gd name="T8" fmla="*/ 2147483647 w 178"/>
                <a:gd name="T9" fmla="*/ 2147483647 h 172"/>
                <a:gd name="T10" fmla="*/ 2147483647 w 178"/>
                <a:gd name="T11" fmla="*/ 2147483647 h 172"/>
                <a:gd name="T12" fmla="*/ 0 w 178"/>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0" y="30"/>
                  </a:moveTo>
                  <a:lnTo>
                    <a:pt x="4" y="0"/>
                  </a:lnTo>
                  <a:lnTo>
                    <a:pt x="172" y="4"/>
                  </a:lnTo>
                  <a:lnTo>
                    <a:pt x="178" y="168"/>
                  </a:lnTo>
                  <a:lnTo>
                    <a:pt x="144" y="172"/>
                  </a:lnTo>
                  <a:lnTo>
                    <a:pt x="2" y="168"/>
                  </a:lnTo>
                  <a:lnTo>
                    <a:pt x="0" y="30"/>
                  </a:lnTo>
                  <a:close/>
                </a:path>
              </a:pathLst>
            </a:custGeom>
            <a:solidFill>
              <a:srgbClr val="F4E8F8"/>
            </a:solidFill>
            <a:ln w="6350" cmpd="sng">
              <a:solidFill>
                <a:schemeClr val="tx1"/>
              </a:solidFill>
              <a:round/>
              <a:headEnd/>
              <a:tailEnd/>
            </a:ln>
          </p:spPr>
          <p:txBody>
            <a:bodyPr/>
            <a:lstStyle/>
            <a:p>
              <a:endParaRPr lang="en-US"/>
            </a:p>
          </p:txBody>
        </p:sp>
        <p:sp>
          <p:nvSpPr>
            <p:cNvPr id="61" name="Freeform 56"/>
            <p:cNvSpPr>
              <a:spLocks/>
            </p:cNvSpPr>
            <p:nvPr/>
          </p:nvSpPr>
          <p:spPr bwMode="auto">
            <a:xfrm>
              <a:off x="1993900" y="3155950"/>
              <a:ext cx="388938" cy="508000"/>
            </a:xfrm>
            <a:custGeom>
              <a:avLst/>
              <a:gdLst>
                <a:gd name="T0" fmla="*/ 2147483647 w 136"/>
                <a:gd name="T1" fmla="*/ 0 h 178"/>
                <a:gd name="T2" fmla="*/ 2147483647 w 136"/>
                <a:gd name="T3" fmla="*/ 2147483647 h 178"/>
                <a:gd name="T4" fmla="*/ 2147483647 w 136"/>
                <a:gd name="T5" fmla="*/ 2147483647 h 178"/>
                <a:gd name="T6" fmla="*/ 2147483647 w 136"/>
                <a:gd name="T7" fmla="*/ 2147483647 h 178"/>
                <a:gd name="T8" fmla="*/ 0 w 136"/>
                <a:gd name="T9" fmla="*/ 2147483647 h 178"/>
                <a:gd name="T10" fmla="*/ 2147483647 w 136"/>
                <a:gd name="T11" fmla="*/ 2147483647 h 178"/>
                <a:gd name="T12" fmla="*/ 2147483647 w 13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78">
                  <a:moveTo>
                    <a:pt x="36" y="0"/>
                  </a:moveTo>
                  <a:lnTo>
                    <a:pt x="136" y="8"/>
                  </a:lnTo>
                  <a:lnTo>
                    <a:pt x="132" y="172"/>
                  </a:lnTo>
                  <a:lnTo>
                    <a:pt x="14" y="178"/>
                  </a:lnTo>
                  <a:lnTo>
                    <a:pt x="0" y="168"/>
                  </a:lnTo>
                  <a:lnTo>
                    <a:pt x="2" y="4"/>
                  </a:lnTo>
                  <a:lnTo>
                    <a:pt x="36" y="0"/>
                  </a:lnTo>
                  <a:close/>
                </a:path>
              </a:pathLst>
            </a:custGeom>
            <a:solidFill>
              <a:srgbClr val="DDB8EA"/>
            </a:solidFill>
            <a:ln w="6350" cmpd="sng">
              <a:solidFill>
                <a:schemeClr val="tx1"/>
              </a:solidFill>
              <a:round/>
              <a:headEnd/>
              <a:tailEnd/>
            </a:ln>
          </p:spPr>
          <p:txBody>
            <a:bodyPr/>
            <a:lstStyle/>
            <a:p>
              <a:endParaRPr lang="en-US"/>
            </a:p>
          </p:txBody>
        </p:sp>
        <p:sp>
          <p:nvSpPr>
            <p:cNvPr id="62" name="Freeform 57"/>
            <p:cNvSpPr>
              <a:spLocks/>
            </p:cNvSpPr>
            <p:nvPr/>
          </p:nvSpPr>
          <p:spPr bwMode="auto">
            <a:xfrm>
              <a:off x="2033588" y="3646488"/>
              <a:ext cx="395287" cy="588962"/>
            </a:xfrm>
            <a:custGeom>
              <a:avLst/>
              <a:gdLst>
                <a:gd name="T0" fmla="*/ 0 w 138"/>
                <a:gd name="T1" fmla="*/ 2147483647 h 206"/>
                <a:gd name="T2" fmla="*/ 2147483647 w 138"/>
                <a:gd name="T3" fmla="*/ 0 h 206"/>
                <a:gd name="T4" fmla="*/ 2147483647 w 138"/>
                <a:gd name="T5" fmla="*/ 0 h 206"/>
                <a:gd name="T6" fmla="*/ 2147483647 w 138"/>
                <a:gd name="T7" fmla="*/ 2147483647 h 206"/>
                <a:gd name="T8" fmla="*/ 2147483647 w 138"/>
                <a:gd name="T9" fmla="*/ 2147483647 h 206"/>
                <a:gd name="T10" fmla="*/ 2147483647 w 138"/>
                <a:gd name="T11" fmla="*/ 2147483647 h 206"/>
                <a:gd name="T12" fmla="*/ 2147483647 w 138"/>
                <a:gd name="T13" fmla="*/ 2147483647 h 206"/>
                <a:gd name="T14" fmla="*/ 0 w 138"/>
                <a:gd name="T15" fmla="*/ 2147483647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06">
                  <a:moveTo>
                    <a:pt x="0" y="6"/>
                  </a:moveTo>
                  <a:lnTo>
                    <a:pt x="118" y="0"/>
                  </a:lnTo>
                  <a:lnTo>
                    <a:pt x="130" y="0"/>
                  </a:lnTo>
                  <a:lnTo>
                    <a:pt x="126" y="166"/>
                  </a:lnTo>
                  <a:lnTo>
                    <a:pt x="134" y="166"/>
                  </a:lnTo>
                  <a:lnTo>
                    <a:pt x="138" y="206"/>
                  </a:lnTo>
                  <a:lnTo>
                    <a:pt x="4" y="204"/>
                  </a:lnTo>
                  <a:lnTo>
                    <a:pt x="0" y="6"/>
                  </a:lnTo>
                  <a:close/>
                </a:path>
              </a:pathLst>
            </a:custGeom>
            <a:solidFill>
              <a:srgbClr val="B564D2"/>
            </a:solidFill>
            <a:ln w="6350" cmpd="sng">
              <a:solidFill>
                <a:schemeClr val="tx1"/>
              </a:solidFill>
              <a:round/>
              <a:headEnd/>
              <a:tailEnd/>
            </a:ln>
          </p:spPr>
          <p:txBody>
            <a:bodyPr/>
            <a:lstStyle/>
            <a:p>
              <a:endParaRPr lang="en-US"/>
            </a:p>
          </p:txBody>
        </p:sp>
        <p:sp>
          <p:nvSpPr>
            <p:cNvPr id="63" name="Freeform 58"/>
            <p:cNvSpPr>
              <a:spLocks/>
            </p:cNvSpPr>
            <p:nvPr/>
          </p:nvSpPr>
          <p:spPr bwMode="auto">
            <a:xfrm>
              <a:off x="1598613" y="2189163"/>
              <a:ext cx="573087" cy="496887"/>
            </a:xfrm>
            <a:custGeom>
              <a:avLst/>
              <a:gdLst>
                <a:gd name="T0" fmla="*/ 0 w 200"/>
                <a:gd name="T1" fmla="*/ 2147483647 h 174"/>
                <a:gd name="T2" fmla="*/ 2147483647 w 200"/>
                <a:gd name="T3" fmla="*/ 0 h 174"/>
                <a:gd name="T4" fmla="*/ 2147483647 w 200"/>
                <a:gd name="T5" fmla="*/ 2147483647 h 174"/>
                <a:gd name="T6" fmla="*/ 2147483647 w 200"/>
                <a:gd name="T7" fmla="*/ 2147483647 h 174"/>
                <a:gd name="T8" fmla="*/ 0 w 200"/>
                <a:gd name="T9" fmla="*/ 2147483647 h 174"/>
                <a:gd name="T10" fmla="*/ 0 w 200"/>
                <a:gd name="T11" fmla="*/ 2147483647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74">
                  <a:moveTo>
                    <a:pt x="0" y="2"/>
                  </a:moveTo>
                  <a:lnTo>
                    <a:pt x="200" y="0"/>
                  </a:lnTo>
                  <a:lnTo>
                    <a:pt x="200" y="164"/>
                  </a:lnTo>
                  <a:lnTo>
                    <a:pt x="168" y="174"/>
                  </a:lnTo>
                  <a:lnTo>
                    <a:pt x="0" y="170"/>
                  </a:lnTo>
                  <a:lnTo>
                    <a:pt x="0" y="2"/>
                  </a:lnTo>
                  <a:close/>
                </a:path>
              </a:pathLst>
            </a:custGeom>
            <a:solidFill>
              <a:srgbClr val="B564D2"/>
            </a:solidFill>
            <a:ln w="6350" cmpd="sng">
              <a:solidFill>
                <a:schemeClr val="tx1"/>
              </a:solidFill>
              <a:round/>
              <a:headEnd/>
              <a:tailEnd/>
            </a:ln>
          </p:spPr>
          <p:txBody>
            <a:bodyPr/>
            <a:lstStyle/>
            <a:p>
              <a:endParaRPr lang="en-US"/>
            </a:p>
          </p:txBody>
        </p:sp>
        <p:sp>
          <p:nvSpPr>
            <p:cNvPr id="64" name="Freeform 59"/>
            <p:cNvSpPr>
              <a:spLocks/>
            </p:cNvSpPr>
            <p:nvPr/>
          </p:nvSpPr>
          <p:spPr bwMode="auto">
            <a:xfrm>
              <a:off x="2171700" y="2182813"/>
              <a:ext cx="577850" cy="498475"/>
            </a:xfrm>
            <a:custGeom>
              <a:avLst/>
              <a:gdLst>
                <a:gd name="T0" fmla="*/ 0 w 202"/>
                <a:gd name="T1" fmla="*/ 2147483647 h 174"/>
                <a:gd name="T2" fmla="*/ 2147483647 w 202"/>
                <a:gd name="T3" fmla="*/ 0 h 174"/>
                <a:gd name="T4" fmla="*/ 2147483647 w 202"/>
                <a:gd name="T5" fmla="*/ 2147483647 h 174"/>
                <a:gd name="T6" fmla="*/ 2147483647 w 202"/>
                <a:gd name="T7" fmla="*/ 2147483647 h 174"/>
                <a:gd name="T8" fmla="*/ 2147483647 w 202"/>
                <a:gd name="T9" fmla="*/ 2147483647 h 174"/>
                <a:gd name="T10" fmla="*/ 0 w 202"/>
                <a:gd name="T11" fmla="*/ 2147483647 h 174"/>
                <a:gd name="T12" fmla="*/ 0 w 202"/>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174">
                  <a:moveTo>
                    <a:pt x="0" y="2"/>
                  </a:moveTo>
                  <a:lnTo>
                    <a:pt x="194" y="0"/>
                  </a:lnTo>
                  <a:lnTo>
                    <a:pt x="202" y="8"/>
                  </a:lnTo>
                  <a:lnTo>
                    <a:pt x="202" y="174"/>
                  </a:lnTo>
                  <a:lnTo>
                    <a:pt x="176" y="168"/>
                  </a:lnTo>
                  <a:lnTo>
                    <a:pt x="0" y="166"/>
                  </a:lnTo>
                  <a:lnTo>
                    <a:pt x="0" y="2"/>
                  </a:lnTo>
                  <a:close/>
                </a:path>
              </a:pathLst>
            </a:custGeom>
            <a:solidFill>
              <a:srgbClr val="B564D2"/>
            </a:solidFill>
            <a:ln w="6350" cmpd="sng">
              <a:solidFill>
                <a:schemeClr val="tx1"/>
              </a:solidFill>
              <a:round/>
              <a:headEnd/>
              <a:tailEnd/>
            </a:ln>
          </p:spPr>
          <p:txBody>
            <a:bodyPr/>
            <a:lstStyle/>
            <a:p>
              <a:endParaRPr lang="en-US"/>
            </a:p>
          </p:txBody>
        </p:sp>
        <p:sp>
          <p:nvSpPr>
            <p:cNvPr id="65" name="Freeform 60"/>
            <p:cNvSpPr>
              <a:spLocks/>
            </p:cNvSpPr>
            <p:nvPr/>
          </p:nvSpPr>
          <p:spPr bwMode="auto">
            <a:xfrm>
              <a:off x="2079625" y="2657475"/>
              <a:ext cx="595313" cy="520700"/>
            </a:xfrm>
            <a:custGeom>
              <a:avLst/>
              <a:gdLst>
                <a:gd name="T0" fmla="*/ 2147483647 w 208"/>
                <a:gd name="T1" fmla="*/ 0 h 182"/>
                <a:gd name="T2" fmla="*/ 2147483647 w 208"/>
                <a:gd name="T3" fmla="*/ 2147483647 h 182"/>
                <a:gd name="T4" fmla="*/ 2147483647 w 208"/>
                <a:gd name="T5" fmla="*/ 2147483647 h 182"/>
                <a:gd name="T6" fmla="*/ 2147483647 w 208"/>
                <a:gd name="T7" fmla="*/ 2147483647 h 182"/>
                <a:gd name="T8" fmla="*/ 2147483647 w 208"/>
                <a:gd name="T9" fmla="*/ 2147483647 h 182"/>
                <a:gd name="T10" fmla="*/ 0 w 208"/>
                <a:gd name="T11" fmla="*/ 2147483647 h 182"/>
                <a:gd name="T12" fmla="*/ 2147483647 w 208"/>
                <a:gd name="T13" fmla="*/ 0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2">
                  <a:moveTo>
                    <a:pt x="32" y="0"/>
                  </a:moveTo>
                  <a:lnTo>
                    <a:pt x="208" y="2"/>
                  </a:lnTo>
                  <a:lnTo>
                    <a:pt x="208" y="176"/>
                  </a:lnTo>
                  <a:lnTo>
                    <a:pt x="106" y="182"/>
                  </a:lnTo>
                  <a:lnTo>
                    <a:pt x="6" y="174"/>
                  </a:lnTo>
                  <a:lnTo>
                    <a:pt x="0" y="10"/>
                  </a:lnTo>
                  <a:lnTo>
                    <a:pt x="32" y="0"/>
                  </a:lnTo>
                  <a:close/>
                </a:path>
              </a:pathLst>
            </a:custGeom>
            <a:solidFill>
              <a:srgbClr val="DDB8EA"/>
            </a:solidFill>
            <a:ln w="6350" cmpd="sng">
              <a:solidFill>
                <a:schemeClr val="tx1"/>
              </a:solidFill>
              <a:round/>
              <a:headEnd/>
              <a:tailEnd/>
            </a:ln>
          </p:spPr>
          <p:txBody>
            <a:bodyPr/>
            <a:lstStyle/>
            <a:p>
              <a:endParaRPr lang="en-US"/>
            </a:p>
          </p:txBody>
        </p:sp>
        <p:sp>
          <p:nvSpPr>
            <p:cNvPr id="66" name="Freeform 61"/>
            <p:cNvSpPr>
              <a:spLocks/>
            </p:cNvSpPr>
            <p:nvPr/>
          </p:nvSpPr>
          <p:spPr bwMode="auto">
            <a:xfrm>
              <a:off x="2749550" y="2205038"/>
              <a:ext cx="468313" cy="476250"/>
            </a:xfrm>
            <a:custGeom>
              <a:avLst/>
              <a:gdLst>
                <a:gd name="T0" fmla="*/ 0 w 164"/>
                <a:gd name="T1" fmla="*/ 0 h 166"/>
                <a:gd name="T2" fmla="*/ 2147483647 w 164"/>
                <a:gd name="T3" fmla="*/ 0 h 166"/>
                <a:gd name="T4" fmla="*/ 2147483647 w 164"/>
                <a:gd name="T5" fmla="*/ 2147483647 h 166"/>
                <a:gd name="T6" fmla="*/ 0 w 164"/>
                <a:gd name="T7" fmla="*/ 2147483647 h 166"/>
                <a:gd name="T8" fmla="*/ 0 w 164"/>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0" y="0"/>
                  </a:moveTo>
                  <a:lnTo>
                    <a:pt x="162" y="0"/>
                  </a:lnTo>
                  <a:lnTo>
                    <a:pt x="164" y="162"/>
                  </a:lnTo>
                  <a:lnTo>
                    <a:pt x="0" y="166"/>
                  </a:lnTo>
                  <a:lnTo>
                    <a:pt x="0" y="0"/>
                  </a:lnTo>
                  <a:close/>
                </a:path>
              </a:pathLst>
            </a:custGeom>
            <a:solidFill>
              <a:srgbClr val="F4E8F8"/>
            </a:solidFill>
            <a:ln w="6350" cmpd="sng">
              <a:solidFill>
                <a:schemeClr val="tx1"/>
              </a:solidFill>
              <a:round/>
              <a:headEnd/>
              <a:tailEnd/>
            </a:ln>
          </p:spPr>
          <p:txBody>
            <a:bodyPr/>
            <a:lstStyle/>
            <a:p>
              <a:endParaRPr lang="en-US"/>
            </a:p>
          </p:txBody>
        </p:sp>
        <p:sp>
          <p:nvSpPr>
            <p:cNvPr id="67" name="Freeform 62"/>
            <p:cNvSpPr>
              <a:spLocks/>
            </p:cNvSpPr>
            <p:nvPr/>
          </p:nvSpPr>
          <p:spPr bwMode="auto">
            <a:xfrm>
              <a:off x="2674938" y="2663825"/>
              <a:ext cx="554037" cy="508000"/>
            </a:xfrm>
            <a:custGeom>
              <a:avLst/>
              <a:gdLst>
                <a:gd name="T0" fmla="*/ 0 w 194"/>
                <a:gd name="T1" fmla="*/ 0 h 178"/>
                <a:gd name="T2" fmla="*/ 2147483647 w 194"/>
                <a:gd name="T3" fmla="*/ 2147483647 h 178"/>
                <a:gd name="T4" fmla="*/ 2147483647 w 194"/>
                <a:gd name="T5" fmla="*/ 2147483647 h 178"/>
                <a:gd name="T6" fmla="*/ 2147483647 w 194"/>
                <a:gd name="T7" fmla="*/ 2147483647 h 178"/>
                <a:gd name="T8" fmla="*/ 2147483647 w 194"/>
                <a:gd name="T9" fmla="*/ 2147483647 h 178"/>
                <a:gd name="T10" fmla="*/ 2147483647 w 194"/>
                <a:gd name="T11" fmla="*/ 2147483647 h 178"/>
                <a:gd name="T12" fmla="*/ 0 w 194"/>
                <a:gd name="T13" fmla="*/ 2147483647 h 178"/>
                <a:gd name="T14" fmla="*/ 0 w 194"/>
                <a:gd name="T15" fmla="*/ 0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8">
                  <a:moveTo>
                    <a:pt x="0" y="0"/>
                  </a:moveTo>
                  <a:lnTo>
                    <a:pt x="26" y="6"/>
                  </a:lnTo>
                  <a:lnTo>
                    <a:pt x="190" y="2"/>
                  </a:lnTo>
                  <a:lnTo>
                    <a:pt x="194" y="176"/>
                  </a:lnTo>
                  <a:lnTo>
                    <a:pt x="164" y="178"/>
                  </a:lnTo>
                  <a:lnTo>
                    <a:pt x="38" y="178"/>
                  </a:lnTo>
                  <a:lnTo>
                    <a:pt x="0" y="174"/>
                  </a:lnTo>
                  <a:lnTo>
                    <a:pt x="0" y="0"/>
                  </a:lnTo>
                  <a:close/>
                </a:path>
              </a:pathLst>
            </a:custGeom>
            <a:solidFill>
              <a:srgbClr val="F4E8F8"/>
            </a:solidFill>
            <a:ln w="6350" cmpd="sng">
              <a:solidFill>
                <a:schemeClr val="tx1"/>
              </a:solidFill>
              <a:round/>
              <a:headEnd/>
              <a:tailEnd/>
            </a:ln>
          </p:spPr>
          <p:txBody>
            <a:bodyPr/>
            <a:lstStyle/>
            <a:p>
              <a:endParaRPr lang="en-US"/>
            </a:p>
          </p:txBody>
        </p:sp>
        <p:sp>
          <p:nvSpPr>
            <p:cNvPr id="68" name="Freeform 63"/>
            <p:cNvSpPr>
              <a:spLocks/>
            </p:cNvSpPr>
            <p:nvPr/>
          </p:nvSpPr>
          <p:spPr bwMode="auto">
            <a:xfrm>
              <a:off x="3213100" y="2193925"/>
              <a:ext cx="485775" cy="481013"/>
            </a:xfrm>
            <a:custGeom>
              <a:avLst/>
              <a:gdLst>
                <a:gd name="T0" fmla="*/ 0 w 170"/>
                <a:gd name="T1" fmla="*/ 2147483647 h 168"/>
                <a:gd name="T2" fmla="*/ 2147483647 w 170"/>
                <a:gd name="T3" fmla="*/ 0 h 168"/>
                <a:gd name="T4" fmla="*/ 2147483647 w 170"/>
                <a:gd name="T5" fmla="*/ 2147483647 h 168"/>
                <a:gd name="T6" fmla="*/ 2147483647 w 170"/>
                <a:gd name="T7" fmla="*/ 2147483647 h 168"/>
                <a:gd name="T8" fmla="*/ 2147483647 w 170"/>
                <a:gd name="T9" fmla="*/ 2147483647 h 168"/>
                <a:gd name="T10" fmla="*/ 0 w 170"/>
                <a:gd name="T11" fmla="*/ 2147483647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68">
                  <a:moveTo>
                    <a:pt x="0" y="4"/>
                  </a:moveTo>
                  <a:lnTo>
                    <a:pt x="160" y="0"/>
                  </a:lnTo>
                  <a:lnTo>
                    <a:pt x="170" y="2"/>
                  </a:lnTo>
                  <a:lnTo>
                    <a:pt x="170" y="168"/>
                  </a:lnTo>
                  <a:lnTo>
                    <a:pt x="2" y="166"/>
                  </a:lnTo>
                  <a:lnTo>
                    <a:pt x="0" y="4"/>
                  </a:lnTo>
                  <a:close/>
                </a:path>
              </a:pathLst>
            </a:custGeom>
            <a:solidFill>
              <a:srgbClr val="B564D2"/>
            </a:solidFill>
            <a:ln w="6350" cmpd="sng">
              <a:solidFill>
                <a:schemeClr val="tx1"/>
              </a:solidFill>
              <a:round/>
              <a:headEnd/>
              <a:tailEnd/>
            </a:ln>
          </p:spPr>
          <p:txBody>
            <a:bodyPr/>
            <a:lstStyle/>
            <a:p>
              <a:endParaRPr lang="en-US"/>
            </a:p>
          </p:txBody>
        </p:sp>
        <p:sp>
          <p:nvSpPr>
            <p:cNvPr id="69" name="Freeform 64"/>
            <p:cNvSpPr>
              <a:spLocks/>
            </p:cNvSpPr>
            <p:nvPr/>
          </p:nvSpPr>
          <p:spPr bwMode="auto">
            <a:xfrm>
              <a:off x="3698875" y="2189163"/>
              <a:ext cx="492125" cy="485775"/>
            </a:xfrm>
            <a:custGeom>
              <a:avLst/>
              <a:gdLst>
                <a:gd name="T0" fmla="*/ 0 w 172"/>
                <a:gd name="T1" fmla="*/ 2147483647 h 170"/>
                <a:gd name="T2" fmla="*/ 2147483647 w 172"/>
                <a:gd name="T3" fmla="*/ 0 h 170"/>
                <a:gd name="T4" fmla="*/ 2147483647 w 172"/>
                <a:gd name="T5" fmla="*/ 2147483647 h 170"/>
                <a:gd name="T6" fmla="*/ 2147483647 w 172"/>
                <a:gd name="T7" fmla="*/ 2147483647 h 170"/>
                <a:gd name="T8" fmla="*/ 0 w 172"/>
                <a:gd name="T9" fmla="*/ 2147483647 h 170"/>
                <a:gd name="T10" fmla="*/ 0 w 172"/>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70">
                  <a:moveTo>
                    <a:pt x="0" y="4"/>
                  </a:moveTo>
                  <a:lnTo>
                    <a:pt x="158" y="0"/>
                  </a:lnTo>
                  <a:lnTo>
                    <a:pt x="170" y="2"/>
                  </a:lnTo>
                  <a:lnTo>
                    <a:pt x="172" y="170"/>
                  </a:lnTo>
                  <a:lnTo>
                    <a:pt x="0" y="170"/>
                  </a:lnTo>
                  <a:lnTo>
                    <a:pt x="0" y="4"/>
                  </a:lnTo>
                  <a:close/>
                </a:path>
              </a:pathLst>
            </a:custGeom>
            <a:solidFill>
              <a:srgbClr val="B564D2"/>
            </a:solidFill>
            <a:ln w="6350" cmpd="sng">
              <a:solidFill>
                <a:schemeClr val="tx1"/>
              </a:solidFill>
              <a:round/>
              <a:headEnd/>
              <a:tailEnd/>
            </a:ln>
          </p:spPr>
          <p:txBody>
            <a:bodyPr/>
            <a:lstStyle/>
            <a:p>
              <a:endParaRPr lang="en-US"/>
            </a:p>
          </p:txBody>
        </p:sp>
        <p:sp>
          <p:nvSpPr>
            <p:cNvPr id="70" name="Freeform 65"/>
            <p:cNvSpPr>
              <a:spLocks/>
            </p:cNvSpPr>
            <p:nvPr/>
          </p:nvSpPr>
          <p:spPr bwMode="auto">
            <a:xfrm>
              <a:off x="4184650" y="2189163"/>
              <a:ext cx="474663" cy="485775"/>
            </a:xfrm>
            <a:custGeom>
              <a:avLst/>
              <a:gdLst>
                <a:gd name="T0" fmla="*/ 0 w 166"/>
                <a:gd name="T1" fmla="*/ 2147483647 h 170"/>
                <a:gd name="T2" fmla="*/ 2147483647 w 166"/>
                <a:gd name="T3" fmla="*/ 0 h 170"/>
                <a:gd name="T4" fmla="*/ 2147483647 w 166"/>
                <a:gd name="T5" fmla="*/ 2147483647 h 170"/>
                <a:gd name="T6" fmla="*/ 2147483647 w 166"/>
                <a:gd name="T7" fmla="*/ 2147483647 h 170"/>
                <a:gd name="T8" fmla="*/ 2147483647 w 166"/>
                <a:gd name="T9" fmla="*/ 2147483647 h 170"/>
                <a:gd name="T10" fmla="*/ 0 w 166"/>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70">
                  <a:moveTo>
                    <a:pt x="0" y="2"/>
                  </a:moveTo>
                  <a:lnTo>
                    <a:pt x="162" y="0"/>
                  </a:lnTo>
                  <a:lnTo>
                    <a:pt x="166" y="134"/>
                  </a:lnTo>
                  <a:lnTo>
                    <a:pt x="166" y="170"/>
                  </a:lnTo>
                  <a:lnTo>
                    <a:pt x="2" y="170"/>
                  </a:lnTo>
                  <a:lnTo>
                    <a:pt x="0" y="2"/>
                  </a:lnTo>
                  <a:close/>
                </a:path>
              </a:pathLst>
            </a:custGeom>
            <a:solidFill>
              <a:srgbClr val="DDB8EA"/>
            </a:solidFill>
            <a:ln w="6350" cmpd="sng">
              <a:solidFill>
                <a:schemeClr val="tx1"/>
              </a:solidFill>
              <a:round/>
              <a:headEnd/>
              <a:tailEnd/>
            </a:ln>
          </p:spPr>
          <p:txBody>
            <a:bodyPr/>
            <a:lstStyle/>
            <a:p>
              <a:endParaRPr lang="en-US"/>
            </a:p>
          </p:txBody>
        </p:sp>
        <p:sp>
          <p:nvSpPr>
            <p:cNvPr id="71" name="Freeform 66"/>
            <p:cNvSpPr>
              <a:spLocks/>
            </p:cNvSpPr>
            <p:nvPr/>
          </p:nvSpPr>
          <p:spPr bwMode="auto">
            <a:xfrm>
              <a:off x="4648200" y="2189163"/>
              <a:ext cx="487363" cy="382587"/>
            </a:xfrm>
            <a:custGeom>
              <a:avLst/>
              <a:gdLst>
                <a:gd name="T0" fmla="*/ 0 w 170"/>
                <a:gd name="T1" fmla="*/ 0 h 134"/>
                <a:gd name="T2" fmla="*/ 2147483647 w 170"/>
                <a:gd name="T3" fmla="*/ 2147483647 h 134"/>
                <a:gd name="T4" fmla="*/ 2147483647 w 170"/>
                <a:gd name="T5" fmla="*/ 2147483647 h 134"/>
                <a:gd name="T6" fmla="*/ 2147483647 w 170"/>
                <a:gd name="T7" fmla="*/ 2147483647 h 134"/>
                <a:gd name="T8" fmla="*/ 2147483647 w 170"/>
                <a:gd name="T9" fmla="*/ 2147483647 h 134"/>
                <a:gd name="T10" fmla="*/ 0 w 170"/>
                <a:gd name="T11" fmla="*/ 0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34">
                  <a:moveTo>
                    <a:pt x="0" y="0"/>
                  </a:moveTo>
                  <a:lnTo>
                    <a:pt x="164" y="2"/>
                  </a:lnTo>
                  <a:lnTo>
                    <a:pt x="168" y="96"/>
                  </a:lnTo>
                  <a:lnTo>
                    <a:pt x="170" y="130"/>
                  </a:lnTo>
                  <a:lnTo>
                    <a:pt x="4" y="134"/>
                  </a:lnTo>
                  <a:lnTo>
                    <a:pt x="0" y="0"/>
                  </a:lnTo>
                  <a:close/>
                </a:path>
              </a:pathLst>
            </a:custGeom>
            <a:solidFill>
              <a:srgbClr val="F4E8F8"/>
            </a:solidFill>
            <a:ln w="6350" cmpd="sng">
              <a:solidFill>
                <a:schemeClr val="tx1"/>
              </a:solidFill>
              <a:round/>
              <a:headEnd/>
              <a:tailEnd/>
            </a:ln>
          </p:spPr>
          <p:txBody>
            <a:bodyPr/>
            <a:lstStyle/>
            <a:p>
              <a:endParaRPr lang="en-US"/>
            </a:p>
          </p:txBody>
        </p:sp>
        <p:sp>
          <p:nvSpPr>
            <p:cNvPr id="72" name="Freeform 67"/>
            <p:cNvSpPr>
              <a:spLocks/>
            </p:cNvSpPr>
            <p:nvPr/>
          </p:nvSpPr>
          <p:spPr bwMode="auto">
            <a:xfrm>
              <a:off x="5118100" y="2079625"/>
              <a:ext cx="496888" cy="384175"/>
            </a:xfrm>
            <a:custGeom>
              <a:avLst/>
              <a:gdLst>
                <a:gd name="T0" fmla="*/ 2147483647 w 174"/>
                <a:gd name="T1" fmla="*/ 2147483647 h 134"/>
                <a:gd name="T2" fmla="*/ 2147483647 w 174"/>
                <a:gd name="T3" fmla="*/ 0 h 134"/>
                <a:gd name="T4" fmla="*/ 2147483647 w 174"/>
                <a:gd name="T5" fmla="*/ 2147483647 h 134"/>
                <a:gd name="T6" fmla="*/ 2147483647 w 174"/>
                <a:gd name="T7" fmla="*/ 2147483647 h 134"/>
                <a:gd name="T8" fmla="*/ 2147483647 w 174"/>
                <a:gd name="T9" fmla="*/ 2147483647 h 134"/>
                <a:gd name="T10" fmla="*/ 0 w 174"/>
                <a:gd name="T11" fmla="*/ 2147483647 h 134"/>
                <a:gd name="T12" fmla="*/ 2147483647 w 174"/>
                <a:gd name="T13" fmla="*/ 2147483647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34">
                  <a:moveTo>
                    <a:pt x="2" y="6"/>
                  </a:moveTo>
                  <a:lnTo>
                    <a:pt x="168" y="0"/>
                  </a:lnTo>
                  <a:lnTo>
                    <a:pt x="174" y="36"/>
                  </a:lnTo>
                  <a:lnTo>
                    <a:pt x="174" y="132"/>
                  </a:lnTo>
                  <a:lnTo>
                    <a:pt x="4" y="134"/>
                  </a:lnTo>
                  <a:lnTo>
                    <a:pt x="0" y="40"/>
                  </a:lnTo>
                  <a:lnTo>
                    <a:pt x="2" y="6"/>
                  </a:lnTo>
                  <a:close/>
                </a:path>
              </a:pathLst>
            </a:custGeom>
            <a:solidFill>
              <a:srgbClr val="B564D2"/>
            </a:solidFill>
            <a:ln w="6350" cmpd="sng">
              <a:solidFill>
                <a:schemeClr val="tx1"/>
              </a:solidFill>
              <a:round/>
              <a:headEnd/>
              <a:tailEnd/>
            </a:ln>
          </p:spPr>
          <p:txBody>
            <a:bodyPr/>
            <a:lstStyle/>
            <a:p>
              <a:endParaRPr lang="en-US"/>
            </a:p>
          </p:txBody>
        </p:sp>
        <p:sp>
          <p:nvSpPr>
            <p:cNvPr id="73" name="Freeform 68"/>
            <p:cNvSpPr>
              <a:spLocks/>
            </p:cNvSpPr>
            <p:nvPr/>
          </p:nvSpPr>
          <p:spPr bwMode="auto">
            <a:xfrm>
              <a:off x="5614988" y="2171700"/>
              <a:ext cx="349250" cy="492125"/>
            </a:xfrm>
            <a:custGeom>
              <a:avLst/>
              <a:gdLst>
                <a:gd name="T0" fmla="*/ 0 w 122"/>
                <a:gd name="T1" fmla="*/ 2147483647 h 172"/>
                <a:gd name="T2" fmla="*/ 2147483647 w 122"/>
                <a:gd name="T3" fmla="*/ 0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0 w 122"/>
                <a:gd name="T13" fmla="*/ 2147483647 h 172"/>
                <a:gd name="T14" fmla="*/ 0 w 122"/>
                <a:gd name="T15" fmla="*/ 2147483647 h 172"/>
                <a:gd name="T16" fmla="*/ 0 w 122"/>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72">
                  <a:moveTo>
                    <a:pt x="0" y="4"/>
                  </a:moveTo>
                  <a:lnTo>
                    <a:pt x="116" y="0"/>
                  </a:lnTo>
                  <a:lnTo>
                    <a:pt x="120" y="128"/>
                  </a:lnTo>
                  <a:lnTo>
                    <a:pt x="122" y="166"/>
                  </a:lnTo>
                  <a:lnTo>
                    <a:pt x="4" y="172"/>
                  </a:lnTo>
                  <a:lnTo>
                    <a:pt x="2" y="138"/>
                  </a:lnTo>
                  <a:lnTo>
                    <a:pt x="0" y="100"/>
                  </a:lnTo>
                  <a:lnTo>
                    <a:pt x="0" y="50"/>
                  </a:lnTo>
                  <a:lnTo>
                    <a:pt x="0" y="4"/>
                  </a:lnTo>
                  <a:close/>
                </a:path>
              </a:pathLst>
            </a:custGeom>
            <a:solidFill>
              <a:srgbClr val="DDB8EA"/>
            </a:solidFill>
            <a:ln w="6350" cmpd="sng">
              <a:solidFill>
                <a:schemeClr val="tx1"/>
              </a:solidFill>
              <a:prstDash val="solid"/>
              <a:round/>
              <a:headEnd/>
              <a:tailEnd/>
            </a:ln>
          </p:spPr>
          <p:txBody>
            <a:bodyPr/>
            <a:lstStyle/>
            <a:p>
              <a:endParaRPr lang="en-US"/>
            </a:p>
          </p:txBody>
        </p:sp>
        <p:sp>
          <p:nvSpPr>
            <p:cNvPr id="74" name="Freeform 69"/>
            <p:cNvSpPr>
              <a:spLocks/>
            </p:cNvSpPr>
            <p:nvPr/>
          </p:nvSpPr>
          <p:spPr bwMode="auto">
            <a:xfrm>
              <a:off x="5129213" y="2457450"/>
              <a:ext cx="496887" cy="406400"/>
            </a:xfrm>
            <a:custGeom>
              <a:avLst/>
              <a:gdLst>
                <a:gd name="T0" fmla="*/ 0 w 174"/>
                <a:gd name="T1" fmla="*/ 2147483647 h 142"/>
                <a:gd name="T2" fmla="*/ 2147483647 w 174"/>
                <a:gd name="T3" fmla="*/ 0 h 142"/>
                <a:gd name="T4" fmla="*/ 2147483647 w 174"/>
                <a:gd name="T5" fmla="*/ 2147483647 h 142"/>
                <a:gd name="T6" fmla="*/ 2147483647 w 174"/>
                <a:gd name="T7" fmla="*/ 2147483647 h 142"/>
                <a:gd name="T8" fmla="*/ 2147483647 w 174"/>
                <a:gd name="T9" fmla="*/ 2147483647 h 142"/>
                <a:gd name="T10" fmla="*/ 2147483647 w 174"/>
                <a:gd name="T11" fmla="*/ 2147483647 h 142"/>
                <a:gd name="T12" fmla="*/ 0 w 174"/>
                <a:gd name="T13" fmla="*/ 2147483647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2">
                  <a:moveTo>
                    <a:pt x="0" y="2"/>
                  </a:moveTo>
                  <a:lnTo>
                    <a:pt x="170" y="0"/>
                  </a:lnTo>
                  <a:lnTo>
                    <a:pt x="174" y="72"/>
                  </a:lnTo>
                  <a:lnTo>
                    <a:pt x="174" y="134"/>
                  </a:lnTo>
                  <a:lnTo>
                    <a:pt x="4" y="142"/>
                  </a:lnTo>
                  <a:lnTo>
                    <a:pt x="2" y="36"/>
                  </a:lnTo>
                  <a:lnTo>
                    <a:pt x="0" y="2"/>
                  </a:lnTo>
                  <a:close/>
                </a:path>
              </a:pathLst>
            </a:custGeom>
            <a:solidFill>
              <a:srgbClr val="F4E8F8"/>
            </a:solidFill>
            <a:ln w="6350" cmpd="sng">
              <a:solidFill>
                <a:schemeClr val="tx1"/>
              </a:solidFill>
              <a:round/>
              <a:headEnd/>
              <a:tailEnd/>
            </a:ln>
          </p:spPr>
          <p:txBody>
            <a:bodyPr/>
            <a:lstStyle/>
            <a:p>
              <a:endParaRPr lang="en-US"/>
            </a:p>
          </p:txBody>
        </p:sp>
        <p:sp>
          <p:nvSpPr>
            <p:cNvPr id="75" name="Freeform 70"/>
            <p:cNvSpPr>
              <a:spLocks/>
            </p:cNvSpPr>
            <p:nvPr/>
          </p:nvSpPr>
          <p:spPr bwMode="auto">
            <a:xfrm>
              <a:off x="5597525" y="2646363"/>
              <a:ext cx="452438" cy="582612"/>
            </a:xfrm>
            <a:custGeom>
              <a:avLst/>
              <a:gdLst>
                <a:gd name="T0" fmla="*/ 2147483647 w 158"/>
                <a:gd name="T1" fmla="*/ 0 h 204"/>
                <a:gd name="T2" fmla="*/ 2147483647 w 158"/>
                <a:gd name="T3" fmla="*/ 2147483647 h 204"/>
                <a:gd name="T4" fmla="*/ 2147483647 w 158"/>
                <a:gd name="T5" fmla="*/ 2147483647 h 204"/>
                <a:gd name="T6" fmla="*/ 2147483647 w 158"/>
                <a:gd name="T7" fmla="*/ 2147483647 h 204"/>
                <a:gd name="T8" fmla="*/ 2147483647 w 158"/>
                <a:gd name="T9" fmla="*/ 2147483647 h 204"/>
                <a:gd name="T10" fmla="*/ 2147483647 w 158"/>
                <a:gd name="T11" fmla="*/ 2147483647 h 204"/>
                <a:gd name="T12" fmla="*/ 2147483647 w 158"/>
                <a:gd name="T13" fmla="*/ 2147483647 h 204"/>
                <a:gd name="T14" fmla="*/ 2147483647 w 158"/>
                <a:gd name="T15" fmla="*/ 2147483647 h 204"/>
                <a:gd name="T16" fmla="*/ 2147483647 w 158"/>
                <a:gd name="T17" fmla="*/ 2147483647 h 204"/>
                <a:gd name="T18" fmla="*/ 0 w 158"/>
                <a:gd name="T19" fmla="*/ 2147483647 h 204"/>
                <a:gd name="T20" fmla="*/ 2147483647 w 158"/>
                <a:gd name="T21" fmla="*/ 2147483647 h 204"/>
                <a:gd name="T22" fmla="*/ 2147483647 w 158"/>
                <a:gd name="T23" fmla="*/ 2147483647 h 204"/>
                <a:gd name="T24" fmla="*/ 2147483647 w 158"/>
                <a:gd name="T25" fmla="*/ 2147483647 h 204"/>
                <a:gd name="T26" fmla="*/ 2147483647 w 158"/>
                <a:gd name="T27" fmla="*/ 2147483647 h 204"/>
                <a:gd name="T28" fmla="*/ 2147483647 w 158"/>
                <a:gd name="T29" fmla="*/ 0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204">
                  <a:moveTo>
                    <a:pt x="128" y="0"/>
                  </a:moveTo>
                  <a:lnTo>
                    <a:pt x="132" y="58"/>
                  </a:lnTo>
                  <a:lnTo>
                    <a:pt x="146" y="64"/>
                  </a:lnTo>
                  <a:lnTo>
                    <a:pt x="152" y="104"/>
                  </a:lnTo>
                  <a:lnTo>
                    <a:pt x="158" y="122"/>
                  </a:lnTo>
                  <a:lnTo>
                    <a:pt x="142" y="124"/>
                  </a:lnTo>
                  <a:lnTo>
                    <a:pt x="144" y="198"/>
                  </a:lnTo>
                  <a:lnTo>
                    <a:pt x="16" y="204"/>
                  </a:lnTo>
                  <a:lnTo>
                    <a:pt x="12" y="98"/>
                  </a:lnTo>
                  <a:lnTo>
                    <a:pt x="0" y="94"/>
                  </a:lnTo>
                  <a:lnTo>
                    <a:pt x="2" y="88"/>
                  </a:lnTo>
                  <a:lnTo>
                    <a:pt x="12" y="84"/>
                  </a:lnTo>
                  <a:lnTo>
                    <a:pt x="10" y="68"/>
                  </a:lnTo>
                  <a:lnTo>
                    <a:pt x="10" y="6"/>
                  </a:lnTo>
                  <a:lnTo>
                    <a:pt x="128" y="0"/>
                  </a:lnTo>
                  <a:close/>
                </a:path>
              </a:pathLst>
            </a:custGeom>
            <a:solidFill>
              <a:srgbClr val="B564D2"/>
            </a:solidFill>
            <a:ln w="6350" cmpd="sng">
              <a:solidFill>
                <a:schemeClr val="tx1"/>
              </a:solidFill>
              <a:round/>
              <a:headEnd/>
              <a:tailEnd/>
            </a:ln>
          </p:spPr>
          <p:txBody>
            <a:bodyPr/>
            <a:lstStyle/>
            <a:p>
              <a:endParaRPr lang="en-US"/>
            </a:p>
          </p:txBody>
        </p:sp>
        <p:sp>
          <p:nvSpPr>
            <p:cNvPr id="76" name="Freeform 71"/>
            <p:cNvSpPr>
              <a:spLocks/>
            </p:cNvSpPr>
            <p:nvPr/>
          </p:nvSpPr>
          <p:spPr bwMode="auto">
            <a:xfrm>
              <a:off x="5140325" y="2840038"/>
              <a:ext cx="503238" cy="401637"/>
            </a:xfrm>
            <a:custGeom>
              <a:avLst/>
              <a:gdLst>
                <a:gd name="T0" fmla="*/ 0 w 176"/>
                <a:gd name="T1" fmla="*/ 2147483647 h 140"/>
                <a:gd name="T2" fmla="*/ 2147483647 w 176"/>
                <a:gd name="T3" fmla="*/ 0 h 140"/>
                <a:gd name="T4" fmla="*/ 2147483647 w 176"/>
                <a:gd name="T5" fmla="*/ 2147483647 h 140"/>
                <a:gd name="T6" fmla="*/ 2147483647 w 176"/>
                <a:gd name="T7" fmla="*/ 2147483647 h 140"/>
                <a:gd name="T8" fmla="*/ 2147483647 w 176"/>
                <a:gd name="T9" fmla="*/ 2147483647 h 140"/>
                <a:gd name="T10" fmla="*/ 2147483647 w 176"/>
                <a:gd name="T11" fmla="*/ 2147483647 h 140"/>
                <a:gd name="T12" fmla="*/ 2147483647 w 176"/>
                <a:gd name="T13" fmla="*/ 2147483647 h 140"/>
                <a:gd name="T14" fmla="*/ 2147483647 w 176"/>
                <a:gd name="T15" fmla="*/ 2147483647 h 140"/>
                <a:gd name="T16" fmla="*/ 0 w 176"/>
                <a:gd name="T17" fmla="*/ 2147483647 h 140"/>
                <a:gd name="T18" fmla="*/ 0 w 17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40">
                  <a:moveTo>
                    <a:pt x="0" y="8"/>
                  </a:moveTo>
                  <a:lnTo>
                    <a:pt x="170" y="0"/>
                  </a:lnTo>
                  <a:lnTo>
                    <a:pt x="172" y="16"/>
                  </a:lnTo>
                  <a:lnTo>
                    <a:pt x="162" y="20"/>
                  </a:lnTo>
                  <a:lnTo>
                    <a:pt x="160" y="26"/>
                  </a:lnTo>
                  <a:lnTo>
                    <a:pt x="172" y="30"/>
                  </a:lnTo>
                  <a:lnTo>
                    <a:pt x="176" y="136"/>
                  </a:lnTo>
                  <a:lnTo>
                    <a:pt x="8" y="140"/>
                  </a:lnTo>
                  <a:lnTo>
                    <a:pt x="0" y="32"/>
                  </a:lnTo>
                  <a:lnTo>
                    <a:pt x="0" y="8"/>
                  </a:lnTo>
                  <a:close/>
                </a:path>
              </a:pathLst>
            </a:custGeom>
            <a:solidFill>
              <a:srgbClr val="852FA3"/>
            </a:solidFill>
            <a:ln w="6350" cmpd="sng">
              <a:solidFill>
                <a:schemeClr val="tx1"/>
              </a:solidFill>
              <a:round/>
              <a:headEnd/>
              <a:tailEnd/>
            </a:ln>
          </p:spPr>
          <p:txBody>
            <a:bodyPr/>
            <a:lstStyle/>
            <a:p>
              <a:endParaRPr lang="en-US"/>
            </a:p>
          </p:txBody>
        </p:sp>
        <p:sp>
          <p:nvSpPr>
            <p:cNvPr id="77" name="Freeform 72"/>
            <p:cNvSpPr>
              <a:spLocks/>
            </p:cNvSpPr>
            <p:nvPr/>
          </p:nvSpPr>
          <p:spPr bwMode="auto">
            <a:xfrm>
              <a:off x="6748463" y="2486025"/>
              <a:ext cx="474662" cy="400050"/>
            </a:xfrm>
            <a:custGeom>
              <a:avLst/>
              <a:gdLst>
                <a:gd name="T0" fmla="*/ 0 w 166"/>
                <a:gd name="T1" fmla="*/ 2147483647 h 140"/>
                <a:gd name="T2" fmla="*/ 2147483647 w 166"/>
                <a:gd name="T3" fmla="*/ 0 h 140"/>
                <a:gd name="T4" fmla="*/ 2147483647 w 166"/>
                <a:gd name="T5" fmla="*/ 2147483647 h 140"/>
                <a:gd name="T6" fmla="*/ 2147483647 w 166"/>
                <a:gd name="T7" fmla="*/ 2147483647 h 140"/>
                <a:gd name="T8" fmla="*/ 2147483647 w 166"/>
                <a:gd name="T9" fmla="*/ 2147483647 h 140"/>
                <a:gd name="T10" fmla="*/ 2147483647 w 166"/>
                <a:gd name="T11" fmla="*/ 2147483647 h 140"/>
                <a:gd name="T12" fmla="*/ 2147483647 w 166"/>
                <a:gd name="T13" fmla="*/ 2147483647 h 140"/>
                <a:gd name="T14" fmla="*/ 2147483647 w 166"/>
                <a:gd name="T15" fmla="*/ 2147483647 h 140"/>
                <a:gd name="T16" fmla="*/ 0 w 166"/>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40">
                  <a:moveTo>
                    <a:pt x="0" y="6"/>
                  </a:moveTo>
                  <a:lnTo>
                    <a:pt x="134" y="0"/>
                  </a:lnTo>
                  <a:lnTo>
                    <a:pt x="134" y="50"/>
                  </a:lnTo>
                  <a:lnTo>
                    <a:pt x="162" y="54"/>
                  </a:lnTo>
                  <a:lnTo>
                    <a:pt x="166" y="134"/>
                  </a:lnTo>
                  <a:lnTo>
                    <a:pt x="38" y="140"/>
                  </a:lnTo>
                  <a:lnTo>
                    <a:pt x="30" y="46"/>
                  </a:lnTo>
                  <a:lnTo>
                    <a:pt x="6" y="44"/>
                  </a:lnTo>
                  <a:lnTo>
                    <a:pt x="0" y="6"/>
                  </a:lnTo>
                  <a:close/>
                </a:path>
              </a:pathLst>
            </a:custGeom>
            <a:solidFill>
              <a:srgbClr val="852FA3"/>
            </a:solidFill>
            <a:ln w="6350" cmpd="sng">
              <a:solidFill>
                <a:schemeClr val="tx1"/>
              </a:solidFill>
              <a:round/>
              <a:headEnd/>
              <a:tailEnd/>
            </a:ln>
          </p:spPr>
          <p:txBody>
            <a:bodyPr/>
            <a:lstStyle/>
            <a:p>
              <a:endParaRPr lang="en-US"/>
            </a:p>
          </p:txBody>
        </p:sp>
        <p:sp>
          <p:nvSpPr>
            <p:cNvPr id="78" name="Freeform 73"/>
            <p:cNvSpPr>
              <a:spLocks/>
            </p:cNvSpPr>
            <p:nvPr/>
          </p:nvSpPr>
          <p:spPr bwMode="auto">
            <a:xfrm>
              <a:off x="6376988" y="2525713"/>
              <a:ext cx="479425" cy="538162"/>
            </a:xfrm>
            <a:custGeom>
              <a:avLst/>
              <a:gdLst>
                <a:gd name="T0" fmla="*/ 0 w 168"/>
                <a:gd name="T1" fmla="*/ 2147483647 h 188"/>
                <a:gd name="T2" fmla="*/ 2147483647 w 168"/>
                <a:gd name="T3" fmla="*/ 2147483647 h 188"/>
                <a:gd name="T4" fmla="*/ 2147483647 w 168"/>
                <a:gd name="T5" fmla="*/ 2147483647 h 188"/>
                <a:gd name="T6" fmla="*/ 2147483647 w 168"/>
                <a:gd name="T7" fmla="*/ 0 h 188"/>
                <a:gd name="T8" fmla="*/ 2147483647 w 168"/>
                <a:gd name="T9" fmla="*/ 2147483647 h 188"/>
                <a:gd name="T10" fmla="*/ 2147483647 w 168"/>
                <a:gd name="T11" fmla="*/ 2147483647 h 188"/>
                <a:gd name="T12" fmla="*/ 2147483647 w 168"/>
                <a:gd name="T13" fmla="*/ 2147483647 h 188"/>
                <a:gd name="T14" fmla="*/ 2147483647 w 168"/>
                <a:gd name="T15" fmla="*/ 2147483647 h 188"/>
                <a:gd name="T16" fmla="*/ 2147483647 w 168"/>
                <a:gd name="T17" fmla="*/ 2147483647 h 188"/>
                <a:gd name="T18" fmla="*/ 2147483647 w 168"/>
                <a:gd name="T19" fmla="*/ 2147483647 h 188"/>
                <a:gd name="T20" fmla="*/ 2147483647 w 168"/>
                <a:gd name="T21" fmla="*/ 2147483647 h 188"/>
                <a:gd name="T22" fmla="*/ 2147483647 w 168"/>
                <a:gd name="T23" fmla="*/ 2147483647 h 188"/>
                <a:gd name="T24" fmla="*/ 2147483647 w 168"/>
                <a:gd name="T25" fmla="*/ 2147483647 h 188"/>
                <a:gd name="T26" fmla="*/ 2147483647 w 168"/>
                <a:gd name="T27" fmla="*/ 2147483647 h 188"/>
                <a:gd name="T28" fmla="*/ 2147483647 w 168"/>
                <a:gd name="T29" fmla="*/ 2147483647 h 188"/>
                <a:gd name="T30" fmla="*/ 0 w 168"/>
                <a:gd name="T31" fmla="*/ 2147483647 h 188"/>
                <a:gd name="T32" fmla="*/ 0 w 168"/>
                <a:gd name="T33" fmla="*/ 214748364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188">
                  <a:moveTo>
                    <a:pt x="0" y="64"/>
                  </a:moveTo>
                  <a:lnTo>
                    <a:pt x="32" y="60"/>
                  </a:lnTo>
                  <a:lnTo>
                    <a:pt x="32" y="24"/>
                  </a:lnTo>
                  <a:lnTo>
                    <a:pt x="84" y="0"/>
                  </a:lnTo>
                  <a:lnTo>
                    <a:pt x="90" y="8"/>
                  </a:lnTo>
                  <a:lnTo>
                    <a:pt x="124" y="12"/>
                  </a:lnTo>
                  <a:lnTo>
                    <a:pt x="120" y="26"/>
                  </a:lnTo>
                  <a:lnTo>
                    <a:pt x="136" y="30"/>
                  </a:lnTo>
                  <a:lnTo>
                    <a:pt x="160" y="32"/>
                  </a:lnTo>
                  <a:lnTo>
                    <a:pt x="168" y="126"/>
                  </a:lnTo>
                  <a:lnTo>
                    <a:pt x="162" y="180"/>
                  </a:lnTo>
                  <a:lnTo>
                    <a:pt x="46" y="188"/>
                  </a:lnTo>
                  <a:lnTo>
                    <a:pt x="36" y="184"/>
                  </a:lnTo>
                  <a:lnTo>
                    <a:pt x="36" y="154"/>
                  </a:lnTo>
                  <a:lnTo>
                    <a:pt x="2" y="152"/>
                  </a:lnTo>
                  <a:lnTo>
                    <a:pt x="0" y="140"/>
                  </a:lnTo>
                  <a:lnTo>
                    <a:pt x="0" y="64"/>
                  </a:lnTo>
                  <a:close/>
                </a:path>
              </a:pathLst>
            </a:custGeom>
            <a:solidFill>
              <a:srgbClr val="F4E8F8"/>
            </a:solidFill>
            <a:ln w="6350" cmpd="sng">
              <a:solidFill>
                <a:schemeClr val="tx1"/>
              </a:solidFill>
              <a:round/>
              <a:headEnd/>
              <a:tailEnd/>
            </a:ln>
          </p:spPr>
          <p:txBody>
            <a:bodyPr/>
            <a:lstStyle/>
            <a:p>
              <a:endParaRPr lang="en-US"/>
            </a:p>
          </p:txBody>
        </p:sp>
        <p:sp>
          <p:nvSpPr>
            <p:cNvPr id="79" name="Freeform 74"/>
            <p:cNvSpPr>
              <a:spLocks/>
            </p:cNvSpPr>
            <p:nvPr/>
          </p:nvSpPr>
          <p:spPr bwMode="auto">
            <a:xfrm>
              <a:off x="5957888" y="2536825"/>
              <a:ext cx="419100" cy="406400"/>
            </a:xfrm>
            <a:custGeom>
              <a:avLst/>
              <a:gdLst>
                <a:gd name="T0" fmla="*/ 0 w 146"/>
                <a:gd name="T1" fmla="*/ 0 h 142"/>
                <a:gd name="T2" fmla="*/ 2147483647 w 146"/>
                <a:gd name="T3" fmla="*/ 0 h 142"/>
                <a:gd name="T4" fmla="*/ 2147483647 w 146"/>
                <a:gd name="T5" fmla="*/ 2147483647 h 142"/>
                <a:gd name="T6" fmla="*/ 2147483647 w 146"/>
                <a:gd name="T7" fmla="*/ 2147483647 h 142"/>
                <a:gd name="T8" fmla="*/ 2147483647 w 146"/>
                <a:gd name="T9" fmla="*/ 2147483647 h 142"/>
                <a:gd name="T10" fmla="*/ 2147483647 w 146"/>
                <a:gd name="T11" fmla="*/ 2147483647 h 142"/>
                <a:gd name="T12" fmla="*/ 2147483647 w 146"/>
                <a:gd name="T13" fmla="*/ 2147483647 h 142"/>
                <a:gd name="T14" fmla="*/ 2147483647 w 146"/>
                <a:gd name="T15" fmla="*/ 2147483647 h 142"/>
                <a:gd name="T16" fmla="*/ 2147483647 w 146"/>
                <a:gd name="T17" fmla="*/ 2147483647 h 142"/>
                <a:gd name="T18" fmla="*/ 2147483647 w 146"/>
                <a:gd name="T19" fmla="*/ 2147483647 h 142"/>
                <a:gd name="T20" fmla="*/ 0 w 146"/>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 h="142">
                  <a:moveTo>
                    <a:pt x="0" y="0"/>
                  </a:moveTo>
                  <a:lnTo>
                    <a:pt x="36" y="0"/>
                  </a:lnTo>
                  <a:lnTo>
                    <a:pt x="38" y="54"/>
                  </a:lnTo>
                  <a:lnTo>
                    <a:pt x="142" y="52"/>
                  </a:lnTo>
                  <a:lnTo>
                    <a:pt x="146" y="60"/>
                  </a:lnTo>
                  <a:lnTo>
                    <a:pt x="146" y="136"/>
                  </a:lnTo>
                  <a:lnTo>
                    <a:pt x="26" y="142"/>
                  </a:lnTo>
                  <a:lnTo>
                    <a:pt x="20" y="102"/>
                  </a:lnTo>
                  <a:lnTo>
                    <a:pt x="6" y="96"/>
                  </a:lnTo>
                  <a:lnTo>
                    <a:pt x="2" y="38"/>
                  </a:lnTo>
                  <a:lnTo>
                    <a:pt x="0" y="0"/>
                  </a:lnTo>
                  <a:close/>
                </a:path>
              </a:pathLst>
            </a:custGeom>
            <a:solidFill>
              <a:srgbClr val="501C62"/>
            </a:solidFill>
            <a:ln w="6350" cmpd="sng">
              <a:solidFill>
                <a:schemeClr val="tx1"/>
              </a:solidFill>
              <a:round/>
              <a:headEnd/>
              <a:tailEnd/>
            </a:ln>
          </p:spPr>
          <p:txBody>
            <a:bodyPr/>
            <a:lstStyle/>
            <a:p>
              <a:endParaRPr lang="en-US"/>
            </a:p>
          </p:txBody>
        </p:sp>
        <p:sp>
          <p:nvSpPr>
            <p:cNvPr id="80" name="Freeform 75"/>
            <p:cNvSpPr>
              <a:spLocks/>
            </p:cNvSpPr>
            <p:nvPr/>
          </p:nvSpPr>
          <p:spPr bwMode="auto">
            <a:xfrm>
              <a:off x="6003925" y="2925763"/>
              <a:ext cx="520700" cy="388937"/>
            </a:xfrm>
            <a:custGeom>
              <a:avLst/>
              <a:gdLst>
                <a:gd name="T0" fmla="*/ 2147483647 w 182"/>
                <a:gd name="T1" fmla="*/ 2147483647 h 136"/>
                <a:gd name="T2" fmla="*/ 2147483647 w 182"/>
                <a:gd name="T3" fmla="*/ 0 h 136"/>
                <a:gd name="T4" fmla="*/ 2147483647 w 182"/>
                <a:gd name="T5" fmla="*/ 2147483647 h 136"/>
                <a:gd name="T6" fmla="*/ 2147483647 w 182"/>
                <a:gd name="T7" fmla="*/ 2147483647 h 136"/>
                <a:gd name="T8" fmla="*/ 2147483647 w 182"/>
                <a:gd name="T9" fmla="*/ 2147483647 h 136"/>
                <a:gd name="T10" fmla="*/ 2147483647 w 182"/>
                <a:gd name="T11" fmla="*/ 2147483647 h 136"/>
                <a:gd name="T12" fmla="*/ 2147483647 w 182"/>
                <a:gd name="T13" fmla="*/ 2147483647 h 136"/>
                <a:gd name="T14" fmla="*/ 2147483647 w 182"/>
                <a:gd name="T15" fmla="*/ 2147483647 h 136"/>
                <a:gd name="T16" fmla="*/ 2147483647 w 182"/>
                <a:gd name="T17" fmla="*/ 2147483647 h 136"/>
                <a:gd name="T18" fmla="*/ 2147483647 w 182"/>
                <a:gd name="T19" fmla="*/ 2147483647 h 136"/>
                <a:gd name="T20" fmla="*/ 0 w 182"/>
                <a:gd name="T21" fmla="*/ 2147483647 h 136"/>
                <a:gd name="T22" fmla="*/ 2147483647 w 182"/>
                <a:gd name="T23" fmla="*/ 2147483647 h 136"/>
                <a:gd name="T24" fmla="*/ 2147483647 w 182"/>
                <a:gd name="T25" fmla="*/ 2147483647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 h="136">
                  <a:moveTo>
                    <a:pt x="10" y="6"/>
                  </a:moveTo>
                  <a:lnTo>
                    <a:pt x="130" y="0"/>
                  </a:lnTo>
                  <a:lnTo>
                    <a:pt x="132" y="12"/>
                  </a:lnTo>
                  <a:lnTo>
                    <a:pt x="166" y="14"/>
                  </a:lnTo>
                  <a:lnTo>
                    <a:pt x="166" y="44"/>
                  </a:lnTo>
                  <a:lnTo>
                    <a:pt x="176" y="48"/>
                  </a:lnTo>
                  <a:lnTo>
                    <a:pt x="182" y="128"/>
                  </a:lnTo>
                  <a:lnTo>
                    <a:pt x="38" y="136"/>
                  </a:lnTo>
                  <a:lnTo>
                    <a:pt x="10" y="136"/>
                  </a:lnTo>
                  <a:lnTo>
                    <a:pt x="2" y="100"/>
                  </a:lnTo>
                  <a:lnTo>
                    <a:pt x="0" y="26"/>
                  </a:lnTo>
                  <a:lnTo>
                    <a:pt x="16" y="24"/>
                  </a:lnTo>
                  <a:lnTo>
                    <a:pt x="10" y="6"/>
                  </a:lnTo>
                  <a:close/>
                </a:path>
              </a:pathLst>
            </a:custGeom>
            <a:solidFill>
              <a:srgbClr val="DDB8EA"/>
            </a:solidFill>
            <a:ln w="6350" cmpd="sng">
              <a:solidFill>
                <a:schemeClr val="tx1"/>
              </a:solidFill>
              <a:round/>
              <a:headEnd/>
              <a:tailEnd/>
            </a:ln>
          </p:spPr>
          <p:txBody>
            <a:bodyPr/>
            <a:lstStyle/>
            <a:p>
              <a:endParaRPr lang="en-US"/>
            </a:p>
          </p:txBody>
        </p:sp>
        <p:sp>
          <p:nvSpPr>
            <p:cNvPr id="81" name="Freeform 76"/>
            <p:cNvSpPr>
              <a:spLocks/>
            </p:cNvSpPr>
            <p:nvPr/>
          </p:nvSpPr>
          <p:spPr bwMode="auto">
            <a:xfrm>
              <a:off x="6840538" y="2868613"/>
              <a:ext cx="404812" cy="515937"/>
            </a:xfrm>
            <a:custGeom>
              <a:avLst/>
              <a:gdLst>
                <a:gd name="T0" fmla="*/ 2147483647 w 142"/>
                <a:gd name="T1" fmla="*/ 2147483647 h 180"/>
                <a:gd name="T2" fmla="*/ 2147483647 w 142"/>
                <a:gd name="T3" fmla="*/ 0 h 180"/>
                <a:gd name="T4" fmla="*/ 2147483647 w 142"/>
                <a:gd name="T5" fmla="*/ 2147483647 h 180"/>
                <a:gd name="T6" fmla="*/ 2147483647 w 142"/>
                <a:gd name="T7" fmla="*/ 2147483647 h 180"/>
                <a:gd name="T8" fmla="*/ 2147483647 w 142"/>
                <a:gd name="T9" fmla="*/ 2147483647 h 180"/>
                <a:gd name="T10" fmla="*/ 0 w 142"/>
                <a:gd name="T11" fmla="*/ 2147483647 h 180"/>
                <a:gd name="T12" fmla="*/ 2147483647 w 142"/>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180">
                  <a:moveTo>
                    <a:pt x="6" y="6"/>
                  </a:moveTo>
                  <a:lnTo>
                    <a:pt x="134" y="0"/>
                  </a:lnTo>
                  <a:lnTo>
                    <a:pt x="138" y="52"/>
                  </a:lnTo>
                  <a:lnTo>
                    <a:pt x="142" y="168"/>
                  </a:lnTo>
                  <a:lnTo>
                    <a:pt x="8" y="180"/>
                  </a:lnTo>
                  <a:lnTo>
                    <a:pt x="0" y="60"/>
                  </a:lnTo>
                  <a:lnTo>
                    <a:pt x="6" y="6"/>
                  </a:lnTo>
                  <a:close/>
                </a:path>
              </a:pathLst>
            </a:custGeom>
            <a:solidFill>
              <a:srgbClr val="B564D2"/>
            </a:solidFill>
            <a:ln w="6350" cmpd="sng">
              <a:solidFill>
                <a:schemeClr val="tx1"/>
              </a:solidFill>
              <a:round/>
              <a:headEnd/>
              <a:tailEnd/>
            </a:ln>
          </p:spPr>
          <p:txBody>
            <a:bodyPr/>
            <a:lstStyle/>
            <a:p>
              <a:endParaRPr lang="en-US"/>
            </a:p>
          </p:txBody>
        </p:sp>
        <p:sp>
          <p:nvSpPr>
            <p:cNvPr id="82" name="Freeform 77"/>
            <p:cNvSpPr>
              <a:spLocks/>
            </p:cNvSpPr>
            <p:nvPr/>
          </p:nvSpPr>
          <p:spPr bwMode="auto">
            <a:xfrm>
              <a:off x="6507163" y="3040063"/>
              <a:ext cx="361950" cy="641350"/>
            </a:xfrm>
            <a:custGeom>
              <a:avLst/>
              <a:gdLst>
                <a:gd name="T0" fmla="*/ 0 w 126"/>
                <a:gd name="T1" fmla="*/ 2147483647 h 224"/>
                <a:gd name="T2" fmla="*/ 2147483647 w 126"/>
                <a:gd name="T3" fmla="*/ 0 h 224"/>
                <a:gd name="T4" fmla="*/ 2147483647 w 126"/>
                <a:gd name="T5" fmla="*/ 2147483647 h 224"/>
                <a:gd name="T6" fmla="*/ 2147483647 w 126"/>
                <a:gd name="T7" fmla="*/ 2147483647 h 224"/>
                <a:gd name="T8" fmla="*/ 2147483647 w 126"/>
                <a:gd name="T9" fmla="*/ 2147483647 h 224"/>
                <a:gd name="T10" fmla="*/ 2147483647 w 126"/>
                <a:gd name="T11" fmla="*/ 2147483647 h 224"/>
                <a:gd name="T12" fmla="*/ 0 w 126"/>
                <a:gd name="T13" fmla="*/ 2147483647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0" y="8"/>
                  </a:moveTo>
                  <a:lnTo>
                    <a:pt x="116" y="0"/>
                  </a:lnTo>
                  <a:lnTo>
                    <a:pt x="124" y="120"/>
                  </a:lnTo>
                  <a:lnTo>
                    <a:pt x="126" y="216"/>
                  </a:lnTo>
                  <a:lnTo>
                    <a:pt x="6" y="224"/>
                  </a:lnTo>
                  <a:lnTo>
                    <a:pt x="6" y="88"/>
                  </a:lnTo>
                  <a:lnTo>
                    <a:pt x="0" y="8"/>
                  </a:lnTo>
                  <a:close/>
                </a:path>
              </a:pathLst>
            </a:custGeom>
            <a:solidFill>
              <a:srgbClr val="852FA3"/>
            </a:solidFill>
            <a:ln w="6350" cmpd="sng">
              <a:solidFill>
                <a:schemeClr val="tx1"/>
              </a:solidFill>
              <a:round/>
              <a:headEnd/>
              <a:tailEnd/>
            </a:ln>
          </p:spPr>
          <p:txBody>
            <a:bodyPr/>
            <a:lstStyle/>
            <a:p>
              <a:endParaRPr lang="en-US"/>
            </a:p>
          </p:txBody>
        </p:sp>
        <p:sp>
          <p:nvSpPr>
            <p:cNvPr id="83" name="Freeform 78"/>
            <p:cNvSpPr>
              <a:spLocks/>
            </p:cNvSpPr>
            <p:nvPr/>
          </p:nvSpPr>
          <p:spPr bwMode="auto">
            <a:xfrm>
              <a:off x="6862763" y="3349625"/>
              <a:ext cx="395287" cy="457200"/>
            </a:xfrm>
            <a:custGeom>
              <a:avLst/>
              <a:gdLst>
                <a:gd name="T0" fmla="*/ 0 w 138"/>
                <a:gd name="T1" fmla="*/ 2147483647 h 160"/>
                <a:gd name="T2" fmla="*/ 2147483647 w 138"/>
                <a:gd name="T3" fmla="*/ 0 h 160"/>
                <a:gd name="T4" fmla="*/ 2147483647 w 138"/>
                <a:gd name="T5" fmla="*/ 2147483647 h 160"/>
                <a:gd name="T6" fmla="*/ 2147483647 w 138"/>
                <a:gd name="T7" fmla="*/ 2147483647 h 160"/>
                <a:gd name="T8" fmla="*/ 2147483647 w 138"/>
                <a:gd name="T9" fmla="*/ 2147483647 h 160"/>
                <a:gd name="T10" fmla="*/ 2147483647 w 138"/>
                <a:gd name="T11" fmla="*/ 2147483647 h 160"/>
                <a:gd name="T12" fmla="*/ 0 w 138"/>
                <a:gd name="T13" fmla="*/ 2147483647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60">
                  <a:moveTo>
                    <a:pt x="0" y="12"/>
                  </a:moveTo>
                  <a:lnTo>
                    <a:pt x="134" y="0"/>
                  </a:lnTo>
                  <a:lnTo>
                    <a:pt x="138" y="14"/>
                  </a:lnTo>
                  <a:lnTo>
                    <a:pt x="138" y="152"/>
                  </a:lnTo>
                  <a:lnTo>
                    <a:pt x="6" y="160"/>
                  </a:lnTo>
                  <a:lnTo>
                    <a:pt x="2" y="108"/>
                  </a:lnTo>
                  <a:lnTo>
                    <a:pt x="0" y="12"/>
                  </a:lnTo>
                  <a:close/>
                </a:path>
              </a:pathLst>
            </a:custGeom>
            <a:solidFill>
              <a:srgbClr val="852FA3"/>
            </a:solidFill>
            <a:ln w="6350" cmpd="sng">
              <a:solidFill>
                <a:schemeClr val="tx1"/>
              </a:solidFill>
              <a:round/>
              <a:headEnd/>
              <a:tailEnd/>
            </a:ln>
          </p:spPr>
          <p:txBody>
            <a:bodyPr/>
            <a:lstStyle/>
            <a:p>
              <a:endParaRPr lang="en-US"/>
            </a:p>
          </p:txBody>
        </p:sp>
        <p:sp>
          <p:nvSpPr>
            <p:cNvPr id="84" name="Freeform 79"/>
            <p:cNvSpPr>
              <a:spLocks/>
            </p:cNvSpPr>
            <p:nvPr/>
          </p:nvSpPr>
          <p:spPr bwMode="auto">
            <a:xfrm>
              <a:off x="6880225" y="3784600"/>
              <a:ext cx="393700" cy="354013"/>
            </a:xfrm>
            <a:custGeom>
              <a:avLst/>
              <a:gdLst>
                <a:gd name="T0" fmla="*/ 0 w 138"/>
                <a:gd name="T1" fmla="*/ 2147483647 h 124"/>
                <a:gd name="T2" fmla="*/ 2147483647 w 138"/>
                <a:gd name="T3" fmla="*/ 0 h 124"/>
                <a:gd name="T4" fmla="*/ 2147483647 w 138"/>
                <a:gd name="T5" fmla="*/ 2147483647 h 124"/>
                <a:gd name="T6" fmla="*/ 2147483647 w 138"/>
                <a:gd name="T7" fmla="*/ 2147483647 h 124"/>
                <a:gd name="T8" fmla="*/ 0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0" y="8"/>
                  </a:moveTo>
                  <a:lnTo>
                    <a:pt x="132" y="0"/>
                  </a:lnTo>
                  <a:lnTo>
                    <a:pt x="138" y="120"/>
                  </a:lnTo>
                  <a:lnTo>
                    <a:pt x="8" y="124"/>
                  </a:lnTo>
                  <a:lnTo>
                    <a:pt x="0" y="8"/>
                  </a:lnTo>
                  <a:close/>
                </a:path>
              </a:pathLst>
            </a:custGeom>
            <a:solidFill>
              <a:srgbClr val="DDB8EA"/>
            </a:solidFill>
            <a:ln w="6350" cmpd="sng">
              <a:solidFill>
                <a:schemeClr val="tx1"/>
              </a:solidFill>
              <a:round/>
              <a:headEnd/>
              <a:tailEnd/>
            </a:ln>
          </p:spPr>
          <p:txBody>
            <a:bodyPr/>
            <a:lstStyle/>
            <a:p>
              <a:endParaRPr lang="en-US"/>
            </a:p>
          </p:txBody>
        </p:sp>
        <p:sp>
          <p:nvSpPr>
            <p:cNvPr id="85" name="Freeform 80"/>
            <p:cNvSpPr>
              <a:spLocks/>
            </p:cNvSpPr>
            <p:nvPr/>
          </p:nvSpPr>
          <p:spPr bwMode="auto">
            <a:xfrm>
              <a:off x="6381750" y="3659188"/>
              <a:ext cx="520700" cy="650875"/>
            </a:xfrm>
            <a:custGeom>
              <a:avLst/>
              <a:gdLst>
                <a:gd name="T0" fmla="*/ 0 w 182"/>
                <a:gd name="T1" fmla="*/ 2147483647 h 228"/>
                <a:gd name="T2" fmla="*/ 2147483647 w 182"/>
                <a:gd name="T3" fmla="*/ 2147483647 h 228"/>
                <a:gd name="T4" fmla="*/ 2147483647 w 182"/>
                <a:gd name="T5" fmla="*/ 2147483647 h 228"/>
                <a:gd name="T6" fmla="*/ 2147483647 w 182"/>
                <a:gd name="T7" fmla="*/ 0 h 228"/>
                <a:gd name="T8" fmla="*/ 2147483647 w 182"/>
                <a:gd name="T9" fmla="*/ 2147483647 h 228"/>
                <a:gd name="T10" fmla="*/ 2147483647 w 182"/>
                <a:gd name="T11" fmla="*/ 2147483647 h 228"/>
                <a:gd name="T12" fmla="*/ 2147483647 w 182"/>
                <a:gd name="T13" fmla="*/ 2147483647 h 228"/>
                <a:gd name="T14" fmla="*/ 2147483647 w 182"/>
                <a:gd name="T15" fmla="*/ 2147483647 h 228"/>
                <a:gd name="T16" fmla="*/ 0 w 182"/>
                <a:gd name="T17" fmla="*/ 2147483647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228">
                  <a:moveTo>
                    <a:pt x="0" y="48"/>
                  </a:moveTo>
                  <a:lnTo>
                    <a:pt x="48" y="46"/>
                  </a:lnTo>
                  <a:lnTo>
                    <a:pt x="50" y="8"/>
                  </a:lnTo>
                  <a:lnTo>
                    <a:pt x="170" y="0"/>
                  </a:lnTo>
                  <a:lnTo>
                    <a:pt x="174" y="52"/>
                  </a:lnTo>
                  <a:lnTo>
                    <a:pt x="182" y="168"/>
                  </a:lnTo>
                  <a:lnTo>
                    <a:pt x="182" y="228"/>
                  </a:lnTo>
                  <a:lnTo>
                    <a:pt x="10" y="228"/>
                  </a:lnTo>
                  <a:lnTo>
                    <a:pt x="0" y="48"/>
                  </a:lnTo>
                  <a:close/>
                </a:path>
              </a:pathLst>
            </a:custGeom>
            <a:solidFill>
              <a:srgbClr val="852FA3"/>
            </a:solidFill>
            <a:ln w="6350" cmpd="sng">
              <a:solidFill>
                <a:schemeClr val="tx1"/>
              </a:solidFill>
              <a:round/>
              <a:headEnd/>
              <a:tailEnd/>
            </a:ln>
          </p:spPr>
          <p:txBody>
            <a:bodyPr/>
            <a:lstStyle/>
            <a:p>
              <a:endParaRPr lang="en-US"/>
            </a:p>
          </p:txBody>
        </p:sp>
        <p:sp>
          <p:nvSpPr>
            <p:cNvPr id="86" name="Freeform 81"/>
            <p:cNvSpPr>
              <a:spLocks/>
            </p:cNvSpPr>
            <p:nvPr/>
          </p:nvSpPr>
          <p:spPr bwMode="auto">
            <a:xfrm>
              <a:off x="6096000" y="3292475"/>
              <a:ext cx="428625" cy="514350"/>
            </a:xfrm>
            <a:custGeom>
              <a:avLst/>
              <a:gdLst>
                <a:gd name="T0" fmla="*/ 2147483647 w 150"/>
                <a:gd name="T1" fmla="*/ 2147483647 h 180"/>
                <a:gd name="T2" fmla="*/ 2147483647 w 150"/>
                <a:gd name="T3" fmla="*/ 0 h 180"/>
                <a:gd name="T4" fmla="*/ 2147483647 w 150"/>
                <a:gd name="T5" fmla="*/ 2147483647 h 180"/>
                <a:gd name="T6" fmla="*/ 2147483647 w 150"/>
                <a:gd name="T7" fmla="*/ 2147483647 h 180"/>
                <a:gd name="T8" fmla="*/ 2147483647 w 150"/>
                <a:gd name="T9" fmla="*/ 2147483647 h 180"/>
                <a:gd name="T10" fmla="*/ 0 w 150"/>
                <a:gd name="T11" fmla="*/ 2147483647 h 180"/>
                <a:gd name="T12" fmla="*/ 2147483647 w 150"/>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80">
                  <a:moveTo>
                    <a:pt x="6" y="8"/>
                  </a:moveTo>
                  <a:lnTo>
                    <a:pt x="150" y="0"/>
                  </a:lnTo>
                  <a:lnTo>
                    <a:pt x="150" y="136"/>
                  </a:lnTo>
                  <a:lnTo>
                    <a:pt x="148" y="174"/>
                  </a:lnTo>
                  <a:lnTo>
                    <a:pt x="100" y="176"/>
                  </a:lnTo>
                  <a:lnTo>
                    <a:pt x="0" y="180"/>
                  </a:lnTo>
                  <a:lnTo>
                    <a:pt x="6" y="8"/>
                  </a:lnTo>
                  <a:close/>
                </a:path>
              </a:pathLst>
            </a:custGeom>
            <a:solidFill>
              <a:srgbClr val="F4E8F8"/>
            </a:solidFill>
            <a:ln w="6350" cmpd="sng">
              <a:solidFill>
                <a:schemeClr val="tx1"/>
              </a:solidFill>
              <a:round/>
              <a:headEnd/>
              <a:tailEnd/>
            </a:ln>
          </p:spPr>
          <p:txBody>
            <a:bodyPr/>
            <a:lstStyle/>
            <a:p>
              <a:endParaRPr lang="en-US"/>
            </a:p>
          </p:txBody>
        </p:sp>
        <p:sp>
          <p:nvSpPr>
            <p:cNvPr id="87" name="Freeform 82"/>
            <p:cNvSpPr>
              <a:spLocks/>
            </p:cNvSpPr>
            <p:nvPr/>
          </p:nvSpPr>
          <p:spPr bwMode="auto">
            <a:xfrm>
              <a:off x="5638800" y="3213100"/>
              <a:ext cx="474663" cy="604838"/>
            </a:xfrm>
            <a:custGeom>
              <a:avLst/>
              <a:gdLst>
                <a:gd name="T0" fmla="*/ 2147483647 w 166"/>
                <a:gd name="T1" fmla="*/ 2147483647 h 212"/>
                <a:gd name="T2" fmla="*/ 2147483647 w 166"/>
                <a:gd name="T3" fmla="*/ 0 h 212"/>
                <a:gd name="T4" fmla="*/ 2147483647 w 166"/>
                <a:gd name="T5" fmla="*/ 2147483647 h 212"/>
                <a:gd name="T6" fmla="*/ 2147483647 w 166"/>
                <a:gd name="T7" fmla="*/ 2147483647 h 212"/>
                <a:gd name="T8" fmla="*/ 2147483647 w 166"/>
                <a:gd name="T9" fmla="*/ 2147483647 h 212"/>
                <a:gd name="T10" fmla="*/ 2147483647 w 166"/>
                <a:gd name="T11" fmla="*/ 2147483647 h 212"/>
                <a:gd name="T12" fmla="*/ 2147483647 w 166"/>
                <a:gd name="T13" fmla="*/ 2147483647 h 212"/>
                <a:gd name="T14" fmla="*/ 0 w 166"/>
                <a:gd name="T15" fmla="*/ 2147483647 h 212"/>
                <a:gd name="T16" fmla="*/ 2147483647 w 166"/>
                <a:gd name="T17" fmla="*/ 2147483647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212">
                  <a:moveTo>
                    <a:pt x="2" y="6"/>
                  </a:moveTo>
                  <a:lnTo>
                    <a:pt x="130" y="0"/>
                  </a:lnTo>
                  <a:lnTo>
                    <a:pt x="138" y="36"/>
                  </a:lnTo>
                  <a:lnTo>
                    <a:pt x="166" y="36"/>
                  </a:lnTo>
                  <a:lnTo>
                    <a:pt x="160" y="208"/>
                  </a:lnTo>
                  <a:lnTo>
                    <a:pt x="70" y="212"/>
                  </a:lnTo>
                  <a:lnTo>
                    <a:pt x="66" y="176"/>
                  </a:lnTo>
                  <a:lnTo>
                    <a:pt x="0" y="174"/>
                  </a:lnTo>
                  <a:lnTo>
                    <a:pt x="2" y="6"/>
                  </a:lnTo>
                  <a:close/>
                </a:path>
              </a:pathLst>
            </a:custGeom>
            <a:solidFill>
              <a:srgbClr val="F4E8F8"/>
            </a:solidFill>
            <a:ln w="6350" cmpd="sng">
              <a:solidFill>
                <a:schemeClr val="tx1"/>
              </a:solidFill>
              <a:round/>
              <a:headEnd/>
              <a:tailEnd/>
            </a:ln>
          </p:spPr>
          <p:txBody>
            <a:bodyPr/>
            <a:lstStyle/>
            <a:p>
              <a:endParaRPr lang="en-US"/>
            </a:p>
          </p:txBody>
        </p:sp>
        <p:sp>
          <p:nvSpPr>
            <p:cNvPr id="88" name="Freeform 83"/>
            <p:cNvSpPr>
              <a:spLocks/>
            </p:cNvSpPr>
            <p:nvPr/>
          </p:nvSpPr>
          <p:spPr bwMode="auto">
            <a:xfrm>
              <a:off x="5838825" y="3789363"/>
              <a:ext cx="571500" cy="704850"/>
            </a:xfrm>
            <a:custGeom>
              <a:avLst/>
              <a:gdLst>
                <a:gd name="T0" fmla="*/ 0 w 200"/>
                <a:gd name="T1" fmla="*/ 2147483647 h 246"/>
                <a:gd name="T2" fmla="*/ 2147483647 w 200"/>
                <a:gd name="T3" fmla="*/ 2147483647 h 246"/>
                <a:gd name="T4" fmla="*/ 2147483647 w 200"/>
                <a:gd name="T5" fmla="*/ 2147483647 h 246"/>
                <a:gd name="T6" fmla="*/ 2147483647 w 200"/>
                <a:gd name="T7" fmla="*/ 0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0 w 200"/>
                <a:gd name="T19" fmla="*/ 2147483647 h 246"/>
                <a:gd name="T20" fmla="*/ 0 w 200"/>
                <a:gd name="T21" fmla="*/ 21474836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246">
                  <a:moveTo>
                    <a:pt x="0" y="10"/>
                  </a:moveTo>
                  <a:lnTo>
                    <a:pt x="90" y="6"/>
                  </a:lnTo>
                  <a:lnTo>
                    <a:pt x="140" y="2"/>
                  </a:lnTo>
                  <a:lnTo>
                    <a:pt x="174" y="0"/>
                  </a:lnTo>
                  <a:lnTo>
                    <a:pt x="186" y="2"/>
                  </a:lnTo>
                  <a:lnTo>
                    <a:pt x="190" y="2"/>
                  </a:lnTo>
                  <a:lnTo>
                    <a:pt x="200" y="182"/>
                  </a:lnTo>
                  <a:lnTo>
                    <a:pt x="200" y="234"/>
                  </a:lnTo>
                  <a:lnTo>
                    <a:pt x="4" y="246"/>
                  </a:lnTo>
                  <a:lnTo>
                    <a:pt x="0" y="74"/>
                  </a:lnTo>
                  <a:lnTo>
                    <a:pt x="0" y="10"/>
                  </a:lnTo>
                  <a:close/>
                </a:path>
              </a:pathLst>
            </a:custGeom>
            <a:solidFill>
              <a:srgbClr val="DDB8EA"/>
            </a:solidFill>
            <a:ln w="6350" cmpd="sng">
              <a:solidFill>
                <a:schemeClr val="tx1"/>
              </a:solidFill>
              <a:round/>
              <a:headEnd/>
              <a:tailEnd/>
            </a:ln>
          </p:spPr>
          <p:txBody>
            <a:bodyPr/>
            <a:lstStyle/>
            <a:p>
              <a:endParaRPr lang="en-US"/>
            </a:p>
          </p:txBody>
        </p:sp>
        <p:sp>
          <p:nvSpPr>
            <p:cNvPr id="89" name="Freeform 84"/>
            <p:cNvSpPr>
              <a:spLocks/>
            </p:cNvSpPr>
            <p:nvPr/>
          </p:nvSpPr>
          <p:spPr bwMode="auto">
            <a:xfrm>
              <a:off x="5364163" y="3709988"/>
              <a:ext cx="474662" cy="303212"/>
            </a:xfrm>
            <a:custGeom>
              <a:avLst/>
              <a:gdLst>
                <a:gd name="T0" fmla="*/ 0 w 166"/>
                <a:gd name="T1" fmla="*/ 2147483647 h 106"/>
                <a:gd name="T2" fmla="*/ 2147483647 w 166"/>
                <a:gd name="T3" fmla="*/ 0 h 106"/>
                <a:gd name="T4" fmla="*/ 2147483647 w 166"/>
                <a:gd name="T5" fmla="*/ 2147483647 h 106"/>
                <a:gd name="T6" fmla="*/ 2147483647 w 166"/>
                <a:gd name="T7" fmla="*/ 2147483647 h 106"/>
                <a:gd name="T8" fmla="*/ 2147483647 w 166"/>
                <a:gd name="T9" fmla="*/ 2147483647 h 106"/>
                <a:gd name="T10" fmla="*/ 2147483647 w 166"/>
                <a:gd name="T11" fmla="*/ 2147483647 h 106"/>
                <a:gd name="T12" fmla="*/ 0 w 166"/>
                <a:gd name="T13" fmla="*/ 2147483647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106">
                  <a:moveTo>
                    <a:pt x="0" y="4"/>
                  </a:moveTo>
                  <a:lnTo>
                    <a:pt x="96" y="0"/>
                  </a:lnTo>
                  <a:lnTo>
                    <a:pt x="162" y="2"/>
                  </a:lnTo>
                  <a:lnTo>
                    <a:pt x="166" y="38"/>
                  </a:lnTo>
                  <a:lnTo>
                    <a:pt x="166" y="102"/>
                  </a:lnTo>
                  <a:lnTo>
                    <a:pt x="4" y="106"/>
                  </a:lnTo>
                  <a:lnTo>
                    <a:pt x="0" y="4"/>
                  </a:lnTo>
                  <a:close/>
                </a:path>
              </a:pathLst>
            </a:custGeom>
            <a:solidFill>
              <a:srgbClr val="B564D2"/>
            </a:solidFill>
            <a:ln w="6350" cmpd="sng">
              <a:solidFill>
                <a:schemeClr val="tx1"/>
              </a:solidFill>
              <a:round/>
              <a:headEnd/>
              <a:tailEnd/>
            </a:ln>
          </p:spPr>
          <p:txBody>
            <a:bodyPr/>
            <a:lstStyle/>
            <a:p>
              <a:endParaRPr lang="en-US"/>
            </a:p>
          </p:txBody>
        </p:sp>
        <p:sp>
          <p:nvSpPr>
            <p:cNvPr id="90" name="Freeform 85"/>
            <p:cNvSpPr>
              <a:spLocks/>
            </p:cNvSpPr>
            <p:nvPr/>
          </p:nvSpPr>
          <p:spPr bwMode="auto">
            <a:xfrm>
              <a:off x="5289550" y="4002088"/>
              <a:ext cx="560388" cy="514350"/>
            </a:xfrm>
            <a:custGeom>
              <a:avLst/>
              <a:gdLst>
                <a:gd name="T0" fmla="*/ 2147483647 w 196"/>
                <a:gd name="T1" fmla="*/ 2147483647 h 180"/>
                <a:gd name="T2" fmla="*/ 2147483647 w 196"/>
                <a:gd name="T3" fmla="*/ 0 h 180"/>
                <a:gd name="T4" fmla="*/ 2147483647 w 196"/>
                <a:gd name="T5" fmla="*/ 2147483647 h 180"/>
                <a:gd name="T6" fmla="*/ 0 w 196"/>
                <a:gd name="T7" fmla="*/ 2147483647 h 180"/>
                <a:gd name="T8" fmla="*/ 0 w 196"/>
                <a:gd name="T9" fmla="*/ 2147483647 h 180"/>
                <a:gd name="T10" fmla="*/ 2147483647 w 196"/>
                <a:gd name="T11" fmla="*/ 2147483647 h 180"/>
                <a:gd name="T12" fmla="*/ 2147483647 w 196"/>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0">
                  <a:moveTo>
                    <a:pt x="30" y="4"/>
                  </a:moveTo>
                  <a:lnTo>
                    <a:pt x="192" y="0"/>
                  </a:lnTo>
                  <a:lnTo>
                    <a:pt x="196" y="172"/>
                  </a:lnTo>
                  <a:lnTo>
                    <a:pt x="0" y="180"/>
                  </a:lnTo>
                  <a:lnTo>
                    <a:pt x="0" y="78"/>
                  </a:lnTo>
                  <a:lnTo>
                    <a:pt x="30" y="76"/>
                  </a:lnTo>
                  <a:lnTo>
                    <a:pt x="30" y="4"/>
                  </a:lnTo>
                  <a:close/>
                </a:path>
              </a:pathLst>
            </a:custGeom>
            <a:solidFill>
              <a:srgbClr val="852FA3"/>
            </a:solidFill>
            <a:ln w="6350" cmpd="sng">
              <a:solidFill>
                <a:schemeClr val="tx1"/>
              </a:solidFill>
              <a:round/>
              <a:headEnd/>
              <a:tailEnd/>
            </a:ln>
          </p:spPr>
          <p:txBody>
            <a:bodyPr/>
            <a:lstStyle/>
            <a:p>
              <a:endParaRPr lang="en-US"/>
            </a:p>
          </p:txBody>
        </p:sp>
        <p:sp>
          <p:nvSpPr>
            <p:cNvPr id="91" name="Freeform 86"/>
            <p:cNvSpPr>
              <a:spLocks/>
            </p:cNvSpPr>
            <p:nvPr/>
          </p:nvSpPr>
          <p:spPr bwMode="auto">
            <a:xfrm>
              <a:off x="4694238" y="3721100"/>
              <a:ext cx="681037" cy="503238"/>
            </a:xfrm>
            <a:custGeom>
              <a:avLst/>
              <a:gdLst>
                <a:gd name="T0" fmla="*/ 0 w 238"/>
                <a:gd name="T1" fmla="*/ 2147483647 h 176"/>
                <a:gd name="T2" fmla="*/ 2147483647 w 238"/>
                <a:gd name="T3" fmla="*/ 0 h 176"/>
                <a:gd name="T4" fmla="*/ 2147483647 w 238"/>
                <a:gd name="T5" fmla="*/ 0 h 176"/>
                <a:gd name="T6" fmla="*/ 2147483647 w 238"/>
                <a:gd name="T7" fmla="*/ 2147483647 h 176"/>
                <a:gd name="T8" fmla="*/ 2147483647 w 238"/>
                <a:gd name="T9" fmla="*/ 2147483647 h 176"/>
                <a:gd name="T10" fmla="*/ 2147483647 w 238"/>
                <a:gd name="T11" fmla="*/ 2147483647 h 176"/>
                <a:gd name="T12" fmla="*/ 2147483647 w 238"/>
                <a:gd name="T13" fmla="*/ 2147483647 h 176"/>
                <a:gd name="T14" fmla="*/ 2147483647 w 238"/>
                <a:gd name="T15" fmla="*/ 2147483647 h 176"/>
                <a:gd name="T16" fmla="*/ 2147483647 w 238"/>
                <a:gd name="T17" fmla="*/ 2147483647 h 176"/>
                <a:gd name="T18" fmla="*/ 2147483647 w 238"/>
                <a:gd name="T19" fmla="*/ 2147483647 h 176"/>
                <a:gd name="T20" fmla="*/ 0 w 238"/>
                <a:gd name="T21" fmla="*/ 2147483647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176">
                  <a:moveTo>
                    <a:pt x="0" y="6"/>
                  </a:moveTo>
                  <a:lnTo>
                    <a:pt x="166" y="0"/>
                  </a:lnTo>
                  <a:lnTo>
                    <a:pt x="234" y="0"/>
                  </a:lnTo>
                  <a:lnTo>
                    <a:pt x="236" y="48"/>
                  </a:lnTo>
                  <a:lnTo>
                    <a:pt x="238" y="102"/>
                  </a:lnTo>
                  <a:lnTo>
                    <a:pt x="238" y="140"/>
                  </a:lnTo>
                  <a:lnTo>
                    <a:pt x="238" y="174"/>
                  </a:lnTo>
                  <a:lnTo>
                    <a:pt x="208" y="176"/>
                  </a:lnTo>
                  <a:lnTo>
                    <a:pt x="4" y="174"/>
                  </a:lnTo>
                  <a:lnTo>
                    <a:pt x="4" y="140"/>
                  </a:lnTo>
                  <a:lnTo>
                    <a:pt x="0" y="6"/>
                  </a:lnTo>
                  <a:close/>
                </a:path>
              </a:pathLst>
            </a:custGeom>
            <a:solidFill>
              <a:srgbClr val="852FA3"/>
            </a:solidFill>
            <a:ln w="6350" cmpd="sng">
              <a:solidFill>
                <a:schemeClr val="tx1"/>
              </a:solidFill>
              <a:round/>
              <a:headEnd/>
              <a:tailEnd/>
            </a:ln>
          </p:spPr>
          <p:txBody>
            <a:bodyPr/>
            <a:lstStyle/>
            <a:p>
              <a:endParaRPr lang="en-US"/>
            </a:p>
          </p:txBody>
        </p:sp>
        <p:sp>
          <p:nvSpPr>
            <p:cNvPr id="92" name="Freeform 87"/>
            <p:cNvSpPr>
              <a:spLocks/>
            </p:cNvSpPr>
            <p:nvPr/>
          </p:nvSpPr>
          <p:spPr bwMode="auto">
            <a:xfrm>
              <a:off x="5151438" y="3228975"/>
              <a:ext cx="492125" cy="492125"/>
            </a:xfrm>
            <a:custGeom>
              <a:avLst/>
              <a:gdLst>
                <a:gd name="T0" fmla="*/ 0 w 172"/>
                <a:gd name="T1" fmla="*/ 2147483647 h 172"/>
                <a:gd name="T2" fmla="*/ 2147483647 w 172"/>
                <a:gd name="T3" fmla="*/ 2147483647 h 172"/>
                <a:gd name="T4" fmla="*/ 2147483647 w 172"/>
                <a:gd name="T5" fmla="*/ 0 h 172"/>
                <a:gd name="T6" fmla="*/ 2147483647 w 172"/>
                <a:gd name="T7" fmla="*/ 2147483647 h 172"/>
                <a:gd name="T8" fmla="*/ 2147483647 w 172"/>
                <a:gd name="T9" fmla="*/ 2147483647 h 172"/>
                <a:gd name="T10" fmla="*/ 2147483647 w 172"/>
                <a:gd name="T11" fmla="*/ 2147483647 h 172"/>
                <a:gd name="T12" fmla="*/ 0 w 172"/>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72">
                  <a:moveTo>
                    <a:pt x="0" y="38"/>
                  </a:moveTo>
                  <a:lnTo>
                    <a:pt x="4" y="4"/>
                  </a:lnTo>
                  <a:lnTo>
                    <a:pt x="172" y="0"/>
                  </a:lnTo>
                  <a:lnTo>
                    <a:pt x="170" y="168"/>
                  </a:lnTo>
                  <a:lnTo>
                    <a:pt x="74" y="172"/>
                  </a:lnTo>
                  <a:lnTo>
                    <a:pt x="10" y="170"/>
                  </a:lnTo>
                  <a:lnTo>
                    <a:pt x="0" y="38"/>
                  </a:lnTo>
                  <a:close/>
                </a:path>
              </a:pathLst>
            </a:custGeom>
            <a:solidFill>
              <a:srgbClr val="DDB8EA"/>
            </a:solidFill>
            <a:ln w="6350" cmpd="sng">
              <a:solidFill>
                <a:schemeClr val="tx1"/>
              </a:solidFill>
              <a:round/>
              <a:headEnd/>
              <a:tailEnd/>
            </a:ln>
          </p:spPr>
          <p:txBody>
            <a:bodyPr/>
            <a:lstStyle/>
            <a:p>
              <a:endParaRPr lang="en-US"/>
            </a:p>
          </p:txBody>
        </p:sp>
        <p:sp>
          <p:nvSpPr>
            <p:cNvPr id="93" name="Freeform 88"/>
            <p:cNvSpPr>
              <a:spLocks/>
            </p:cNvSpPr>
            <p:nvPr/>
          </p:nvSpPr>
          <p:spPr bwMode="auto">
            <a:xfrm>
              <a:off x="4683125" y="3338513"/>
              <a:ext cx="496888" cy="400050"/>
            </a:xfrm>
            <a:custGeom>
              <a:avLst/>
              <a:gdLst>
                <a:gd name="T0" fmla="*/ 0 w 174"/>
                <a:gd name="T1" fmla="*/ 2147483647 h 140"/>
                <a:gd name="T2" fmla="*/ 2147483647 w 174"/>
                <a:gd name="T3" fmla="*/ 0 h 140"/>
                <a:gd name="T4" fmla="*/ 2147483647 w 174"/>
                <a:gd name="T5" fmla="*/ 2147483647 h 140"/>
                <a:gd name="T6" fmla="*/ 2147483647 w 174"/>
                <a:gd name="T7" fmla="*/ 2147483647 h 140"/>
                <a:gd name="T8" fmla="*/ 2147483647 w 174"/>
                <a:gd name="T9" fmla="*/ 2147483647 h 140"/>
                <a:gd name="T10" fmla="*/ 0 w 174"/>
                <a:gd name="T11" fmla="*/ 2147483647 h 140"/>
                <a:gd name="T12" fmla="*/ 0 w 174"/>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0">
                  <a:moveTo>
                    <a:pt x="0" y="2"/>
                  </a:moveTo>
                  <a:lnTo>
                    <a:pt x="164" y="0"/>
                  </a:lnTo>
                  <a:lnTo>
                    <a:pt x="174" y="132"/>
                  </a:lnTo>
                  <a:lnTo>
                    <a:pt x="4" y="140"/>
                  </a:lnTo>
                  <a:lnTo>
                    <a:pt x="4" y="106"/>
                  </a:lnTo>
                  <a:lnTo>
                    <a:pt x="0" y="106"/>
                  </a:lnTo>
                  <a:lnTo>
                    <a:pt x="0" y="2"/>
                  </a:lnTo>
                  <a:close/>
                </a:path>
              </a:pathLst>
            </a:custGeom>
            <a:solidFill>
              <a:srgbClr val="DDB8EA"/>
            </a:solidFill>
            <a:ln w="6350" cmpd="sng">
              <a:solidFill>
                <a:schemeClr val="tx1"/>
              </a:solidFill>
              <a:round/>
              <a:headEnd/>
              <a:tailEnd/>
            </a:ln>
          </p:spPr>
          <p:txBody>
            <a:bodyPr/>
            <a:lstStyle/>
            <a:p>
              <a:endParaRPr lang="en-US"/>
            </a:p>
          </p:txBody>
        </p:sp>
        <p:sp>
          <p:nvSpPr>
            <p:cNvPr id="94" name="Freeform 89"/>
            <p:cNvSpPr>
              <a:spLocks/>
            </p:cNvSpPr>
            <p:nvPr/>
          </p:nvSpPr>
          <p:spPr bwMode="auto">
            <a:xfrm>
              <a:off x="4224338" y="3641725"/>
              <a:ext cx="481012" cy="492125"/>
            </a:xfrm>
            <a:custGeom>
              <a:avLst/>
              <a:gdLst>
                <a:gd name="T0" fmla="*/ 2147483647 w 168"/>
                <a:gd name="T1" fmla="*/ 2147483647 h 172"/>
                <a:gd name="T2" fmla="*/ 0 w 168"/>
                <a:gd name="T3" fmla="*/ 2147483647 h 172"/>
                <a:gd name="T4" fmla="*/ 2147483647 w 168"/>
                <a:gd name="T5" fmla="*/ 2147483647 h 172"/>
                <a:gd name="T6" fmla="*/ 2147483647 w 168"/>
                <a:gd name="T7" fmla="*/ 2147483647 h 172"/>
                <a:gd name="T8" fmla="*/ 2147483647 w 168"/>
                <a:gd name="T9" fmla="*/ 0 h 172"/>
                <a:gd name="T10" fmla="*/ 2147483647 w 168"/>
                <a:gd name="T11" fmla="*/ 2147483647 h 172"/>
                <a:gd name="T12" fmla="*/ 2147483647 w 168"/>
                <a:gd name="T13" fmla="*/ 2147483647 h 172"/>
                <a:gd name="T14" fmla="*/ 2147483647 w 168"/>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72">
                  <a:moveTo>
                    <a:pt x="4" y="172"/>
                  </a:moveTo>
                  <a:lnTo>
                    <a:pt x="0" y="102"/>
                  </a:lnTo>
                  <a:lnTo>
                    <a:pt x="30" y="100"/>
                  </a:lnTo>
                  <a:lnTo>
                    <a:pt x="28" y="4"/>
                  </a:lnTo>
                  <a:lnTo>
                    <a:pt x="164" y="0"/>
                  </a:lnTo>
                  <a:lnTo>
                    <a:pt x="164" y="34"/>
                  </a:lnTo>
                  <a:lnTo>
                    <a:pt x="168" y="168"/>
                  </a:lnTo>
                  <a:lnTo>
                    <a:pt x="4" y="172"/>
                  </a:lnTo>
                  <a:close/>
                </a:path>
              </a:pathLst>
            </a:custGeom>
            <a:solidFill>
              <a:srgbClr val="DDB8EA"/>
            </a:solidFill>
            <a:ln w="6350" cmpd="sng">
              <a:solidFill>
                <a:schemeClr val="tx1"/>
              </a:solidFill>
              <a:round/>
              <a:headEnd/>
              <a:tailEnd/>
            </a:ln>
          </p:spPr>
          <p:txBody>
            <a:bodyPr/>
            <a:lstStyle/>
            <a:p>
              <a:endParaRPr lang="en-US"/>
            </a:p>
          </p:txBody>
        </p:sp>
        <p:sp>
          <p:nvSpPr>
            <p:cNvPr id="95" name="Freeform 90"/>
            <p:cNvSpPr>
              <a:spLocks/>
            </p:cNvSpPr>
            <p:nvPr/>
          </p:nvSpPr>
          <p:spPr bwMode="auto">
            <a:xfrm>
              <a:off x="3744913" y="3841750"/>
              <a:ext cx="492125" cy="406400"/>
            </a:xfrm>
            <a:custGeom>
              <a:avLst/>
              <a:gdLst>
                <a:gd name="T0" fmla="*/ 2147483647 w 172"/>
                <a:gd name="T1" fmla="*/ 2147483647 h 142"/>
                <a:gd name="T2" fmla="*/ 0 w 172"/>
                <a:gd name="T3" fmla="*/ 2147483647 h 142"/>
                <a:gd name="T4" fmla="*/ 0 w 172"/>
                <a:gd name="T5" fmla="*/ 0 h 142"/>
                <a:gd name="T6" fmla="*/ 2147483647 w 172"/>
                <a:gd name="T7" fmla="*/ 0 h 142"/>
                <a:gd name="T8" fmla="*/ 2147483647 w 172"/>
                <a:gd name="T9" fmla="*/ 2147483647 h 142"/>
                <a:gd name="T10" fmla="*/ 2147483647 w 172"/>
                <a:gd name="T11" fmla="*/ 2147483647 h 142"/>
                <a:gd name="T12" fmla="*/ 2147483647 w 172"/>
                <a:gd name="T13" fmla="*/ 2147483647 h 142"/>
                <a:gd name="T14" fmla="*/ 2147483647 w 172"/>
                <a:gd name="T15" fmla="*/ 2147483647 h 142"/>
                <a:gd name="T16" fmla="*/ 2147483647 w 172"/>
                <a:gd name="T17" fmla="*/ 2147483647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142">
                  <a:moveTo>
                    <a:pt x="6" y="142"/>
                  </a:moveTo>
                  <a:lnTo>
                    <a:pt x="0" y="64"/>
                  </a:lnTo>
                  <a:lnTo>
                    <a:pt x="0" y="0"/>
                  </a:lnTo>
                  <a:lnTo>
                    <a:pt x="64" y="0"/>
                  </a:lnTo>
                  <a:lnTo>
                    <a:pt x="66" y="34"/>
                  </a:lnTo>
                  <a:lnTo>
                    <a:pt x="168" y="32"/>
                  </a:lnTo>
                  <a:lnTo>
                    <a:pt x="172" y="102"/>
                  </a:lnTo>
                  <a:lnTo>
                    <a:pt x="168" y="140"/>
                  </a:lnTo>
                  <a:lnTo>
                    <a:pt x="6" y="142"/>
                  </a:lnTo>
                  <a:close/>
                </a:path>
              </a:pathLst>
            </a:custGeom>
            <a:solidFill>
              <a:srgbClr val="B564D2"/>
            </a:solidFill>
            <a:ln w="6350" cmpd="sng">
              <a:solidFill>
                <a:schemeClr val="tx1"/>
              </a:solidFill>
              <a:round/>
              <a:headEnd/>
              <a:tailEnd/>
            </a:ln>
          </p:spPr>
          <p:txBody>
            <a:bodyPr/>
            <a:lstStyle/>
            <a:p>
              <a:endParaRPr lang="en-US"/>
            </a:p>
          </p:txBody>
        </p:sp>
        <p:sp>
          <p:nvSpPr>
            <p:cNvPr id="96" name="Freeform 91"/>
            <p:cNvSpPr>
              <a:spLocks/>
            </p:cNvSpPr>
            <p:nvPr/>
          </p:nvSpPr>
          <p:spPr bwMode="auto">
            <a:xfrm>
              <a:off x="3727450" y="3544888"/>
              <a:ext cx="584200" cy="393700"/>
            </a:xfrm>
            <a:custGeom>
              <a:avLst/>
              <a:gdLst>
                <a:gd name="T0" fmla="*/ 2147483647 w 204"/>
                <a:gd name="T1" fmla="*/ 2147483647 h 138"/>
                <a:gd name="T2" fmla="*/ 0 w 204"/>
                <a:gd name="T3" fmla="*/ 2147483647 h 138"/>
                <a:gd name="T4" fmla="*/ 2147483647 w 204"/>
                <a:gd name="T5" fmla="*/ 2147483647 h 138"/>
                <a:gd name="T6" fmla="*/ 2147483647 w 204"/>
                <a:gd name="T7" fmla="*/ 0 h 138"/>
                <a:gd name="T8" fmla="*/ 2147483647 w 204"/>
                <a:gd name="T9" fmla="*/ 2147483647 h 138"/>
                <a:gd name="T10" fmla="*/ 2147483647 w 204"/>
                <a:gd name="T11" fmla="*/ 2147483647 h 138"/>
                <a:gd name="T12" fmla="*/ 2147483647 w 204"/>
                <a:gd name="T13" fmla="*/ 2147483647 h 138"/>
                <a:gd name="T14" fmla="*/ 2147483647 w 204"/>
                <a:gd name="T15" fmla="*/ 2147483647 h 138"/>
                <a:gd name="T16" fmla="*/ 2147483647 w 204"/>
                <a:gd name="T17" fmla="*/ 2147483647 h 138"/>
                <a:gd name="T18" fmla="*/ 2147483647 w 204"/>
                <a:gd name="T19" fmla="*/ 2147483647 h 138"/>
                <a:gd name="T20" fmla="*/ 2147483647 w 204"/>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 h="138">
                  <a:moveTo>
                    <a:pt x="6" y="104"/>
                  </a:moveTo>
                  <a:lnTo>
                    <a:pt x="0" y="34"/>
                  </a:lnTo>
                  <a:lnTo>
                    <a:pt x="2" y="2"/>
                  </a:lnTo>
                  <a:lnTo>
                    <a:pt x="168" y="0"/>
                  </a:lnTo>
                  <a:lnTo>
                    <a:pt x="170" y="36"/>
                  </a:lnTo>
                  <a:lnTo>
                    <a:pt x="202" y="38"/>
                  </a:lnTo>
                  <a:lnTo>
                    <a:pt x="204" y="134"/>
                  </a:lnTo>
                  <a:lnTo>
                    <a:pt x="174" y="136"/>
                  </a:lnTo>
                  <a:lnTo>
                    <a:pt x="72" y="138"/>
                  </a:lnTo>
                  <a:lnTo>
                    <a:pt x="70" y="104"/>
                  </a:lnTo>
                  <a:lnTo>
                    <a:pt x="6" y="104"/>
                  </a:lnTo>
                  <a:close/>
                </a:path>
              </a:pathLst>
            </a:custGeom>
            <a:solidFill>
              <a:srgbClr val="852FA3"/>
            </a:solidFill>
            <a:ln w="6350" cmpd="sng">
              <a:solidFill>
                <a:schemeClr val="tx1"/>
              </a:solidFill>
              <a:round/>
              <a:headEnd/>
              <a:tailEnd/>
            </a:ln>
          </p:spPr>
          <p:txBody>
            <a:bodyPr/>
            <a:lstStyle/>
            <a:p>
              <a:endParaRPr lang="en-US"/>
            </a:p>
          </p:txBody>
        </p:sp>
        <p:sp>
          <p:nvSpPr>
            <p:cNvPr id="97" name="Freeform 92"/>
            <p:cNvSpPr>
              <a:spLocks/>
            </p:cNvSpPr>
            <p:nvPr/>
          </p:nvSpPr>
          <p:spPr bwMode="auto">
            <a:xfrm>
              <a:off x="3167063" y="4024313"/>
              <a:ext cx="595312" cy="503237"/>
            </a:xfrm>
            <a:custGeom>
              <a:avLst/>
              <a:gdLst>
                <a:gd name="T0" fmla="*/ 2147483647 w 208"/>
                <a:gd name="T1" fmla="*/ 2147483647 h 176"/>
                <a:gd name="T2" fmla="*/ 0 w 208"/>
                <a:gd name="T3" fmla="*/ 2147483647 h 176"/>
                <a:gd name="T4" fmla="*/ 2147483647 w 208"/>
                <a:gd name="T5" fmla="*/ 0 h 176"/>
                <a:gd name="T6" fmla="*/ 2147483647 w 208"/>
                <a:gd name="T7" fmla="*/ 2147483647 h 176"/>
                <a:gd name="T8" fmla="*/ 2147483647 w 208"/>
                <a:gd name="T9" fmla="*/ 2147483647 h 176"/>
                <a:gd name="T10" fmla="*/ 2147483647 w 208"/>
                <a:gd name="T11" fmla="*/ 2147483647 h 176"/>
                <a:gd name="T12" fmla="*/ 2147483647 w 208"/>
                <a:gd name="T13" fmla="*/ 2147483647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76">
                  <a:moveTo>
                    <a:pt x="4" y="176"/>
                  </a:moveTo>
                  <a:lnTo>
                    <a:pt x="0" y="2"/>
                  </a:lnTo>
                  <a:lnTo>
                    <a:pt x="202" y="0"/>
                  </a:lnTo>
                  <a:lnTo>
                    <a:pt x="208" y="78"/>
                  </a:lnTo>
                  <a:lnTo>
                    <a:pt x="202" y="176"/>
                  </a:lnTo>
                  <a:lnTo>
                    <a:pt x="42" y="176"/>
                  </a:lnTo>
                  <a:lnTo>
                    <a:pt x="4" y="176"/>
                  </a:lnTo>
                  <a:close/>
                </a:path>
              </a:pathLst>
            </a:custGeom>
            <a:solidFill>
              <a:srgbClr val="501C62"/>
            </a:solidFill>
            <a:ln w="6350" cmpd="sng">
              <a:solidFill>
                <a:schemeClr val="tx1"/>
              </a:solidFill>
              <a:round/>
              <a:headEnd/>
              <a:tailEnd/>
            </a:ln>
          </p:spPr>
          <p:txBody>
            <a:bodyPr/>
            <a:lstStyle/>
            <a:p>
              <a:endParaRPr lang="en-US"/>
            </a:p>
          </p:txBody>
        </p:sp>
        <p:sp>
          <p:nvSpPr>
            <p:cNvPr id="98" name="Freeform 93"/>
            <p:cNvSpPr>
              <a:spLocks/>
            </p:cNvSpPr>
            <p:nvPr/>
          </p:nvSpPr>
          <p:spPr bwMode="auto">
            <a:xfrm>
              <a:off x="2806700" y="3938588"/>
              <a:ext cx="371475" cy="595312"/>
            </a:xfrm>
            <a:custGeom>
              <a:avLst/>
              <a:gdLst>
                <a:gd name="T0" fmla="*/ 2147483647 w 130"/>
                <a:gd name="T1" fmla="*/ 2147483647 h 208"/>
                <a:gd name="T2" fmla="*/ 0 w 130"/>
                <a:gd name="T3" fmla="*/ 2147483647 h 208"/>
                <a:gd name="T4" fmla="*/ 2147483647 w 130"/>
                <a:gd name="T5" fmla="*/ 0 h 208"/>
                <a:gd name="T6" fmla="*/ 2147483647 w 130"/>
                <a:gd name="T7" fmla="*/ 2147483647 h 208"/>
                <a:gd name="T8" fmla="*/ 2147483647 w 130"/>
                <a:gd name="T9" fmla="*/ 2147483647 h 208"/>
                <a:gd name="T10" fmla="*/ 2147483647 w 130"/>
                <a:gd name="T11" fmla="*/ 2147483647 h 208"/>
                <a:gd name="T12" fmla="*/ 2147483647 w 130"/>
                <a:gd name="T13" fmla="*/ 2147483647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08">
                  <a:moveTo>
                    <a:pt x="4" y="208"/>
                  </a:moveTo>
                  <a:lnTo>
                    <a:pt x="0" y="102"/>
                  </a:lnTo>
                  <a:lnTo>
                    <a:pt x="2" y="0"/>
                  </a:lnTo>
                  <a:lnTo>
                    <a:pt x="122" y="2"/>
                  </a:lnTo>
                  <a:lnTo>
                    <a:pt x="126" y="32"/>
                  </a:lnTo>
                  <a:lnTo>
                    <a:pt x="130" y="206"/>
                  </a:lnTo>
                  <a:lnTo>
                    <a:pt x="4" y="208"/>
                  </a:lnTo>
                  <a:close/>
                </a:path>
              </a:pathLst>
            </a:custGeom>
            <a:solidFill>
              <a:srgbClr val="F4E8F8"/>
            </a:solidFill>
            <a:ln w="6350" cmpd="sng">
              <a:solidFill>
                <a:schemeClr val="tx1"/>
              </a:solidFill>
              <a:round/>
              <a:headEnd/>
              <a:tailEnd/>
            </a:ln>
          </p:spPr>
          <p:txBody>
            <a:bodyPr/>
            <a:lstStyle/>
            <a:p>
              <a:endParaRPr lang="en-US"/>
            </a:p>
          </p:txBody>
        </p:sp>
        <p:sp>
          <p:nvSpPr>
            <p:cNvPr id="99" name="Freeform 94"/>
            <p:cNvSpPr>
              <a:spLocks/>
            </p:cNvSpPr>
            <p:nvPr/>
          </p:nvSpPr>
          <p:spPr bwMode="auto">
            <a:xfrm>
              <a:off x="3155950" y="3641725"/>
              <a:ext cx="588963" cy="388938"/>
            </a:xfrm>
            <a:custGeom>
              <a:avLst/>
              <a:gdLst>
                <a:gd name="T0" fmla="*/ 0 w 206"/>
                <a:gd name="T1" fmla="*/ 2147483647 h 136"/>
                <a:gd name="T2" fmla="*/ 2147483647 w 206"/>
                <a:gd name="T3" fmla="*/ 2147483647 h 136"/>
                <a:gd name="T4" fmla="*/ 2147483647 w 206"/>
                <a:gd name="T5" fmla="*/ 0 h 136"/>
                <a:gd name="T6" fmla="*/ 2147483647 w 206"/>
                <a:gd name="T7" fmla="*/ 2147483647 h 136"/>
                <a:gd name="T8" fmla="*/ 2147483647 w 206"/>
                <a:gd name="T9" fmla="*/ 2147483647 h 136"/>
                <a:gd name="T10" fmla="*/ 2147483647 w 206"/>
                <a:gd name="T11" fmla="*/ 2147483647 h 136"/>
                <a:gd name="T12" fmla="*/ 0 w 206"/>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36">
                  <a:moveTo>
                    <a:pt x="0" y="106"/>
                  </a:moveTo>
                  <a:lnTo>
                    <a:pt x="2" y="2"/>
                  </a:lnTo>
                  <a:lnTo>
                    <a:pt x="200" y="0"/>
                  </a:lnTo>
                  <a:lnTo>
                    <a:pt x="206" y="70"/>
                  </a:lnTo>
                  <a:lnTo>
                    <a:pt x="206" y="134"/>
                  </a:lnTo>
                  <a:lnTo>
                    <a:pt x="4" y="136"/>
                  </a:lnTo>
                  <a:lnTo>
                    <a:pt x="0" y="106"/>
                  </a:lnTo>
                  <a:close/>
                </a:path>
              </a:pathLst>
            </a:custGeom>
            <a:solidFill>
              <a:srgbClr val="F4E8F8"/>
            </a:solidFill>
            <a:ln w="6350" cmpd="sng">
              <a:solidFill>
                <a:schemeClr val="tx1"/>
              </a:solidFill>
              <a:round/>
              <a:headEnd/>
              <a:tailEnd/>
            </a:ln>
          </p:spPr>
          <p:txBody>
            <a:bodyPr/>
            <a:lstStyle/>
            <a:p>
              <a:endParaRPr lang="en-US"/>
            </a:p>
          </p:txBody>
        </p:sp>
        <p:sp>
          <p:nvSpPr>
            <p:cNvPr id="100" name="Freeform 95"/>
            <p:cNvSpPr>
              <a:spLocks/>
            </p:cNvSpPr>
            <p:nvPr/>
          </p:nvSpPr>
          <p:spPr bwMode="auto">
            <a:xfrm>
              <a:off x="4195763" y="3149600"/>
              <a:ext cx="487362" cy="503238"/>
            </a:xfrm>
            <a:custGeom>
              <a:avLst/>
              <a:gdLst>
                <a:gd name="T0" fmla="*/ 2147483647 w 170"/>
                <a:gd name="T1" fmla="*/ 2147483647 h 176"/>
                <a:gd name="T2" fmla="*/ 0 w 170"/>
                <a:gd name="T3" fmla="*/ 2147483647 h 176"/>
                <a:gd name="T4" fmla="*/ 2147483647 w 170"/>
                <a:gd name="T5" fmla="*/ 0 h 176"/>
                <a:gd name="T6" fmla="*/ 2147483647 w 170"/>
                <a:gd name="T7" fmla="*/ 2147483647 h 176"/>
                <a:gd name="T8" fmla="*/ 2147483647 w 170"/>
                <a:gd name="T9" fmla="*/ 2147483647 h 176"/>
                <a:gd name="T10" fmla="*/ 2147483647 w 170"/>
                <a:gd name="T11" fmla="*/ 2147483647 h 176"/>
                <a:gd name="T12" fmla="*/ 2147483647 w 170"/>
                <a:gd name="T13" fmla="*/ 2147483647 h 176"/>
                <a:gd name="T14" fmla="*/ 2147483647 w 170"/>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76">
                  <a:moveTo>
                    <a:pt x="4" y="138"/>
                  </a:moveTo>
                  <a:lnTo>
                    <a:pt x="0" y="2"/>
                  </a:lnTo>
                  <a:lnTo>
                    <a:pt x="170" y="0"/>
                  </a:lnTo>
                  <a:lnTo>
                    <a:pt x="170" y="68"/>
                  </a:lnTo>
                  <a:lnTo>
                    <a:pt x="170" y="172"/>
                  </a:lnTo>
                  <a:lnTo>
                    <a:pt x="38" y="176"/>
                  </a:lnTo>
                  <a:lnTo>
                    <a:pt x="6" y="174"/>
                  </a:lnTo>
                  <a:lnTo>
                    <a:pt x="4" y="138"/>
                  </a:lnTo>
                  <a:close/>
                </a:path>
              </a:pathLst>
            </a:custGeom>
            <a:solidFill>
              <a:srgbClr val="852FA3"/>
            </a:solidFill>
            <a:ln w="6350" cmpd="sng">
              <a:solidFill>
                <a:schemeClr val="tx1"/>
              </a:solidFill>
              <a:round/>
              <a:headEnd/>
              <a:tailEnd/>
            </a:ln>
          </p:spPr>
          <p:txBody>
            <a:bodyPr/>
            <a:lstStyle/>
            <a:p>
              <a:endParaRPr lang="en-US"/>
            </a:p>
          </p:txBody>
        </p:sp>
        <p:sp>
          <p:nvSpPr>
            <p:cNvPr id="101" name="Freeform 96"/>
            <p:cNvSpPr>
              <a:spLocks/>
            </p:cNvSpPr>
            <p:nvPr/>
          </p:nvSpPr>
          <p:spPr bwMode="auto">
            <a:xfrm>
              <a:off x="3721100" y="3155950"/>
              <a:ext cx="487363" cy="393700"/>
            </a:xfrm>
            <a:custGeom>
              <a:avLst/>
              <a:gdLst>
                <a:gd name="T0" fmla="*/ 0 w 170"/>
                <a:gd name="T1" fmla="*/ 2147483647 h 138"/>
                <a:gd name="T2" fmla="*/ 2147483647 w 170"/>
                <a:gd name="T3" fmla="*/ 0 h 138"/>
                <a:gd name="T4" fmla="*/ 2147483647 w 170"/>
                <a:gd name="T5" fmla="*/ 2147483647 h 138"/>
                <a:gd name="T6" fmla="*/ 2147483647 w 170"/>
                <a:gd name="T7" fmla="*/ 2147483647 h 138"/>
                <a:gd name="T8" fmla="*/ 0 w 170"/>
                <a:gd name="T9" fmla="*/ 214748364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38">
                  <a:moveTo>
                    <a:pt x="0" y="8"/>
                  </a:moveTo>
                  <a:lnTo>
                    <a:pt x="166" y="0"/>
                  </a:lnTo>
                  <a:lnTo>
                    <a:pt x="170" y="136"/>
                  </a:lnTo>
                  <a:lnTo>
                    <a:pt x="4" y="138"/>
                  </a:lnTo>
                  <a:lnTo>
                    <a:pt x="0" y="8"/>
                  </a:lnTo>
                  <a:close/>
                </a:path>
              </a:pathLst>
            </a:custGeom>
            <a:solidFill>
              <a:srgbClr val="F4E8F8"/>
            </a:solidFill>
            <a:ln w="6350" cmpd="sng">
              <a:solidFill>
                <a:schemeClr val="tx1"/>
              </a:solidFill>
              <a:round/>
              <a:headEnd/>
              <a:tailEnd/>
            </a:ln>
          </p:spPr>
          <p:txBody>
            <a:bodyPr/>
            <a:lstStyle/>
            <a:p>
              <a:endParaRPr lang="en-US"/>
            </a:p>
          </p:txBody>
        </p:sp>
        <p:sp>
          <p:nvSpPr>
            <p:cNvPr id="102" name="Freeform 97"/>
            <p:cNvSpPr>
              <a:spLocks/>
            </p:cNvSpPr>
            <p:nvPr/>
          </p:nvSpPr>
          <p:spPr bwMode="auto">
            <a:xfrm>
              <a:off x="2428875" y="4230688"/>
              <a:ext cx="388938" cy="388937"/>
            </a:xfrm>
            <a:custGeom>
              <a:avLst/>
              <a:gdLst>
                <a:gd name="T0" fmla="*/ 0 w 136"/>
                <a:gd name="T1" fmla="*/ 2147483647 h 136"/>
                <a:gd name="T2" fmla="*/ 2147483647 w 136"/>
                <a:gd name="T3" fmla="*/ 0 h 136"/>
                <a:gd name="T4" fmla="*/ 2147483647 w 136"/>
                <a:gd name="T5" fmla="*/ 2147483647 h 136"/>
                <a:gd name="T6" fmla="*/ 2147483647 w 136"/>
                <a:gd name="T7" fmla="*/ 2147483647 h 136"/>
                <a:gd name="T8" fmla="*/ 0 w 136"/>
                <a:gd name="T9" fmla="*/ 2147483647 h 136"/>
                <a:gd name="T10" fmla="*/ 0 w 136"/>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6">
                  <a:moveTo>
                    <a:pt x="0" y="2"/>
                  </a:moveTo>
                  <a:lnTo>
                    <a:pt x="132" y="0"/>
                  </a:lnTo>
                  <a:lnTo>
                    <a:pt x="136" y="106"/>
                  </a:lnTo>
                  <a:lnTo>
                    <a:pt x="128" y="136"/>
                  </a:lnTo>
                  <a:lnTo>
                    <a:pt x="0" y="136"/>
                  </a:lnTo>
                  <a:lnTo>
                    <a:pt x="0" y="2"/>
                  </a:lnTo>
                  <a:close/>
                </a:path>
              </a:pathLst>
            </a:custGeom>
            <a:solidFill>
              <a:srgbClr val="DDB8EA"/>
            </a:solidFill>
            <a:ln w="6350" cmpd="sng">
              <a:solidFill>
                <a:schemeClr val="tx1"/>
              </a:solidFill>
              <a:round/>
              <a:headEnd/>
              <a:tailEnd/>
            </a:ln>
          </p:spPr>
          <p:txBody>
            <a:bodyPr/>
            <a:lstStyle/>
            <a:p>
              <a:endParaRPr lang="en-US"/>
            </a:p>
          </p:txBody>
        </p:sp>
        <p:sp>
          <p:nvSpPr>
            <p:cNvPr id="103" name="Freeform 98"/>
            <p:cNvSpPr>
              <a:spLocks/>
            </p:cNvSpPr>
            <p:nvPr/>
          </p:nvSpPr>
          <p:spPr bwMode="auto">
            <a:xfrm>
              <a:off x="2393950" y="3641725"/>
              <a:ext cx="766763" cy="593725"/>
            </a:xfrm>
            <a:custGeom>
              <a:avLst/>
              <a:gdLst>
                <a:gd name="T0" fmla="*/ 2147483647 w 268"/>
                <a:gd name="T1" fmla="*/ 2147483647 h 208"/>
                <a:gd name="T2" fmla="*/ 2147483647 w 268"/>
                <a:gd name="T3" fmla="*/ 0 h 208"/>
                <a:gd name="T4" fmla="*/ 2147483647 w 268"/>
                <a:gd name="T5" fmla="*/ 2147483647 h 208"/>
                <a:gd name="T6" fmla="*/ 2147483647 w 268"/>
                <a:gd name="T7" fmla="*/ 2147483647 h 208"/>
                <a:gd name="T8" fmla="*/ 2147483647 w 268"/>
                <a:gd name="T9" fmla="*/ 2147483647 h 208"/>
                <a:gd name="T10" fmla="*/ 2147483647 w 268"/>
                <a:gd name="T11" fmla="*/ 2147483647 h 208"/>
                <a:gd name="T12" fmla="*/ 2147483647 w 268"/>
                <a:gd name="T13" fmla="*/ 2147483647 h 208"/>
                <a:gd name="T14" fmla="*/ 2147483647 w 268"/>
                <a:gd name="T15" fmla="*/ 2147483647 h 208"/>
                <a:gd name="T16" fmla="*/ 0 w 268"/>
                <a:gd name="T17" fmla="*/ 2147483647 h 208"/>
                <a:gd name="T18" fmla="*/ 2147483647 w 268"/>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8">
                  <a:moveTo>
                    <a:pt x="4" y="2"/>
                  </a:moveTo>
                  <a:lnTo>
                    <a:pt x="138" y="0"/>
                  </a:lnTo>
                  <a:lnTo>
                    <a:pt x="268" y="2"/>
                  </a:lnTo>
                  <a:lnTo>
                    <a:pt x="266" y="106"/>
                  </a:lnTo>
                  <a:lnTo>
                    <a:pt x="146" y="104"/>
                  </a:lnTo>
                  <a:lnTo>
                    <a:pt x="144" y="206"/>
                  </a:lnTo>
                  <a:lnTo>
                    <a:pt x="12" y="208"/>
                  </a:lnTo>
                  <a:lnTo>
                    <a:pt x="8" y="168"/>
                  </a:lnTo>
                  <a:lnTo>
                    <a:pt x="0" y="168"/>
                  </a:lnTo>
                  <a:lnTo>
                    <a:pt x="4" y="2"/>
                  </a:lnTo>
                  <a:close/>
                </a:path>
              </a:pathLst>
            </a:custGeom>
            <a:solidFill>
              <a:srgbClr val="852FA3"/>
            </a:solidFill>
            <a:ln w="6350" cmpd="sng">
              <a:solidFill>
                <a:schemeClr val="tx1"/>
              </a:solidFill>
              <a:round/>
              <a:headEnd/>
              <a:tailEnd/>
            </a:ln>
          </p:spPr>
          <p:txBody>
            <a:bodyPr/>
            <a:lstStyle/>
            <a:p>
              <a:endParaRPr lang="en-US"/>
            </a:p>
          </p:txBody>
        </p:sp>
        <p:sp>
          <p:nvSpPr>
            <p:cNvPr id="104" name="Freeform 99"/>
            <p:cNvSpPr>
              <a:spLocks/>
            </p:cNvSpPr>
            <p:nvPr/>
          </p:nvSpPr>
          <p:spPr bwMode="auto">
            <a:xfrm>
              <a:off x="2371725" y="3160713"/>
              <a:ext cx="417513" cy="485775"/>
            </a:xfrm>
            <a:custGeom>
              <a:avLst/>
              <a:gdLst>
                <a:gd name="T0" fmla="*/ 2147483647 w 146"/>
                <a:gd name="T1" fmla="*/ 2147483647 h 170"/>
                <a:gd name="T2" fmla="*/ 2147483647 w 146"/>
                <a:gd name="T3" fmla="*/ 0 h 170"/>
                <a:gd name="T4" fmla="*/ 2147483647 w 146"/>
                <a:gd name="T5" fmla="*/ 2147483647 h 170"/>
                <a:gd name="T6" fmla="*/ 2147483647 w 146"/>
                <a:gd name="T7" fmla="*/ 2147483647 h 170"/>
                <a:gd name="T8" fmla="*/ 2147483647 w 146"/>
                <a:gd name="T9" fmla="*/ 2147483647 h 170"/>
                <a:gd name="T10" fmla="*/ 0 w 146"/>
                <a:gd name="T11" fmla="*/ 2147483647 h 170"/>
                <a:gd name="T12" fmla="*/ 2147483647 w 146"/>
                <a:gd name="T13" fmla="*/ 2147483647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0">
                  <a:moveTo>
                    <a:pt x="4" y="6"/>
                  </a:moveTo>
                  <a:lnTo>
                    <a:pt x="106" y="0"/>
                  </a:lnTo>
                  <a:lnTo>
                    <a:pt x="144" y="4"/>
                  </a:lnTo>
                  <a:lnTo>
                    <a:pt x="146" y="168"/>
                  </a:lnTo>
                  <a:lnTo>
                    <a:pt x="12" y="170"/>
                  </a:lnTo>
                  <a:lnTo>
                    <a:pt x="0" y="170"/>
                  </a:lnTo>
                  <a:lnTo>
                    <a:pt x="4" y="6"/>
                  </a:lnTo>
                  <a:close/>
                </a:path>
              </a:pathLst>
            </a:custGeom>
            <a:solidFill>
              <a:srgbClr val="DDB8EA"/>
            </a:solidFill>
            <a:ln w="6350" cmpd="sng">
              <a:solidFill>
                <a:schemeClr val="tx1"/>
              </a:solidFill>
              <a:round/>
              <a:headEnd/>
              <a:tailEnd/>
            </a:ln>
          </p:spPr>
          <p:txBody>
            <a:bodyPr/>
            <a:lstStyle/>
            <a:p>
              <a:endParaRPr lang="en-US"/>
            </a:p>
          </p:txBody>
        </p:sp>
        <p:sp>
          <p:nvSpPr>
            <p:cNvPr id="105" name="Freeform 100"/>
            <p:cNvSpPr>
              <a:spLocks/>
            </p:cNvSpPr>
            <p:nvPr/>
          </p:nvSpPr>
          <p:spPr bwMode="auto">
            <a:xfrm>
              <a:off x="2782888" y="3171825"/>
              <a:ext cx="377825" cy="474663"/>
            </a:xfrm>
            <a:custGeom>
              <a:avLst/>
              <a:gdLst>
                <a:gd name="T0" fmla="*/ 0 w 132"/>
                <a:gd name="T1" fmla="*/ 0 h 166"/>
                <a:gd name="T2" fmla="*/ 2147483647 w 132"/>
                <a:gd name="T3" fmla="*/ 0 h 166"/>
                <a:gd name="T4" fmla="*/ 2147483647 w 132"/>
                <a:gd name="T5" fmla="*/ 2147483647 h 166"/>
                <a:gd name="T6" fmla="*/ 2147483647 w 132"/>
                <a:gd name="T7" fmla="*/ 2147483647 h 166"/>
                <a:gd name="T8" fmla="*/ 0 w 132"/>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66">
                  <a:moveTo>
                    <a:pt x="0" y="0"/>
                  </a:moveTo>
                  <a:lnTo>
                    <a:pt x="126" y="0"/>
                  </a:lnTo>
                  <a:lnTo>
                    <a:pt x="132" y="166"/>
                  </a:lnTo>
                  <a:lnTo>
                    <a:pt x="2" y="164"/>
                  </a:lnTo>
                  <a:lnTo>
                    <a:pt x="0" y="0"/>
                  </a:lnTo>
                  <a:close/>
                </a:path>
              </a:pathLst>
            </a:custGeom>
            <a:solidFill>
              <a:srgbClr val="F4E8F8"/>
            </a:solidFill>
            <a:ln w="6350" cmpd="sng">
              <a:solidFill>
                <a:schemeClr val="tx1"/>
              </a:solidFill>
              <a:round/>
              <a:headEnd/>
              <a:tailEnd/>
            </a:ln>
          </p:spPr>
          <p:txBody>
            <a:bodyPr/>
            <a:lstStyle/>
            <a:p>
              <a:endParaRPr lang="en-US"/>
            </a:p>
          </p:txBody>
        </p:sp>
        <p:sp>
          <p:nvSpPr>
            <p:cNvPr id="106" name="Freeform 101"/>
            <p:cNvSpPr>
              <a:spLocks/>
            </p:cNvSpPr>
            <p:nvPr/>
          </p:nvSpPr>
          <p:spPr bwMode="auto">
            <a:xfrm>
              <a:off x="3143250" y="3160713"/>
              <a:ext cx="595313" cy="485775"/>
            </a:xfrm>
            <a:custGeom>
              <a:avLst/>
              <a:gdLst>
                <a:gd name="T0" fmla="*/ 2147483647 w 208"/>
                <a:gd name="T1" fmla="*/ 2147483647 h 170"/>
                <a:gd name="T2" fmla="*/ 2147483647 w 208"/>
                <a:gd name="T3" fmla="*/ 0 h 170"/>
                <a:gd name="T4" fmla="*/ 2147483647 w 208"/>
                <a:gd name="T5" fmla="*/ 2147483647 h 170"/>
                <a:gd name="T6" fmla="*/ 2147483647 w 208"/>
                <a:gd name="T7" fmla="*/ 2147483647 h 170"/>
                <a:gd name="T8" fmla="*/ 2147483647 w 208"/>
                <a:gd name="T9" fmla="*/ 2147483647 h 170"/>
                <a:gd name="T10" fmla="*/ 2147483647 w 208"/>
                <a:gd name="T11" fmla="*/ 2147483647 h 170"/>
                <a:gd name="T12" fmla="*/ 2147483647 w 208"/>
                <a:gd name="T13" fmla="*/ 2147483647 h 170"/>
                <a:gd name="T14" fmla="*/ 2147483647 w 208"/>
                <a:gd name="T15" fmla="*/ 2147483647 h 170"/>
                <a:gd name="T16" fmla="*/ 2147483647 w 208"/>
                <a:gd name="T17" fmla="*/ 2147483647 h 170"/>
                <a:gd name="T18" fmla="*/ 2147483647 w 208"/>
                <a:gd name="T19" fmla="*/ 2147483647 h 170"/>
                <a:gd name="T20" fmla="*/ 0 w 208"/>
                <a:gd name="T21" fmla="*/ 2147483647 h 170"/>
                <a:gd name="T22" fmla="*/ 2147483647 w 208"/>
                <a:gd name="T23" fmla="*/ 2147483647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8" h="170">
                  <a:moveTo>
                    <a:pt x="30" y="2"/>
                  </a:moveTo>
                  <a:lnTo>
                    <a:pt x="196" y="0"/>
                  </a:lnTo>
                  <a:lnTo>
                    <a:pt x="202" y="6"/>
                  </a:lnTo>
                  <a:lnTo>
                    <a:pt x="206" y="136"/>
                  </a:lnTo>
                  <a:lnTo>
                    <a:pt x="208" y="152"/>
                  </a:lnTo>
                  <a:lnTo>
                    <a:pt x="208" y="162"/>
                  </a:lnTo>
                  <a:lnTo>
                    <a:pt x="208" y="166"/>
                  </a:lnTo>
                  <a:lnTo>
                    <a:pt x="204" y="168"/>
                  </a:lnTo>
                  <a:lnTo>
                    <a:pt x="102" y="170"/>
                  </a:lnTo>
                  <a:lnTo>
                    <a:pt x="6" y="170"/>
                  </a:lnTo>
                  <a:lnTo>
                    <a:pt x="0" y="4"/>
                  </a:lnTo>
                  <a:lnTo>
                    <a:pt x="30" y="2"/>
                  </a:lnTo>
                  <a:close/>
                </a:path>
              </a:pathLst>
            </a:custGeom>
            <a:solidFill>
              <a:srgbClr val="F4E8F8"/>
            </a:solidFill>
            <a:ln w="6350" cmpd="sng">
              <a:solidFill>
                <a:schemeClr val="tx1"/>
              </a:solidFill>
              <a:round/>
              <a:headEnd/>
              <a:tailEnd/>
            </a:ln>
          </p:spPr>
          <p:txBody>
            <a:bodyPr/>
            <a:lstStyle/>
            <a:p>
              <a:endParaRPr lang="en-US"/>
            </a:p>
          </p:txBody>
        </p:sp>
        <p:sp>
          <p:nvSpPr>
            <p:cNvPr id="107" name="Freeform 102"/>
            <p:cNvSpPr>
              <a:spLocks/>
            </p:cNvSpPr>
            <p:nvPr/>
          </p:nvSpPr>
          <p:spPr bwMode="auto">
            <a:xfrm>
              <a:off x="3217863" y="2668588"/>
              <a:ext cx="487362" cy="498475"/>
            </a:xfrm>
            <a:custGeom>
              <a:avLst/>
              <a:gdLst>
                <a:gd name="T0" fmla="*/ 0 w 170"/>
                <a:gd name="T1" fmla="*/ 0 h 174"/>
                <a:gd name="T2" fmla="*/ 2147483647 w 170"/>
                <a:gd name="T3" fmla="*/ 2147483647 h 174"/>
                <a:gd name="T4" fmla="*/ 2147483647 w 170"/>
                <a:gd name="T5" fmla="*/ 2147483647 h 174"/>
                <a:gd name="T6" fmla="*/ 2147483647 w 170"/>
                <a:gd name="T7" fmla="*/ 2147483647 h 174"/>
                <a:gd name="T8" fmla="*/ 0 w 170"/>
                <a:gd name="T9" fmla="*/ 0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74">
                  <a:moveTo>
                    <a:pt x="0" y="0"/>
                  </a:moveTo>
                  <a:lnTo>
                    <a:pt x="168" y="2"/>
                  </a:lnTo>
                  <a:lnTo>
                    <a:pt x="170" y="172"/>
                  </a:lnTo>
                  <a:lnTo>
                    <a:pt x="4" y="174"/>
                  </a:lnTo>
                  <a:lnTo>
                    <a:pt x="0" y="0"/>
                  </a:lnTo>
                  <a:close/>
                </a:path>
              </a:pathLst>
            </a:custGeom>
            <a:solidFill>
              <a:srgbClr val="F4E8F8"/>
            </a:solidFill>
            <a:ln w="6350" cmpd="sng">
              <a:solidFill>
                <a:schemeClr val="tx1"/>
              </a:solidFill>
              <a:round/>
              <a:headEnd/>
              <a:tailEnd/>
            </a:ln>
          </p:spPr>
          <p:txBody>
            <a:bodyPr/>
            <a:lstStyle/>
            <a:p>
              <a:endParaRPr lang="en-US"/>
            </a:p>
          </p:txBody>
        </p:sp>
        <p:sp>
          <p:nvSpPr>
            <p:cNvPr id="108" name="Freeform 103"/>
            <p:cNvSpPr>
              <a:spLocks/>
            </p:cNvSpPr>
            <p:nvPr/>
          </p:nvSpPr>
          <p:spPr bwMode="auto">
            <a:xfrm>
              <a:off x="3698875" y="2674938"/>
              <a:ext cx="496888" cy="503237"/>
            </a:xfrm>
            <a:custGeom>
              <a:avLst/>
              <a:gdLst>
                <a:gd name="T0" fmla="*/ 0 w 174"/>
                <a:gd name="T1" fmla="*/ 0 h 176"/>
                <a:gd name="T2" fmla="*/ 2147483647 w 174"/>
                <a:gd name="T3" fmla="*/ 0 h 176"/>
                <a:gd name="T4" fmla="*/ 2147483647 w 174"/>
                <a:gd name="T5" fmla="*/ 2147483647 h 176"/>
                <a:gd name="T6" fmla="*/ 2147483647 w 174"/>
                <a:gd name="T7" fmla="*/ 2147483647 h 176"/>
                <a:gd name="T8" fmla="*/ 2147483647 w 174"/>
                <a:gd name="T9" fmla="*/ 2147483647 h 176"/>
                <a:gd name="T10" fmla="*/ 0 w 174"/>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176">
                  <a:moveTo>
                    <a:pt x="0" y="0"/>
                  </a:moveTo>
                  <a:lnTo>
                    <a:pt x="172" y="0"/>
                  </a:lnTo>
                  <a:lnTo>
                    <a:pt x="174" y="168"/>
                  </a:lnTo>
                  <a:lnTo>
                    <a:pt x="8" y="176"/>
                  </a:lnTo>
                  <a:lnTo>
                    <a:pt x="2" y="170"/>
                  </a:lnTo>
                  <a:lnTo>
                    <a:pt x="0" y="0"/>
                  </a:lnTo>
                  <a:close/>
                </a:path>
              </a:pathLst>
            </a:custGeom>
            <a:solidFill>
              <a:srgbClr val="DDB8EA"/>
            </a:solidFill>
            <a:ln w="6350" cmpd="sng">
              <a:solidFill>
                <a:schemeClr val="tx1"/>
              </a:solidFill>
              <a:round/>
              <a:headEnd/>
              <a:tailEnd/>
            </a:ln>
          </p:spPr>
          <p:txBody>
            <a:bodyPr/>
            <a:lstStyle/>
            <a:p>
              <a:endParaRPr lang="en-US"/>
            </a:p>
          </p:txBody>
        </p:sp>
        <p:sp>
          <p:nvSpPr>
            <p:cNvPr id="109" name="Freeform 104"/>
            <p:cNvSpPr>
              <a:spLocks/>
            </p:cNvSpPr>
            <p:nvPr/>
          </p:nvSpPr>
          <p:spPr bwMode="auto">
            <a:xfrm>
              <a:off x="4191000" y="2674938"/>
              <a:ext cx="492125" cy="481012"/>
            </a:xfrm>
            <a:custGeom>
              <a:avLst/>
              <a:gdLst>
                <a:gd name="T0" fmla="*/ 0 w 172"/>
                <a:gd name="T1" fmla="*/ 0 h 168"/>
                <a:gd name="T2" fmla="*/ 2147483647 w 172"/>
                <a:gd name="T3" fmla="*/ 0 h 168"/>
                <a:gd name="T4" fmla="*/ 2147483647 w 172"/>
                <a:gd name="T5" fmla="*/ 2147483647 h 168"/>
                <a:gd name="T6" fmla="*/ 2147483647 w 172"/>
                <a:gd name="T7" fmla="*/ 2147483647 h 168"/>
                <a:gd name="T8" fmla="*/ 2147483647 w 172"/>
                <a:gd name="T9" fmla="*/ 2147483647 h 168"/>
                <a:gd name="T10" fmla="*/ 0 w 172"/>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68">
                  <a:moveTo>
                    <a:pt x="0" y="0"/>
                  </a:moveTo>
                  <a:lnTo>
                    <a:pt x="164" y="0"/>
                  </a:lnTo>
                  <a:lnTo>
                    <a:pt x="168" y="100"/>
                  </a:lnTo>
                  <a:lnTo>
                    <a:pt x="172" y="166"/>
                  </a:lnTo>
                  <a:lnTo>
                    <a:pt x="2" y="168"/>
                  </a:lnTo>
                  <a:lnTo>
                    <a:pt x="0" y="0"/>
                  </a:lnTo>
                  <a:close/>
                </a:path>
              </a:pathLst>
            </a:custGeom>
            <a:solidFill>
              <a:srgbClr val="B564D2"/>
            </a:solidFill>
            <a:ln w="6350" cmpd="sng">
              <a:solidFill>
                <a:schemeClr val="tx1"/>
              </a:solidFill>
              <a:round/>
              <a:headEnd/>
              <a:tailEnd/>
            </a:ln>
          </p:spPr>
          <p:txBody>
            <a:bodyPr/>
            <a:lstStyle/>
            <a:p>
              <a:endParaRPr lang="en-US"/>
            </a:p>
          </p:txBody>
        </p:sp>
        <p:sp>
          <p:nvSpPr>
            <p:cNvPr id="110" name="Freeform 105"/>
            <p:cNvSpPr>
              <a:spLocks/>
            </p:cNvSpPr>
            <p:nvPr/>
          </p:nvSpPr>
          <p:spPr bwMode="auto">
            <a:xfrm>
              <a:off x="4659313" y="2560638"/>
              <a:ext cx="481012" cy="400050"/>
            </a:xfrm>
            <a:custGeom>
              <a:avLst/>
              <a:gdLst>
                <a:gd name="T0" fmla="*/ 0 w 168"/>
                <a:gd name="T1" fmla="*/ 2147483647 h 140"/>
                <a:gd name="T2" fmla="*/ 2147483647 w 168"/>
                <a:gd name="T3" fmla="*/ 0 h 140"/>
                <a:gd name="T4" fmla="*/ 2147483647 w 168"/>
                <a:gd name="T5" fmla="*/ 0 h 140"/>
                <a:gd name="T6" fmla="*/ 2147483647 w 168"/>
                <a:gd name="T7" fmla="*/ 0 h 140"/>
                <a:gd name="T8" fmla="*/ 2147483647 w 168"/>
                <a:gd name="T9" fmla="*/ 0 h 140"/>
                <a:gd name="T10" fmla="*/ 2147483647 w 168"/>
                <a:gd name="T11" fmla="*/ 2147483647 h 140"/>
                <a:gd name="T12" fmla="*/ 2147483647 w 168"/>
                <a:gd name="T13" fmla="*/ 2147483647 h 140"/>
                <a:gd name="T14" fmla="*/ 2147483647 w 168"/>
                <a:gd name="T15" fmla="*/ 2147483647 h 140"/>
                <a:gd name="T16" fmla="*/ 0 w 168"/>
                <a:gd name="T17" fmla="*/ 2147483647 h 140"/>
                <a:gd name="T18" fmla="*/ 0 w 168"/>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40">
                  <a:moveTo>
                    <a:pt x="0" y="4"/>
                  </a:moveTo>
                  <a:lnTo>
                    <a:pt x="84" y="0"/>
                  </a:lnTo>
                  <a:lnTo>
                    <a:pt x="140" y="0"/>
                  </a:lnTo>
                  <a:lnTo>
                    <a:pt x="158" y="0"/>
                  </a:lnTo>
                  <a:lnTo>
                    <a:pt x="166" y="0"/>
                  </a:lnTo>
                  <a:lnTo>
                    <a:pt x="168" y="106"/>
                  </a:lnTo>
                  <a:lnTo>
                    <a:pt x="168" y="130"/>
                  </a:lnTo>
                  <a:lnTo>
                    <a:pt x="4" y="140"/>
                  </a:lnTo>
                  <a:lnTo>
                    <a:pt x="0" y="40"/>
                  </a:lnTo>
                  <a:lnTo>
                    <a:pt x="0" y="4"/>
                  </a:lnTo>
                  <a:close/>
                </a:path>
              </a:pathLst>
            </a:custGeom>
            <a:solidFill>
              <a:srgbClr val="B564D2"/>
            </a:solidFill>
            <a:ln w="6350" cmpd="sng">
              <a:solidFill>
                <a:schemeClr val="tx1"/>
              </a:solidFill>
              <a:round/>
              <a:headEnd/>
              <a:tailEnd/>
            </a:ln>
          </p:spPr>
          <p:txBody>
            <a:bodyPr/>
            <a:lstStyle/>
            <a:p>
              <a:endParaRPr lang="en-US"/>
            </a:p>
          </p:txBody>
        </p:sp>
        <p:sp>
          <p:nvSpPr>
            <p:cNvPr id="111" name="Freeform 106"/>
            <p:cNvSpPr>
              <a:spLocks/>
            </p:cNvSpPr>
            <p:nvPr/>
          </p:nvSpPr>
          <p:spPr bwMode="auto">
            <a:xfrm>
              <a:off x="4672013" y="2932113"/>
              <a:ext cx="492125" cy="411162"/>
            </a:xfrm>
            <a:custGeom>
              <a:avLst/>
              <a:gdLst>
                <a:gd name="T0" fmla="*/ 2147483647 w 172"/>
                <a:gd name="T1" fmla="*/ 0 h 144"/>
                <a:gd name="T2" fmla="*/ 2147483647 w 172"/>
                <a:gd name="T3" fmla="*/ 2147483647 h 144"/>
                <a:gd name="T4" fmla="*/ 2147483647 w 172"/>
                <a:gd name="T5" fmla="*/ 2147483647 h 144"/>
                <a:gd name="T6" fmla="*/ 2147483647 w 172"/>
                <a:gd name="T7" fmla="*/ 2147483647 h 144"/>
                <a:gd name="T8" fmla="*/ 2147483647 w 172"/>
                <a:gd name="T9" fmla="*/ 2147483647 h 144"/>
                <a:gd name="T10" fmla="*/ 0 w 172"/>
                <a:gd name="T11" fmla="*/ 2147483647 h 144"/>
                <a:gd name="T12" fmla="*/ 2147483647 w 17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44">
                  <a:moveTo>
                    <a:pt x="164" y="0"/>
                  </a:moveTo>
                  <a:lnTo>
                    <a:pt x="172" y="108"/>
                  </a:lnTo>
                  <a:lnTo>
                    <a:pt x="168" y="142"/>
                  </a:lnTo>
                  <a:lnTo>
                    <a:pt x="4" y="144"/>
                  </a:lnTo>
                  <a:lnTo>
                    <a:pt x="4" y="76"/>
                  </a:lnTo>
                  <a:lnTo>
                    <a:pt x="0" y="10"/>
                  </a:lnTo>
                  <a:lnTo>
                    <a:pt x="164" y="0"/>
                  </a:lnTo>
                  <a:close/>
                </a:path>
              </a:pathLst>
            </a:custGeom>
            <a:solidFill>
              <a:srgbClr val="DDB8EA"/>
            </a:solidFill>
            <a:ln w="6350" cmpd="sng">
              <a:solidFill>
                <a:schemeClr val="tx1"/>
              </a:solidFill>
              <a:round/>
              <a:headEnd/>
              <a:tailEnd/>
            </a:ln>
          </p:spPr>
          <p:txBody>
            <a:bodyPr/>
            <a:lstStyle/>
            <a:p>
              <a:endParaRPr lang="en-US"/>
            </a:p>
          </p:txBody>
        </p:sp>
        <p:sp>
          <p:nvSpPr>
            <p:cNvPr id="112" name="Rectangle 110"/>
            <p:cNvSpPr>
              <a:spLocks noChangeArrowheads="1"/>
            </p:cNvSpPr>
            <p:nvPr/>
          </p:nvSpPr>
          <p:spPr bwMode="auto">
            <a:xfrm>
              <a:off x="7386638" y="3930650"/>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Allen</a:t>
              </a:r>
              <a:endParaRPr lang="en-US" altLang="en-US" sz="900">
                <a:latin typeface="Arial" charset="0"/>
              </a:endParaRPr>
            </a:p>
          </p:txBody>
        </p:sp>
        <p:sp>
          <p:nvSpPr>
            <p:cNvPr id="113" name="Rectangle 111"/>
            <p:cNvSpPr>
              <a:spLocks noChangeArrowheads="1"/>
            </p:cNvSpPr>
            <p:nvPr/>
          </p:nvSpPr>
          <p:spPr bwMode="auto">
            <a:xfrm>
              <a:off x="7299325" y="349567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Anderson</a:t>
              </a:r>
              <a:endParaRPr lang="en-US" altLang="en-US" sz="900">
                <a:latin typeface="Arial" charset="0"/>
              </a:endParaRPr>
            </a:p>
          </p:txBody>
        </p:sp>
        <p:sp>
          <p:nvSpPr>
            <p:cNvPr id="114" name="Rectangle 112"/>
            <p:cNvSpPr>
              <a:spLocks noChangeArrowheads="1"/>
            </p:cNvSpPr>
            <p:nvPr/>
          </p:nvSpPr>
          <p:spPr bwMode="auto">
            <a:xfrm>
              <a:off x="7180263" y="2100263"/>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dirty="0">
                  <a:solidFill>
                    <a:srgbClr val="000000"/>
                  </a:solidFill>
                  <a:latin typeface="Arial" charset="0"/>
                </a:rPr>
                <a:t>Atchison</a:t>
              </a:r>
              <a:endParaRPr lang="en-US" altLang="en-US" sz="900" dirty="0">
                <a:latin typeface="Arial" charset="0"/>
              </a:endParaRPr>
            </a:p>
          </p:txBody>
        </p:sp>
        <p:sp>
          <p:nvSpPr>
            <p:cNvPr id="115" name="Rectangle 113"/>
            <p:cNvSpPr>
              <a:spLocks noChangeArrowheads="1"/>
            </p:cNvSpPr>
            <p:nvPr/>
          </p:nvSpPr>
          <p:spPr bwMode="auto">
            <a:xfrm>
              <a:off x="4433888" y="4743450"/>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Barber</a:t>
              </a:r>
              <a:endParaRPr lang="en-US" altLang="en-US" sz="900">
                <a:latin typeface="Arial" charset="0"/>
              </a:endParaRPr>
            </a:p>
          </p:txBody>
        </p:sp>
        <p:sp>
          <p:nvSpPr>
            <p:cNvPr id="116" name="Rectangle 114"/>
            <p:cNvSpPr>
              <a:spLocks noChangeArrowheads="1"/>
            </p:cNvSpPr>
            <p:nvPr/>
          </p:nvSpPr>
          <p:spPr bwMode="auto">
            <a:xfrm>
              <a:off x="4319588" y="3387725"/>
              <a:ext cx="336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Barton</a:t>
              </a:r>
              <a:endParaRPr lang="en-US" altLang="en-US" sz="900">
                <a:latin typeface="Arial" charset="0"/>
              </a:endParaRPr>
            </a:p>
          </p:txBody>
        </p:sp>
        <p:sp>
          <p:nvSpPr>
            <p:cNvPr id="117" name="Rectangle 115"/>
            <p:cNvSpPr>
              <a:spLocks noChangeArrowheads="1"/>
            </p:cNvSpPr>
            <p:nvPr/>
          </p:nvSpPr>
          <p:spPr bwMode="auto">
            <a:xfrm>
              <a:off x="7705725" y="3925888"/>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Bourbon</a:t>
              </a:r>
              <a:endParaRPr lang="en-US" altLang="en-US" sz="900">
                <a:latin typeface="Arial" charset="0"/>
              </a:endParaRPr>
            </a:p>
          </p:txBody>
        </p:sp>
        <p:sp>
          <p:nvSpPr>
            <p:cNvPr id="118" name="Rectangle 116"/>
            <p:cNvSpPr>
              <a:spLocks noChangeArrowheads="1"/>
            </p:cNvSpPr>
            <p:nvPr/>
          </p:nvSpPr>
          <p:spPr bwMode="auto">
            <a:xfrm>
              <a:off x="6985000" y="1803400"/>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Brown</a:t>
              </a:r>
              <a:endParaRPr lang="en-US" altLang="en-US" sz="900">
                <a:latin typeface="Arial" charset="0"/>
              </a:endParaRPr>
            </a:p>
          </p:txBody>
        </p:sp>
        <p:sp>
          <p:nvSpPr>
            <p:cNvPr id="119" name="Rectangle 117"/>
            <p:cNvSpPr>
              <a:spLocks noChangeArrowheads="1"/>
            </p:cNvSpPr>
            <p:nvPr/>
          </p:nvSpPr>
          <p:spPr bwMode="auto">
            <a:xfrm>
              <a:off x="5984875" y="4097338"/>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Butler</a:t>
              </a:r>
              <a:endParaRPr lang="en-US" altLang="en-US" sz="900">
                <a:latin typeface="Arial" charset="0"/>
              </a:endParaRPr>
            </a:p>
          </p:txBody>
        </p:sp>
        <p:sp>
          <p:nvSpPr>
            <p:cNvPr id="120" name="Rectangle 118"/>
            <p:cNvSpPr>
              <a:spLocks noChangeArrowheads="1"/>
            </p:cNvSpPr>
            <p:nvPr/>
          </p:nvSpPr>
          <p:spPr bwMode="auto">
            <a:xfrm>
              <a:off x="6184900" y="3524250"/>
              <a:ext cx="330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Chase</a:t>
              </a:r>
              <a:endParaRPr lang="en-US" altLang="en-US" sz="900">
                <a:latin typeface="Arial" charset="0"/>
              </a:endParaRPr>
            </a:p>
          </p:txBody>
        </p:sp>
        <p:sp>
          <p:nvSpPr>
            <p:cNvPr id="121" name="Rectangle 119"/>
            <p:cNvSpPr>
              <a:spLocks noChangeArrowheads="1"/>
            </p:cNvSpPr>
            <p:nvPr/>
          </p:nvSpPr>
          <p:spPr bwMode="auto">
            <a:xfrm>
              <a:off x="6381750" y="4794250"/>
              <a:ext cx="622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Chautauqua</a:t>
              </a:r>
              <a:endParaRPr lang="en-US" altLang="en-US" sz="900">
                <a:latin typeface="Arial" charset="0"/>
              </a:endParaRPr>
            </a:p>
          </p:txBody>
        </p:sp>
        <p:sp>
          <p:nvSpPr>
            <p:cNvPr id="122" name="Rectangle 120"/>
            <p:cNvSpPr>
              <a:spLocks noChangeArrowheads="1"/>
            </p:cNvSpPr>
            <p:nvPr/>
          </p:nvSpPr>
          <p:spPr bwMode="auto">
            <a:xfrm>
              <a:off x="7758113" y="4662488"/>
              <a:ext cx="495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Cherokee</a:t>
              </a:r>
              <a:endParaRPr lang="en-US" altLang="en-US" sz="900">
                <a:latin typeface="Arial" charset="0"/>
              </a:endParaRPr>
            </a:p>
          </p:txBody>
        </p:sp>
        <p:sp>
          <p:nvSpPr>
            <p:cNvPr id="123" name="Rectangle 121"/>
            <p:cNvSpPr>
              <a:spLocks noChangeArrowheads="1"/>
            </p:cNvSpPr>
            <p:nvPr/>
          </p:nvSpPr>
          <p:spPr bwMode="auto">
            <a:xfrm>
              <a:off x="1652588" y="1922463"/>
              <a:ext cx="520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Cheyenne</a:t>
              </a:r>
              <a:endParaRPr lang="en-US" altLang="en-US" sz="900">
                <a:latin typeface="Arial" charset="0"/>
              </a:endParaRPr>
            </a:p>
          </p:txBody>
        </p:sp>
        <p:sp>
          <p:nvSpPr>
            <p:cNvPr id="124" name="Rectangle 122"/>
            <p:cNvSpPr>
              <a:spLocks noChangeArrowheads="1"/>
            </p:cNvSpPr>
            <p:nvPr/>
          </p:nvSpPr>
          <p:spPr bwMode="auto">
            <a:xfrm>
              <a:off x="3438525" y="4783138"/>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Clark</a:t>
              </a:r>
              <a:endParaRPr lang="en-US" altLang="en-US" sz="900">
                <a:latin typeface="Arial" charset="0"/>
              </a:endParaRPr>
            </a:p>
          </p:txBody>
        </p:sp>
        <p:sp>
          <p:nvSpPr>
            <p:cNvPr id="125" name="Rectangle 123"/>
            <p:cNvSpPr>
              <a:spLocks noChangeArrowheads="1"/>
            </p:cNvSpPr>
            <p:nvPr/>
          </p:nvSpPr>
          <p:spPr bwMode="auto">
            <a:xfrm>
              <a:off x="5681663" y="2289175"/>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Clay</a:t>
              </a:r>
              <a:endParaRPr lang="en-US" altLang="en-US" sz="900">
                <a:latin typeface="Arial" charset="0"/>
              </a:endParaRPr>
            </a:p>
          </p:txBody>
        </p:sp>
        <p:sp>
          <p:nvSpPr>
            <p:cNvPr id="126" name="Rectangle 124"/>
            <p:cNvSpPr>
              <a:spLocks noChangeArrowheads="1"/>
            </p:cNvSpPr>
            <p:nvPr/>
          </p:nvSpPr>
          <p:spPr bwMode="auto">
            <a:xfrm>
              <a:off x="5246688" y="2254250"/>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Cloud</a:t>
              </a:r>
              <a:endParaRPr lang="en-US" altLang="en-US" sz="900">
                <a:latin typeface="Arial" charset="0"/>
              </a:endParaRPr>
            </a:p>
          </p:txBody>
        </p:sp>
        <p:sp>
          <p:nvSpPr>
            <p:cNvPr id="127" name="Rectangle 125"/>
            <p:cNvSpPr>
              <a:spLocks noChangeArrowheads="1"/>
            </p:cNvSpPr>
            <p:nvPr/>
          </p:nvSpPr>
          <p:spPr bwMode="auto">
            <a:xfrm>
              <a:off x="3798888" y="4776788"/>
              <a:ext cx="552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Comanche</a:t>
              </a:r>
              <a:endParaRPr lang="en-US" altLang="en-US" sz="900">
                <a:latin typeface="Arial" charset="0"/>
              </a:endParaRPr>
            </a:p>
          </p:txBody>
        </p:sp>
        <p:sp>
          <p:nvSpPr>
            <p:cNvPr id="128" name="Rectangle 126"/>
            <p:cNvSpPr>
              <a:spLocks noChangeArrowheads="1"/>
            </p:cNvSpPr>
            <p:nvPr/>
          </p:nvSpPr>
          <p:spPr bwMode="auto">
            <a:xfrm>
              <a:off x="5932488" y="4675188"/>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Cowley</a:t>
              </a:r>
              <a:endParaRPr lang="en-US" altLang="en-US" sz="900">
                <a:latin typeface="Arial" charset="0"/>
              </a:endParaRPr>
            </a:p>
          </p:txBody>
        </p:sp>
        <p:sp>
          <p:nvSpPr>
            <p:cNvPr id="129" name="Rectangle 127"/>
            <p:cNvSpPr>
              <a:spLocks noChangeArrowheads="1"/>
            </p:cNvSpPr>
            <p:nvPr/>
          </p:nvSpPr>
          <p:spPr bwMode="auto">
            <a:xfrm>
              <a:off x="7723188" y="4302125"/>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Crawford</a:t>
              </a:r>
              <a:endParaRPr lang="en-US" altLang="en-US" sz="900">
                <a:latin typeface="Arial" charset="0"/>
              </a:endParaRPr>
            </a:p>
          </p:txBody>
        </p:sp>
        <p:sp>
          <p:nvSpPr>
            <p:cNvPr id="130" name="Rectangle 128"/>
            <p:cNvSpPr>
              <a:spLocks noChangeArrowheads="1"/>
            </p:cNvSpPr>
            <p:nvPr/>
          </p:nvSpPr>
          <p:spPr bwMode="auto">
            <a:xfrm>
              <a:off x="2781300" y="1939925"/>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Decatur</a:t>
              </a:r>
              <a:endParaRPr lang="en-US" altLang="en-US" sz="900">
                <a:latin typeface="Arial" charset="0"/>
              </a:endParaRPr>
            </a:p>
          </p:txBody>
        </p:sp>
        <p:sp>
          <p:nvSpPr>
            <p:cNvPr id="131" name="Rectangle 129"/>
            <p:cNvSpPr>
              <a:spLocks noChangeArrowheads="1"/>
            </p:cNvSpPr>
            <p:nvPr/>
          </p:nvSpPr>
          <p:spPr bwMode="auto">
            <a:xfrm>
              <a:off x="5657850" y="2913063"/>
              <a:ext cx="495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Dickinson</a:t>
              </a:r>
              <a:endParaRPr lang="en-US" altLang="en-US" sz="900">
                <a:latin typeface="Arial" charset="0"/>
              </a:endParaRPr>
            </a:p>
          </p:txBody>
        </p:sp>
        <p:sp>
          <p:nvSpPr>
            <p:cNvPr id="132" name="Rectangle 130"/>
            <p:cNvSpPr>
              <a:spLocks noChangeArrowheads="1"/>
            </p:cNvSpPr>
            <p:nvPr/>
          </p:nvSpPr>
          <p:spPr bwMode="auto">
            <a:xfrm>
              <a:off x="7334250" y="176847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Doniphan</a:t>
              </a:r>
              <a:endParaRPr lang="en-US" altLang="en-US" sz="900">
                <a:latin typeface="Arial" charset="0"/>
              </a:endParaRPr>
            </a:p>
          </p:txBody>
        </p:sp>
        <p:sp>
          <p:nvSpPr>
            <p:cNvPr id="133" name="Rectangle 131"/>
            <p:cNvSpPr>
              <a:spLocks noChangeArrowheads="1"/>
            </p:cNvSpPr>
            <p:nvPr/>
          </p:nvSpPr>
          <p:spPr bwMode="auto">
            <a:xfrm>
              <a:off x="7259638" y="284956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Douglas</a:t>
              </a:r>
              <a:endParaRPr lang="en-US" altLang="en-US" sz="900">
                <a:latin typeface="Arial" charset="0"/>
              </a:endParaRPr>
            </a:p>
          </p:txBody>
        </p:sp>
        <p:sp>
          <p:nvSpPr>
            <p:cNvPr id="134" name="Rectangle 132"/>
            <p:cNvSpPr>
              <a:spLocks noChangeArrowheads="1"/>
            </p:cNvSpPr>
            <p:nvPr/>
          </p:nvSpPr>
          <p:spPr bwMode="auto">
            <a:xfrm>
              <a:off x="3827463" y="4051300"/>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Edwards</a:t>
              </a:r>
              <a:endParaRPr lang="en-US" altLang="en-US" sz="900">
                <a:latin typeface="Arial" charset="0"/>
              </a:endParaRPr>
            </a:p>
          </p:txBody>
        </p:sp>
        <p:sp>
          <p:nvSpPr>
            <p:cNvPr id="135" name="Rectangle 133"/>
            <p:cNvSpPr>
              <a:spLocks noChangeArrowheads="1"/>
            </p:cNvSpPr>
            <p:nvPr/>
          </p:nvSpPr>
          <p:spPr bwMode="auto">
            <a:xfrm>
              <a:off x="6578600" y="4440238"/>
              <a:ext cx="158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Elk</a:t>
              </a:r>
              <a:endParaRPr lang="en-US" altLang="en-US" sz="900">
                <a:latin typeface="Arial" charset="0"/>
              </a:endParaRPr>
            </a:p>
          </p:txBody>
        </p:sp>
        <p:sp>
          <p:nvSpPr>
            <p:cNvPr id="136" name="Rectangle 134"/>
            <p:cNvSpPr>
              <a:spLocks noChangeArrowheads="1"/>
            </p:cNvSpPr>
            <p:nvPr/>
          </p:nvSpPr>
          <p:spPr bwMode="auto">
            <a:xfrm>
              <a:off x="3856038" y="2871788"/>
              <a:ext cx="209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Ellis</a:t>
              </a:r>
              <a:endParaRPr lang="en-US" altLang="en-US" sz="900">
                <a:latin typeface="Arial" charset="0"/>
              </a:endParaRPr>
            </a:p>
          </p:txBody>
        </p:sp>
        <p:sp>
          <p:nvSpPr>
            <p:cNvPr id="137" name="Rectangle 135"/>
            <p:cNvSpPr>
              <a:spLocks noChangeArrowheads="1"/>
            </p:cNvSpPr>
            <p:nvPr/>
          </p:nvSpPr>
          <p:spPr bwMode="auto">
            <a:xfrm>
              <a:off x="4759325" y="3095625"/>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Ellsworth</a:t>
              </a:r>
              <a:endParaRPr lang="en-US" altLang="en-US" sz="900">
                <a:latin typeface="Arial" charset="0"/>
              </a:endParaRPr>
            </a:p>
          </p:txBody>
        </p:sp>
        <p:sp>
          <p:nvSpPr>
            <p:cNvPr id="138" name="Rectangle 136"/>
            <p:cNvSpPr>
              <a:spLocks noChangeArrowheads="1"/>
            </p:cNvSpPr>
            <p:nvPr/>
          </p:nvSpPr>
          <p:spPr bwMode="auto">
            <a:xfrm>
              <a:off x="2590800" y="3776663"/>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Finney</a:t>
              </a:r>
              <a:endParaRPr lang="en-US" altLang="en-US" sz="900">
                <a:latin typeface="Arial" charset="0"/>
              </a:endParaRPr>
            </a:p>
          </p:txBody>
        </p:sp>
        <p:sp>
          <p:nvSpPr>
            <p:cNvPr id="139" name="Rectangle 137"/>
            <p:cNvSpPr>
              <a:spLocks noChangeArrowheads="1"/>
            </p:cNvSpPr>
            <p:nvPr/>
          </p:nvSpPr>
          <p:spPr bwMode="auto">
            <a:xfrm>
              <a:off x="3295650" y="4257675"/>
              <a:ext cx="234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Ford</a:t>
              </a:r>
              <a:endParaRPr lang="en-US" altLang="en-US" sz="900">
                <a:latin typeface="Arial" charset="0"/>
              </a:endParaRPr>
            </a:p>
          </p:txBody>
        </p:sp>
        <p:sp>
          <p:nvSpPr>
            <p:cNvPr id="140" name="Rectangle 138"/>
            <p:cNvSpPr>
              <a:spLocks noChangeArrowheads="1"/>
            </p:cNvSpPr>
            <p:nvPr/>
          </p:nvSpPr>
          <p:spPr bwMode="auto">
            <a:xfrm>
              <a:off x="7270750" y="3146425"/>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Franklin</a:t>
              </a:r>
              <a:endParaRPr lang="en-US" altLang="en-US" sz="900">
                <a:latin typeface="Arial" charset="0"/>
              </a:endParaRPr>
            </a:p>
          </p:txBody>
        </p:sp>
        <p:sp>
          <p:nvSpPr>
            <p:cNvPr id="141" name="Rectangle 139"/>
            <p:cNvSpPr>
              <a:spLocks noChangeArrowheads="1"/>
            </p:cNvSpPr>
            <p:nvPr/>
          </p:nvSpPr>
          <p:spPr bwMode="auto">
            <a:xfrm>
              <a:off x="6057900" y="2792413"/>
              <a:ext cx="311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Geary</a:t>
              </a:r>
              <a:endParaRPr lang="en-US" altLang="en-US" sz="900">
                <a:latin typeface="Arial" charset="0"/>
              </a:endParaRPr>
            </a:p>
          </p:txBody>
        </p:sp>
        <p:sp>
          <p:nvSpPr>
            <p:cNvPr id="142" name="Rectangle 140"/>
            <p:cNvSpPr>
              <a:spLocks noChangeArrowheads="1"/>
            </p:cNvSpPr>
            <p:nvPr/>
          </p:nvSpPr>
          <p:spPr bwMode="auto">
            <a:xfrm>
              <a:off x="2860675" y="2871788"/>
              <a:ext cx="273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Gove</a:t>
              </a:r>
              <a:endParaRPr lang="en-US" altLang="en-US" sz="900">
                <a:latin typeface="Arial" charset="0"/>
              </a:endParaRPr>
            </a:p>
          </p:txBody>
        </p:sp>
        <p:sp>
          <p:nvSpPr>
            <p:cNvPr id="143" name="Rectangle 141"/>
            <p:cNvSpPr>
              <a:spLocks noChangeArrowheads="1"/>
            </p:cNvSpPr>
            <p:nvPr/>
          </p:nvSpPr>
          <p:spPr bwMode="auto">
            <a:xfrm>
              <a:off x="3300413" y="2386013"/>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Graham</a:t>
              </a:r>
              <a:endParaRPr lang="en-US" altLang="en-US" sz="900">
                <a:latin typeface="Arial" charset="0"/>
              </a:endParaRPr>
            </a:p>
          </p:txBody>
        </p:sp>
        <p:sp>
          <p:nvSpPr>
            <p:cNvPr id="144" name="Rectangle 142"/>
            <p:cNvSpPr>
              <a:spLocks noChangeArrowheads="1"/>
            </p:cNvSpPr>
            <p:nvPr/>
          </p:nvSpPr>
          <p:spPr bwMode="auto">
            <a:xfrm>
              <a:off x="2100263" y="4405313"/>
              <a:ext cx="285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Grant</a:t>
              </a:r>
              <a:endParaRPr lang="en-US" altLang="en-US" sz="900">
                <a:latin typeface="Arial" charset="0"/>
              </a:endParaRPr>
            </a:p>
          </p:txBody>
        </p:sp>
        <p:sp>
          <p:nvSpPr>
            <p:cNvPr id="145" name="Rectangle 143"/>
            <p:cNvSpPr>
              <a:spLocks noChangeArrowheads="1"/>
            </p:cNvSpPr>
            <p:nvPr/>
          </p:nvSpPr>
          <p:spPr bwMode="auto">
            <a:xfrm>
              <a:off x="2894013" y="4233863"/>
              <a:ext cx="247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Gray</a:t>
              </a:r>
              <a:endParaRPr lang="en-US" altLang="en-US" sz="900">
                <a:latin typeface="Arial" charset="0"/>
              </a:endParaRPr>
            </a:p>
          </p:txBody>
        </p:sp>
        <p:sp>
          <p:nvSpPr>
            <p:cNvPr id="146" name="Rectangle 144"/>
            <p:cNvSpPr>
              <a:spLocks noChangeArrowheads="1"/>
            </p:cNvSpPr>
            <p:nvPr/>
          </p:nvSpPr>
          <p:spPr bwMode="auto">
            <a:xfrm>
              <a:off x="1606550" y="336391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Greeley</a:t>
              </a:r>
              <a:endParaRPr lang="en-US" altLang="en-US" sz="900">
                <a:latin typeface="Arial" charset="0"/>
              </a:endParaRPr>
            </a:p>
          </p:txBody>
        </p:sp>
        <p:sp>
          <p:nvSpPr>
            <p:cNvPr id="147" name="Rectangle 145"/>
            <p:cNvSpPr>
              <a:spLocks noChangeArrowheads="1"/>
            </p:cNvSpPr>
            <p:nvPr/>
          </p:nvSpPr>
          <p:spPr bwMode="auto">
            <a:xfrm>
              <a:off x="6357938" y="4011613"/>
              <a:ext cx="590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Greenwood</a:t>
              </a:r>
              <a:endParaRPr lang="en-US" altLang="en-US" sz="900">
                <a:latin typeface="Arial" charset="0"/>
              </a:endParaRPr>
            </a:p>
          </p:txBody>
        </p:sp>
        <p:sp>
          <p:nvSpPr>
            <p:cNvPr id="148" name="Rectangle 146"/>
            <p:cNvSpPr>
              <a:spLocks noChangeArrowheads="1"/>
            </p:cNvSpPr>
            <p:nvPr/>
          </p:nvSpPr>
          <p:spPr bwMode="auto">
            <a:xfrm>
              <a:off x="1604963" y="3983038"/>
              <a:ext cx="450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Hamilton</a:t>
              </a:r>
              <a:endParaRPr lang="en-US" altLang="en-US" sz="900">
                <a:latin typeface="Arial" charset="0"/>
              </a:endParaRPr>
            </a:p>
          </p:txBody>
        </p:sp>
        <p:sp>
          <p:nvSpPr>
            <p:cNvPr id="149" name="Rectangle 147"/>
            <p:cNvSpPr>
              <a:spLocks noChangeArrowheads="1"/>
            </p:cNvSpPr>
            <p:nvPr/>
          </p:nvSpPr>
          <p:spPr bwMode="auto">
            <a:xfrm>
              <a:off x="4902200" y="4760913"/>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Harper</a:t>
              </a:r>
              <a:endParaRPr lang="en-US" altLang="en-US" sz="900">
                <a:latin typeface="Arial" charset="0"/>
              </a:endParaRPr>
            </a:p>
          </p:txBody>
        </p:sp>
        <p:sp>
          <p:nvSpPr>
            <p:cNvPr id="150" name="Rectangle 148"/>
            <p:cNvSpPr>
              <a:spLocks noChangeArrowheads="1"/>
            </p:cNvSpPr>
            <p:nvPr/>
          </p:nvSpPr>
          <p:spPr bwMode="auto">
            <a:xfrm>
              <a:off x="5457825" y="38338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Harvey</a:t>
              </a:r>
              <a:endParaRPr lang="en-US" altLang="en-US" sz="900">
                <a:latin typeface="Arial" charset="0"/>
              </a:endParaRPr>
            </a:p>
          </p:txBody>
        </p:sp>
        <p:sp>
          <p:nvSpPr>
            <p:cNvPr id="151" name="Rectangle 149"/>
            <p:cNvSpPr>
              <a:spLocks noChangeArrowheads="1"/>
            </p:cNvSpPr>
            <p:nvPr/>
          </p:nvSpPr>
          <p:spPr bwMode="auto">
            <a:xfrm>
              <a:off x="2459038" y="4400550"/>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Haskell</a:t>
              </a:r>
              <a:endParaRPr lang="en-US" altLang="en-US" sz="900">
                <a:latin typeface="Arial" charset="0"/>
              </a:endParaRPr>
            </a:p>
          </p:txBody>
        </p:sp>
        <p:sp>
          <p:nvSpPr>
            <p:cNvPr id="152" name="Rectangle 150"/>
            <p:cNvSpPr>
              <a:spLocks noChangeArrowheads="1"/>
            </p:cNvSpPr>
            <p:nvPr/>
          </p:nvSpPr>
          <p:spPr bwMode="auto">
            <a:xfrm>
              <a:off x="3221038" y="3816350"/>
              <a:ext cx="558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Hodgeman</a:t>
              </a:r>
              <a:endParaRPr lang="en-US" altLang="en-US" sz="900">
                <a:latin typeface="Arial" charset="0"/>
              </a:endParaRPr>
            </a:p>
          </p:txBody>
        </p:sp>
        <p:sp>
          <p:nvSpPr>
            <p:cNvPr id="153" name="Rectangle 151"/>
            <p:cNvSpPr>
              <a:spLocks noChangeArrowheads="1"/>
            </p:cNvSpPr>
            <p:nvPr/>
          </p:nvSpPr>
          <p:spPr bwMode="auto">
            <a:xfrm>
              <a:off x="7151688" y="2454275"/>
              <a:ext cx="469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Jefferson</a:t>
              </a:r>
              <a:endParaRPr lang="en-US" altLang="en-US" sz="900">
                <a:latin typeface="Arial" charset="0"/>
              </a:endParaRPr>
            </a:p>
          </p:txBody>
        </p:sp>
        <p:sp>
          <p:nvSpPr>
            <p:cNvPr id="154" name="Rectangle 152"/>
            <p:cNvSpPr>
              <a:spLocks noChangeArrowheads="1"/>
            </p:cNvSpPr>
            <p:nvPr/>
          </p:nvSpPr>
          <p:spPr bwMode="auto">
            <a:xfrm>
              <a:off x="4697413" y="1946275"/>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Jewell</a:t>
              </a:r>
              <a:endParaRPr lang="en-US" altLang="en-US" sz="900">
                <a:latin typeface="Arial" charset="0"/>
              </a:endParaRPr>
            </a:p>
          </p:txBody>
        </p:sp>
        <p:sp>
          <p:nvSpPr>
            <p:cNvPr id="155" name="Rectangle 153"/>
            <p:cNvSpPr>
              <a:spLocks noChangeArrowheads="1"/>
            </p:cNvSpPr>
            <p:nvPr/>
          </p:nvSpPr>
          <p:spPr bwMode="auto">
            <a:xfrm>
              <a:off x="7661275" y="2820988"/>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Johnson</a:t>
              </a:r>
              <a:endParaRPr lang="en-US" altLang="en-US" sz="900">
                <a:latin typeface="Arial" charset="0"/>
              </a:endParaRPr>
            </a:p>
          </p:txBody>
        </p:sp>
        <p:sp>
          <p:nvSpPr>
            <p:cNvPr id="156" name="Rectangle 154"/>
            <p:cNvSpPr>
              <a:spLocks noChangeArrowheads="1"/>
            </p:cNvSpPr>
            <p:nvPr/>
          </p:nvSpPr>
          <p:spPr bwMode="auto">
            <a:xfrm>
              <a:off x="2071688" y="38338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Kearny</a:t>
              </a:r>
              <a:endParaRPr lang="en-US" altLang="en-US" sz="900">
                <a:latin typeface="Arial" charset="0"/>
              </a:endParaRPr>
            </a:p>
          </p:txBody>
        </p:sp>
        <p:sp>
          <p:nvSpPr>
            <p:cNvPr id="157" name="Rectangle 155"/>
            <p:cNvSpPr>
              <a:spLocks noChangeArrowheads="1"/>
            </p:cNvSpPr>
            <p:nvPr/>
          </p:nvSpPr>
          <p:spPr bwMode="auto">
            <a:xfrm>
              <a:off x="4822825" y="4359275"/>
              <a:ext cx="450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Kingman</a:t>
              </a:r>
              <a:endParaRPr lang="en-US" altLang="en-US" sz="900">
                <a:latin typeface="Arial" charset="0"/>
              </a:endParaRPr>
            </a:p>
          </p:txBody>
        </p:sp>
        <p:sp>
          <p:nvSpPr>
            <p:cNvPr id="158" name="Rectangle 156"/>
            <p:cNvSpPr>
              <a:spLocks noChangeArrowheads="1"/>
            </p:cNvSpPr>
            <p:nvPr/>
          </p:nvSpPr>
          <p:spPr bwMode="auto">
            <a:xfrm>
              <a:off x="3878263" y="4429125"/>
              <a:ext cx="311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Kiowa</a:t>
              </a:r>
              <a:endParaRPr lang="en-US" altLang="en-US" sz="900">
                <a:latin typeface="Arial" charset="0"/>
              </a:endParaRPr>
            </a:p>
          </p:txBody>
        </p:sp>
        <p:sp>
          <p:nvSpPr>
            <p:cNvPr id="159" name="Rectangle 157"/>
            <p:cNvSpPr>
              <a:spLocks noChangeArrowheads="1"/>
            </p:cNvSpPr>
            <p:nvPr/>
          </p:nvSpPr>
          <p:spPr bwMode="auto">
            <a:xfrm>
              <a:off x="7351713" y="4600575"/>
              <a:ext cx="381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Labette</a:t>
              </a:r>
              <a:endParaRPr lang="en-US" altLang="en-US" sz="900">
                <a:latin typeface="Arial" charset="0"/>
              </a:endParaRPr>
            </a:p>
          </p:txBody>
        </p:sp>
        <p:sp>
          <p:nvSpPr>
            <p:cNvPr id="160" name="Rectangle 158"/>
            <p:cNvSpPr>
              <a:spLocks noChangeArrowheads="1"/>
            </p:cNvSpPr>
            <p:nvPr/>
          </p:nvSpPr>
          <p:spPr bwMode="auto">
            <a:xfrm>
              <a:off x="2860675" y="3392488"/>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Lane</a:t>
              </a:r>
              <a:endParaRPr lang="en-US" altLang="en-US" sz="900">
                <a:latin typeface="Arial" charset="0"/>
              </a:endParaRPr>
            </a:p>
          </p:txBody>
        </p:sp>
        <p:sp>
          <p:nvSpPr>
            <p:cNvPr id="161" name="Rectangle 159"/>
            <p:cNvSpPr>
              <a:spLocks noChangeArrowheads="1"/>
            </p:cNvSpPr>
            <p:nvPr/>
          </p:nvSpPr>
          <p:spPr bwMode="auto">
            <a:xfrm>
              <a:off x="7512050" y="2335213"/>
              <a:ext cx="654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Leavenworth</a:t>
              </a:r>
              <a:endParaRPr lang="en-US" altLang="en-US" sz="900">
                <a:latin typeface="Arial" charset="0"/>
              </a:endParaRPr>
            </a:p>
          </p:txBody>
        </p:sp>
        <p:sp>
          <p:nvSpPr>
            <p:cNvPr id="162" name="Rectangle 160"/>
            <p:cNvSpPr>
              <a:spLocks noChangeArrowheads="1"/>
            </p:cNvSpPr>
            <p:nvPr/>
          </p:nvSpPr>
          <p:spPr bwMode="auto">
            <a:xfrm>
              <a:off x="4759325" y="27289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Lincoln</a:t>
              </a:r>
              <a:endParaRPr lang="en-US" altLang="en-US" sz="900">
                <a:latin typeface="Arial" charset="0"/>
              </a:endParaRPr>
            </a:p>
          </p:txBody>
        </p:sp>
        <p:sp>
          <p:nvSpPr>
            <p:cNvPr id="163" name="Rectangle 161"/>
            <p:cNvSpPr>
              <a:spLocks noChangeArrowheads="1"/>
            </p:cNvSpPr>
            <p:nvPr/>
          </p:nvSpPr>
          <p:spPr bwMode="auto">
            <a:xfrm>
              <a:off x="7761288" y="3559175"/>
              <a:ext cx="215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Linn</a:t>
              </a:r>
              <a:endParaRPr lang="en-US" altLang="en-US" sz="900">
                <a:latin typeface="Arial" charset="0"/>
              </a:endParaRPr>
            </a:p>
          </p:txBody>
        </p:sp>
        <p:sp>
          <p:nvSpPr>
            <p:cNvPr id="164" name="Rectangle 162"/>
            <p:cNvSpPr>
              <a:spLocks noChangeArrowheads="1"/>
            </p:cNvSpPr>
            <p:nvPr/>
          </p:nvSpPr>
          <p:spPr bwMode="auto">
            <a:xfrm>
              <a:off x="2265363" y="2867025"/>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Logan</a:t>
              </a:r>
              <a:endParaRPr lang="en-US" altLang="en-US" sz="900">
                <a:latin typeface="Arial" charset="0"/>
              </a:endParaRPr>
            </a:p>
          </p:txBody>
        </p:sp>
        <p:sp>
          <p:nvSpPr>
            <p:cNvPr id="165" name="Rectangle 163"/>
            <p:cNvSpPr>
              <a:spLocks noChangeArrowheads="1"/>
            </p:cNvSpPr>
            <p:nvPr/>
          </p:nvSpPr>
          <p:spPr bwMode="auto">
            <a:xfrm>
              <a:off x="6584950" y="3341688"/>
              <a:ext cx="247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Lyon</a:t>
              </a:r>
              <a:endParaRPr lang="en-US" altLang="en-US" sz="900">
                <a:latin typeface="Arial" charset="0"/>
              </a:endParaRPr>
            </a:p>
          </p:txBody>
        </p:sp>
        <p:sp>
          <p:nvSpPr>
            <p:cNvPr id="166" name="Rectangle 164"/>
            <p:cNvSpPr>
              <a:spLocks noChangeArrowheads="1"/>
            </p:cNvSpPr>
            <p:nvPr/>
          </p:nvSpPr>
          <p:spPr bwMode="auto">
            <a:xfrm>
              <a:off x="5741988" y="3490913"/>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Marion</a:t>
              </a:r>
              <a:endParaRPr lang="en-US" altLang="en-US" sz="900">
                <a:latin typeface="Arial" charset="0"/>
              </a:endParaRPr>
            </a:p>
          </p:txBody>
        </p:sp>
        <p:sp>
          <p:nvSpPr>
            <p:cNvPr id="167" name="Rectangle 165"/>
            <p:cNvSpPr>
              <a:spLocks noChangeArrowheads="1"/>
            </p:cNvSpPr>
            <p:nvPr/>
          </p:nvSpPr>
          <p:spPr bwMode="auto">
            <a:xfrm>
              <a:off x="6143625" y="1897063"/>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Marshall</a:t>
              </a:r>
              <a:endParaRPr lang="en-US" altLang="en-US" sz="900">
                <a:latin typeface="Arial" charset="0"/>
              </a:endParaRPr>
            </a:p>
          </p:txBody>
        </p:sp>
        <p:sp>
          <p:nvSpPr>
            <p:cNvPr id="168" name="Rectangle 166"/>
            <p:cNvSpPr>
              <a:spLocks noChangeArrowheads="1"/>
            </p:cNvSpPr>
            <p:nvPr/>
          </p:nvSpPr>
          <p:spPr bwMode="auto">
            <a:xfrm>
              <a:off x="5160963" y="3392488"/>
              <a:ext cx="577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McPherson</a:t>
              </a:r>
              <a:endParaRPr lang="en-US" altLang="en-US" sz="900">
                <a:latin typeface="Arial" charset="0"/>
              </a:endParaRPr>
            </a:p>
          </p:txBody>
        </p:sp>
        <p:sp>
          <p:nvSpPr>
            <p:cNvPr id="169" name="Rectangle 167"/>
            <p:cNvSpPr>
              <a:spLocks noChangeArrowheads="1"/>
            </p:cNvSpPr>
            <p:nvPr/>
          </p:nvSpPr>
          <p:spPr bwMode="auto">
            <a:xfrm>
              <a:off x="2928938" y="4821238"/>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Meade</a:t>
              </a:r>
              <a:endParaRPr lang="en-US" altLang="en-US" sz="900">
                <a:latin typeface="Arial" charset="0"/>
              </a:endParaRPr>
            </a:p>
          </p:txBody>
        </p:sp>
        <p:sp>
          <p:nvSpPr>
            <p:cNvPr id="170" name="Rectangle 168"/>
            <p:cNvSpPr>
              <a:spLocks noChangeArrowheads="1"/>
            </p:cNvSpPr>
            <p:nvPr/>
          </p:nvSpPr>
          <p:spPr bwMode="auto">
            <a:xfrm>
              <a:off x="7672388" y="3159125"/>
              <a:ext cx="304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Miami</a:t>
              </a:r>
              <a:endParaRPr lang="en-US" altLang="en-US" sz="900">
                <a:latin typeface="Arial" charset="0"/>
              </a:endParaRPr>
            </a:p>
          </p:txBody>
        </p:sp>
        <p:sp>
          <p:nvSpPr>
            <p:cNvPr id="171" name="Rectangle 169"/>
            <p:cNvSpPr>
              <a:spLocks noChangeArrowheads="1"/>
            </p:cNvSpPr>
            <p:nvPr/>
          </p:nvSpPr>
          <p:spPr bwMode="auto">
            <a:xfrm>
              <a:off x="4743450" y="2335213"/>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Mitchell</a:t>
              </a:r>
              <a:endParaRPr lang="en-US" altLang="en-US" sz="900">
                <a:latin typeface="Arial" charset="0"/>
              </a:endParaRPr>
            </a:p>
          </p:txBody>
        </p:sp>
        <p:sp>
          <p:nvSpPr>
            <p:cNvPr id="172" name="Rectangle 170"/>
            <p:cNvSpPr>
              <a:spLocks noChangeArrowheads="1"/>
            </p:cNvSpPr>
            <p:nvPr/>
          </p:nvSpPr>
          <p:spPr bwMode="auto">
            <a:xfrm>
              <a:off x="6945313" y="4725988"/>
              <a:ext cx="635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Montgomery</a:t>
              </a:r>
              <a:endParaRPr lang="en-US" altLang="en-US" sz="900">
                <a:latin typeface="Arial" charset="0"/>
              </a:endParaRPr>
            </a:p>
          </p:txBody>
        </p:sp>
        <p:sp>
          <p:nvSpPr>
            <p:cNvPr id="173" name="Rectangle 171"/>
            <p:cNvSpPr>
              <a:spLocks noChangeArrowheads="1"/>
            </p:cNvSpPr>
            <p:nvPr/>
          </p:nvSpPr>
          <p:spPr bwMode="auto">
            <a:xfrm>
              <a:off x="6132513" y="3117850"/>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Morris</a:t>
              </a:r>
              <a:endParaRPr lang="en-US" altLang="en-US" sz="900">
                <a:latin typeface="Arial" charset="0"/>
              </a:endParaRPr>
            </a:p>
          </p:txBody>
        </p:sp>
        <p:sp>
          <p:nvSpPr>
            <p:cNvPr id="174" name="Rectangle 172"/>
            <p:cNvSpPr>
              <a:spLocks noChangeArrowheads="1"/>
            </p:cNvSpPr>
            <p:nvPr/>
          </p:nvSpPr>
          <p:spPr bwMode="auto">
            <a:xfrm>
              <a:off x="1641475" y="4821238"/>
              <a:ext cx="355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Morton</a:t>
              </a:r>
              <a:endParaRPr lang="en-US" altLang="en-US" sz="900">
                <a:latin typeface="Arial" charset="0"/>
              </a:endParaRPr>
            </a:p>
          </p:txBody>
        </p:sp>
        <p:sp>
          <p:nvSpPr>
            <p:cNvPr id="175" name="Rectangle 173"/>
            <p:cNvSpPr>
              <a:spLocks noChangeArrowheads="1"/>
            </p:cNvSpPr>
            <p:nvPr/>
          </p:nvSpPr>
          <p:spPr bwMode="auto">
            <a:xfrm>
              <a:off x="6573838" y="1860550"/>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Nemaha</a:t>
              </a:r>
              <a:endParaRPr lang="en-US" altLang="en-US" sz="900">
                <a:latin typeface="Arial" charset="0"/>
              </a:endParaRPr>
            </a:p>
          </p:txBody>
        </p:sp>
        <p:sp>
          <p:nvSpPr>
            <p:cNvPr id="176" name="Rectangle 174"/>
            <p:cNvSpPr>
              <a:spLocks noChangeArrowheads="1"/>
            </p:cNvSpPr>
            <p:nvPr/>
          </p:nvSpPr>
          <p:spPr bwMode="auto">
            <a:xfrm>
              <a:off x="7281863" y="4246563"/>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Neosho</a:t>
              </a:r>
              <a:endParaRPr lang="en-US" altLang="en-US" sz="900">
                <a:latin typeface="Arial" charset="0"/>
              </a:endParaRPr>
            </a:p>
          </p:txBody>
        </p:sp>
        <p:sp>
          <p:nvSpPr>
            <p:cNvPr id="177" name="Rectangle 175"/>
            <p:cNvSpPr>
              <a:spLocks noChangeArrowheads="1"/>
            </p:cNvSpPr>
            <p:nvPr/>
          </p:nvSpPr>
          <p:spPr bwMode="auto">
            <a:xfrm>
              <a:off x="3317875" y="3381375"/>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Ness</a:t>
              </a:r>
              <a:endParaRPr lang="en-US" altLang="en-US" sz="900">
                <a:latin typeface="Arial" charset="0"/>
              </a:endParaRPr>
            </a:p>
          </p:txBody>
        </p:sp>
        <p:sp>
          <p:nvSpPr>
            <p:cNvPr id="178" name="Rectangle 176"/>
            <p:cNvSpPr>
              <a:spLocks noChangeArrowheads="1"/>
            </p:cNvSpPr>
            <p:nvPr/>
          </p:nvSpPr>
          <p:spPr bwMode="auto">
            <a:xfrm>
              <a:off x="3306763" y="1928813"/>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Norton</a:t>
              </a:r>
              <a:endParaRPr lang="en-US" altLang="en-US" sz="900">
                <a:latin typeface="Arial" charset="0"/>
              </a:endParaRPr>
            </a:p>
          </p:txBody>
        </p:sp>
        <p:sp>
          <p:nvSpPr>
            <p:cNvPr id="179" name="Rectangle 177"/>
            <p:cNvSpPr>
              <a:spLocks noChangeArrowheads="1"/>
            </p:cNvSpPr>
            <p:nvPr/>
          </p:nvSpPr>
          <p:spPr bwMode="auto">
            <a:xfrm>
              <a:off x="4221163" y="2368550"/>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Osborne</a:t>
              </a:r>
              <a:endParaRPr lang="en-US" altLang="en-US" sz="900">
                <a:latin typeface="Arial" charset="0"/>
              </a:endParaRPr>
            </a:p>
          </p:txBody>
        </p:sp>
        <p:sp>
          <p:nvSpPr>
            <p:cNvPr id="180" name="Rectangle 178"/>
            <p:cNvSpPr>
              <a:spLocks noChangeArrowheads="1"/>
            </p:cNvSpPr>
            <p:nvPr/>
          </p:nvSpPr>
          <p:spPr bwMode="auto">
            <a:xfrm>
              <a:off x="5229225" y="26146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Ottawa</a:t>
              </a:r>
              <a:endParaRPr lang="en-US" altLang="en-US" sz="900">
                <a:latin typeface="Arial" charset="0"/>
              </a:endParaRPr>
            </a:p>
          </p:txBody>
        </p:sp>
        <p:sp>
          <p:nvSpPr>
            <p:cNvPr id="181" name="Rectangle 179"/>
            <p:cNvSpPr>
              <a:spLocks noChangeArrowheads="1"/>
            </p:cNvSpPr>
            <p:nvPr/>
          </p:nvSpPr>
          <p:spPr bwMode="auto">
            <a:xfrm>
              <a:off x="3849688" y="3679825"/>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Pawnee</a:t>
              </a:r>
              <a:endParaRPr lang="en-US" altLang="en-US" sz="900">
                <a:latin typeface="Arial" charset="0"/>
              </a:endParaRPr>
            </a:p>
          </p:txBody>
        </p:sp>
        <p:sp>
          <p:nvSpPr>
            <p:cNvPr id="182" name="Rectangle 180"/>
            <p:cNvSpPr>
              <a:spLocks noChangeArrowheads="1"/>
            </p:cNvSpPr>
            <p:nvPr/>
          </p:nvSpPr>
          <p:spPr bwMode="auto">
            <a:xfrm>
              <a:off x="3763963" y="193516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Phillips</a:t>
              </a:r>
              <a:endParaRPr lang="en-US" altLang="en-US" sz="900">
                <a:latin typeface="Arial" charset="0"/>
              </a:endParaRPr>
            </a:p>
          </p:txBody>
        </p:sp>
        <p:sp>
          <p:nvSpPr>
            <p:cNvPr id="183" name="Rectangle 181"/>
            <p:cNvSpPr>
              <a:spLocks noChangeArrowheads="1"/>
            </p:cNvSpPr>
            <p:nvPr/>
          </p:nvSpPr>
          <p:spPr bwMode="auto">
            <a:xfrm>
              <a:off x="6196013" y="2306638"/>
              <a:ext cx="692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Pottawatomie</a:t>
              </a:r>
              <a:endParaRPr lang="en-US" altLang="en-US" sz="900">
                <a:latin typeface="Arial" charset="0"/>
              </a:endParaRPr>
            </a:p>
          </p:txBody>
        </p:sp>
        <p:sp>
          <p:nvSpPr>
            <p:cNvPr id="184" name="Rectangle 182"/>
            <p:cNvSpPr>
              <a:spLocks noChangeArrowheads="1"/>
            </p:cNvSpPr>
            <p:nvPr/>
          </p:nvSpPr>
          <p:spPr bwMode="auto">
            <a:xfrm>
              <a:off x="4387850" y="4286250"/>
              <a:ext cx="241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Pratt</a:t>
              </a:r>
              <a:endParaRPr lang="en-US" altLang="en-US" sz="900">
                <a:latin typeface="Arial" charset="0"/>
              </a:endParaRPr>
            </a:p>
          </p:txBody>
        </p:sp>
        <p:sp>
          <p:nvSpPr>
            <p:cNvPr id="185" name="Rectangle 183"/>
            <p:cNvSpPr>
              <a:spLocks noChangeArrowheads="1"/>
            </p:cNvSpPr>
            <p:nvPr/>
          </p:nvSpPr>
          <p:spPr bwMode="auto">
            <a:xfrm>
              <a:off x="2287588" y="19224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Rawlins</a:t>
              </a:r>
              <a:endParaRPr lang="en-US" altLang="en-US" sz="900">
                <a:latin typeface="Arial" charset="0"/>
              </a:endParaRPr>
            </a:p>
          </p:txBody>
        </p:sp>
        <p:sp>
          <p:nvSpPr>
            <p:cNvPr id="186" name="Rectangle 184"/>
            <p:cNvSpPr>
              <a:spLocks noChangeArrowheads="1"/>
            </p:cNvSpPr>
            <p:nvPr/>
          </p:nvSpPr>
          <p:spPr bwMode="auto">
            <a:xfrm>
              <a:off x="4897438" y="3948113"/>
              <a:ext cx="273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Reno</a:t>
              </a:r>
              <a:endParaRPr lang="en-US" altLang="en-US" sz="900">
                <a:latin typeface="Arial" charset="0"/>
              </a:endParaRPr>
            </a:p>
          </p:txBody>
        </p:sp>
        <p:sp>
          <p:nvSpPr>
            <p:cNvPr id="187" name="Rectangle 185"/>
            <p:cNvSpPr>
              <a:spLocks noChangeArrowheads="1"/>
            </p:cNvSpPr>
            <p:nvPr/>
          </p:nvSpPr>
          <p:spPr bwMode="auto">
            <a:xfrm>
              <a:off x="5183188" y="1935163"/>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Republic</a:t>
              </a:r>
              <a:endParaRPr lang="en-US" altLang="en-US" sz="900">
                <a:latin typeface="Arial" charset="0"/>
              </a:endParaRPr>
            </a:p>
          </p:txBody>
        </p:sp>
        <p:sp>
          <p:nvSpPr>
            <p:cNvPr id="188" name="Rectangle 186"/>
            <p:cNvSpPr>
              <a:spLocks noChangeArrowheads="1"/>
            </p:cNvSpPr>
            <p:nvPr/>
          </p:nvSpPr>
          <p:spPr bwMode="auto">
            <a:xfrm>
              <a:off x="4868863" y="3467100"/>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Rice</a:t>
              </a:r>
              <a:endParaRPr lang="en-US" altLang="en-US" sz="900">
                <a:latin typeface="Arial" charset="0"/>
              </a:endParaRPr>
            </a:p>
          </p:txBody>
        </p:sp>
        <p:sp>
          <p:nvSpPr>
            <p:cNvPr id="189" name="Rectangle 187"/>
            <p:cNvSpPr>
              <a:spLocks noChangeArrowheads="1"/>
            </p:cNvSpPr>
            <p:nvPr/>
          </p:nvSpPr>
          <p:spPr bwMode="auto">
            <a:xfrm>
              <a:off x="5961063" y="2346325"/>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Riley</a:t>
              </a:r>
              <a:endParaRPr lang="en-US" altLang="en-US" sz="900">
                <a:latin typeface="Arial" charset="0"/>
              </a:endParaRPr>
            </a:p>
          </p:txBody>
        </p:sp>
        <p:sp>
          <p:nvSpPr>
            <p:cNvPr id="190" name="Rectangle 188"/>
            <p:cNvSpPr>
              <a:spLocks noChangeArrowheads="1"/>
            </p:cNvSpPr>
            <p:nvPr/>
          </p:nvSpPr>
          <p:spPr bwMode="auto">
            <a:xfrm>
              <a:off x="3803650" y="2392363"/>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Rooks</a:t>
              </a:r>
              <a:endParaRPr lang="en-US" altLang="en-US" sz="900">
                <a:latin typeface="Arial" charset="0"/>
              </a:endParaRPr>
            </a:p>
          </p:txBody>
        </p:sp>
        <p:sp>
          <p:nvSpPr>
            <p:cNvPr id="191" name="Rectangle 189"/>
            <p:cNvSpPr>
              <a:spLocks noChangeArrowheads="1"/>
            </p:cNvSpPr>
            <p:nvPr/>
          </p:nvSpPr>
          <p:spPr bwMode="auto">
            <a:xfrm>
              <a:off x="3873500" y="3306763"/>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Rush</a:t>
              </a:r>
              <a:endParaRPr lang="en-US" altLang="en-US" sz="900">
                <a:latin typeface="Arial" charset="0"/>
              </a:endParaRPr>
            </a:p>
          </p:txBody>
        </p:sp>
        <p:sp>
          <p:nvSpPr>
            <p:cNvPr id="192" name="Rectangle 190"/>
            <p:cNvSpPr>
              <a:spLocks noChangeArrowheads="1"/>
            </p:cNvSpPr>
            <p:nvPr/>
          </p:nvSpPr>
          <p:spPr bwMode="auto">
            <a:xfrm>
              <a:off x="4238625" y="2889250"/>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Russell</a:t>
              </a:r>
              <a:endParaRPr lang="en-US" altLang="en-US" sz="900">
                <a:latin typeface="Arial" charset="0"/>
              </a:endParaRPr>
            </a:p>
          </p:txBody>
        </p:sp>
        <p:sp>
          <p:nvSpPr>
            <p:cNvPr id="193" name="Rectangle 191"/>
            <p:cNvSpPr>
              <a:spLocks noChangeArrowheads="1"/>
            </p:cNvSpPr>
            <p:nvPr/>
          </p:nvSpPr>
          <p:spPr bwMode="auto">
            <a:xfrm>
              <a:off x="5262563" y="3016250"/>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Saline</a:t>
              </a:r>
              <a:endParaRPr lang="en-US" altLang="en-US" sz="900">
                <a:latin typeface="Arial" charset="0"/>
              </a:endParaRPr>
            </a:p>
          </p:txBody>
        </p:sp>
        <p:sp>
          <p:nvSpPr>
            <p:cNvPr id="194" name="Rectangle 192"/>
            <p:cNvSpPr>
              <a:spLocks noChangeArrowheads="1"/>
            </p:cNvSpPr>
            <p:nvPr/>
          </p:nvSpPr>
          <p:spPr bwMode="auto">
            <a:xfrm>
              <a:off x="2476500" y="3387725"/>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Scott</a:t>
              </a:r>
              <a:endParaRPr lang="en-US" altLang="en-US" sz="900">
                <a:latin typeface="Arial" charset="0"/>
              </a:endParaRPr>
            </a:p>
          </p:txBody>
        </p:sp>
        <p:sp>
          <p:nvSpPr>
            <p:cNvPr id="195" name="Rectangle 193"/>
            <p:cNvSpPr>
              <a:spLocks noChangeArrowheads="1"/>
            </p:cNvSpPr>
            <p:nvPr/>
          </p:nvSpPr>
          <p:spPr bwMode="auto">
            <a:xfrm>
              <a:off x="5337175" y="431482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Sedgwick</a:t>
              </a:r>
              <a:endParaRPr lang="en-US" altLang="en-US" sz="900">
                <a:latin typeface="Arial" charset="0"/>
              </a:endParaRPr>
            </a:p>
          </p:txBody>
        </p:sp>
        <p:sp>
          <p:nvSpPr>
            <p:cNvPr id="196" name="Rectangle 194"/>
            <p:cNvSpPr>
              <a:spLocks noChangeArrowheads="1"/>
            </p:cNvSpPr>
            <p:nvPr/>
          </p:nvSpPr>
          <p:spPr bwMode="auto">
            <a:xfrm>
              <a:off x="2465388" y="4806950"/>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Seward</a:t>
              </a:r>
              <a:endParaRPr lang="en-US" altLang="en-US" sz="900">
                <a:latin typeface="Arial" charset="0"/>
              </a:endParaRPr>
            </a:p>
          </p:txBody>
        </p:sp>
        <p:sp>
          <p:nvSpPr>
            <p:cNvPr id="197" name="Rectangle 195"/>
            <p:cNvSpPr>
              <a:spLocks noChangeArrowheads="1"/>
            </p:cNvSpPr>
            <p:nvPr/>
          </p:nvSpPr>
          <p:spPr bwMode="auto">
            <a:xfrm>
              <a:off x="6899275" y="2689225"/>
              <a:ext cx="476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Shawnee</a:t>
              </a:r>
              <a:endParaRPr lang="en-US" altLang="en-US" sz="900">
                <a:latin typeface="Arial" charset="0"/>
              </a:endParaRPr>
            </a:p>
          </p:txBody>
        </p:sp>
        <p:sp>
          <p:nvSpPr>
            <p:cNvPr id="198" name="Rectangle 196"/>
            <p:cNvSpPr>
              <a:spLocks noChangeArrowheads="1"/>
            </p:cNvSpPr>
            <p:nvPr/>
          </p:nvSpPr>
          <p:spPr bwMode="auto">
            <a:xfrm>
              <a:off x="2786063" y="2386013"/>
              <a:ext cx="457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Sheridan</a:t>
              </a:r>
              <a:endParaRPr lang="en-US" altLang="en-US" sz="900">
                <a:latin typeface="Arial" charset="0"/>
              </a:endParaRPr>
            </a:p>
          </p:txBody>
        </p:sp>
        <p:sp>
          <p:nvSpPr>
            <p:cNvPr id="199" name="Rectangle 197"/>
            <p:cNvSpPr>
              <a:spLocks noChangeArrowheads="1"/>
            </p:cNvSpPr>
            <p:nvPr/>
          </p:nvSpPr>
          <p:spPr bwMode="auto">
            <a:xfrm>
              <a:off x="1704975" y="2386013"/>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Sherman</a:t>
              </a:r>
              <a:endParaRPr lang="en-US" altLang="en-US" sz="900">
                <a:latin typeface="Arial" charset="0"/>
              </a:endParaRPr>
            </a:p>
          </p:txBody>
        </p:sp>
        <p:sp>
          <p:nvSpPr>
            <p:cNvPr id="200" name="Rectangle 198"/>
            <p:cNvSpPr>
              <a:spLocks noChangeArrowheads="1"/>
            </p:cNvSpPr>
            <p:nvPr/>
          </p:nvSpPr>
          <p:spPr bwMode="auto">
            <a:xfrm>
              <a:off x="4267200" y="1928813"/>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Smith</a:t>
              </a:r>
              <a:endParaRPr lang="en-US" altLang="en-US" sz="900">
                <a:latin typeface="Arial" charset="0"/>
              </a:endParaRPr>
            </a:p>
          </p:txBody>
        </p:sp>
        <p:sp>
          <p:nvSpPr>
            <p:cNvPr id="201" name="Rectangle 199"/>
            <p:cNvSpPr>
              <a:spLocks noChangeArrowheads="1"/>
            </p:cNvSpPr>
            <p:nvPr/>
          </p:nvSpPr>
          <p:spPr bwMode="auto">
            <a:xfrm>
              <a:off x="4310063" y="3959225"/>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Stafford</a:t>
              </a:r>
              <a:endParaRPr lang="en-US" altLang="en-US" sz="900">
                <a:latin typeface="Arial" charset="0"/>
              </a:endParaRPr>
            </a:p>
          </p:txBody>
        </p:sp>
        <p:sp>
          <p:nvSpPr>
            <p:cNvPr id="202" name="Rectangle 200"/>
            <p:cNvSpPr>
              <a:spLocks noChangeArrowheads="1"/>
            </p:cNvSpPr>
            <p:nvPr/>
          </p:nvSpPr>
          <p:spPr bwMode="auto">
            <a:xfrm>
              <a:off x="1641475" y="4387850"/>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Stanton</a:t>
              </a:r>
              <a:endParaRPr lang="en-US" altLang="en-US" sz="900">
                <a:latin typeface="Arial" charset="0"/>
              </a:endParaRPr>
            </a:p>
          </p:txBody>
        </p:sp>
        <p:sp>
          <p:nvSpPr>
            <p:cNvPr id="203" name="Rectangle 201"/>
            <p:cNvSpPr>
              <a:spLocks noChangeArrowheads="1"/>
            </p:cNvSpPr>
            <p:nvPr/>
          </p:nvSpPr>
          <p:spPr bwMode="auto">
            <a:xfrm>
              <a:off x="2058988" y="4806950"/>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Stevens</a:t>
              </a:r>
              <a:endParaRPr lang="en-US" altLang="en-US" sz="900">
                <a:latin typeface="Arial" charset="0"/>
              </a:endParaRPr>
            </a:p>
          </p:txBody>
        </p:sp>
        <p:sp>
          <p:nvSpPr>
            <p:cNvPr id="204" name="Rectangle 202"/>
            <p:cNvSpPr>
              <a:spLocks noChangeArrowheads="1"/>
            </p:cNvSpPr>
            <p:nvPr/>
          </p:nvSpPr>
          <p:spPr bwMode="auto">
            <a:xfrm>
              <a:off x="5407025" y="47037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Sumner</a:t>
              </a:r>
              <a:endParaRPr lang="en-US" altLang="en-US" sz="900">
                <a:latin typeface="Arial" charset="0"/>
              </a:endParaRPr>
            </a:p>
          </p:txBody>
        </p:sp>
        <p:sp>
          <p:nvSpPr>
            <p:cNvPr id="205" name="Rectangle 203"/>
            <p:cNvSpPr>
              <a:spLocks noChangeArrowheads="1"/>
            </p:cNvSpPr>
            <p:nvPr/>
          </p:nvSpPr>
          <p:spPr bwMode="auto">
            <a:xfrm>
              <a:off x="2287588" y="2403475"/>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Thomas</a:t>
              </a:r>
              <a:endParaRPr lang="en-US" altLang="en-US" sz="900">
                <a:latin typeface="Arial" charset="0"/>
              </a:endParaRPr>
            </a:p>
          </p:txBody>
        </p:sp>
        <p:sp>
          <p:nvSpPr>
            <p:cNvPr id="206" name="Rectangle 204"/>
            <p:cNvSpPr>
              <a:spLocks noChangeArrowheads="1"/>
            </p:cNvSpPr>
            <p:nvPr/>
          </p:nvSpPr>
          <p:spPr bwMode="auto">
            <a:xfrm>
              <a:off x="3363913" y="2884488"/>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Trego</a:t>
              </a:r>
              <a:endParaRPr lang="en-US" altLang="en-US" sz="900">
                <a:latin typeface="Arial" charset="0"/>
              </a:endParaRPr>
            </a:p>
          </p:txBody>
        </p:sp>
        <p:sp>
          <p:nvSpPr>
            <p:cNvPr id="207" name="Rectangle 205"/>
            <p:cNvSpPr>
              <a:spLocks noChangeArrowheads="1"/>
            </p:cNvSpPr>
            <p:nvPr/>
          </p:nvSpPr>
          <p:spPr bwMode="auto">
            <a:xfrm>
              <a:off x="6407150" y="2798763"/>
              <a:ext cx="609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Wabaunsee</a:t>
              </a:r>
              <a:endParaRPr lang="en-US" altLang="en-US" sz="900">
                <a:latin typeface="Arial" charset="0"/>
              </a:endParaRPr>
            </a:p>
          </p:txBody>
        </p:sp>
        <p:sp>
          <p:nvSpPr>
            <p:cNvPr id="208" name="Rectangle 206"/>
            <p:cNvSpPr>
              <a:spLocks noChangeArrowheads="1"/>
            </p:cNvSpPr>
            <p:nvPr/>
          </p:nvSpPr>
          <p:spPr bwMode="auto">
            <a:xfrm>
              <a:off x="1670050" y="2884488"/>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Wallace</a:t>
              </a:r>
              <a:endParaRPr lang="en-US" altLang="en-US" sz="900">
                <a:latin typeface="Arial" charset="0"/>
              </a:endParaRPr>
            </a:p>
          </p:txBody>
        </p:sp>
        <p:sp>
          <p:nvSpPr>
            <p:cNvPr id="209" name="Rectangle 207"/>
            <p:cNvSpPr>
              <a:spLocks noChangeArrowheads="1"/>
            </p:cNvSpPr>
            <p:nvPr/>
          </p:nvSpPr>
          <p:spPr bwMode="auto">
            <a:xfrm>
              <a:off x="5611813" y="1831975"/>
              <a:ext cx="603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Washington</a:t>
              </a:r>
              <a:endParaRPr lang="en-US" altLang="en-US" sz="900">
                <a:latin typeface="Arial" charset="0"/>
              </a:endParaRPr>
            </a:p>
          </p:txBody>
        </p:sp>
        <p:sp>
          <p:nvSpPr>
            <p:cNvPr id="210" name="Rectangle 208"/>
            <p:cNvSpPr>
              <a:spLocks noChangeArrowheads="1"/>
            </p:cNvSpPr>
            <p:nvPr/>
          </p:nvSpPr>
          <p:spPr bwMode="auto">
            <a:xfrm>
              <a:off x="2025650" y="3376613"/>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Wichita</a:t>
              </a:r>
              <a:endParaRPr lang="en-US" altLang="en-US" sz="900">
                <a:latin typeface="Arial" charset="0"/>
              </a:endParaRPr>
            </a:p>
          </p:txBody>
        </p:sp>
        <p:sp>
          <p:nvSpPr>
            <p:cNvPr id="211" name="Rectangle 209"/>
            <p:cNvSpPr>
              <a:spLocks noChangeArrowheads="1"/>
            </p:cNvSpPr>
            <p:nvPr/>
          </p:nvSpPr>
          <p:spPr bwMode="auto">
            <a:xfrm>
              <a:off x="6940550" y="4319588"/>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Wilson</a:t>
              </a:r>
              <a:endParaRPr lang="en-US" altLang="en-US" sz="900">
                <a:latin typeface="Arial" charset="0"/>
              </a:endParaRPr>
            </a:p>
          </p:txBody>
        </p:sp>
        <p:sp>
          <p:nvSpPr>
            <p:cNvPr id="212" name="Rectangle 210"/>
            <p:cNvSpPr>
              <a:spLocks noChangeArrowheads="1"/>
            </p:cNvSpPr>
            <p:nvPr/>
          </p:nvSpPr>
          <p:spPr bwMode="auto">
            <a:xfrm>
              <a:off x="6910388" y="3925888"/>
              <a:ext cx="482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Woodson</a:t>
              </a:r>
              <a:endParaRPr lang="en-US" altLang="en-US" sz="900">
                <a:latin typeface="Arial" charset="0"/>
              </a:endParaRPr>
            </a:p>
          </p:txBody>
        </p:sp>
        <p:sp>
          <p:nvSpPr>
            <p:cNvPr id="213" name="Rectangle 211"/>
            <p:cNvSpPr>
              <a:spLocks noChangeArrowheads="1"/>
            </p:cNvSpPr>
            <p:nvPr/>
          </p:nvSpPr>
          <p:spPr bwMode="auto">
            <a:xfrm>
              <a:off x="7786688" y="2511425"/>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Wyandotte</a:t>
              </a:r>
              <a:endParaRPr lang="en-US" altLang="en-US" sz="900">
                <a:latin typeface="Arial" charset="0"/>
              </a:endParaRPr>
            </a:p>
          </p:txBody>
        </p:sp>
        <p:sp>
          <p:nvSpPr>
            <p:cNvPr id="214" name="Rectangle 212"/>
            <p:cNvSpPr>
              <a:spLocks noChangeArrowheads="1"/>
            </p:cNvSpPr>
            <p:nvPr/>
          </p:nvSpPr>
          <p:spPr bwMode="auto">
            <a:xfrm>
              <a:off x="6924675" y="3570288"/>
              <a:ext cx="330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Coffey</a:t>
              </a:r>
              <a:endParaRPr lang="en-US" altLang="en-US" sz="900">
                <a:latin typeface="Arial" charset="0"/>
              </a:endParaRPr>
            </a:p>
          </p:txBody>
        </p:sp>
        <p:sp>
          <p:nvSpPr>
            <p:cNvPr id="215" name="Rectangle 213"/>
            <p:cNvSpPr>
              <a:spLocks noChangeArrowheads="1"/>
            </p:cNvSpPr>
            <p:nvPr/>
          </p:nvSpPr>
          <p:spPr bwMode="auto">
            <a:xfrm>
              <a:off x="6780213" y="222091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Jackson</a:t>
              </a:r>
              <a:endParaRPr lang="en-US" altLang="en-US" sz="900">
                <a:latin typeface="Arial" charset="0"/>
              </a:endParaRPr>
            </a:p>
          </p:txBody>
        </p:sp>
        <p:sp>
          <p:nvSpPr>
            <p:cNvPr id="216" name="Rectangle 214"/>
            <p:cNvSpPr>
              <a:spLocks noChangeArrowheads="1"/>
            </p:cNvSpPr>
            <p:nvPr/>
          </p:nvSpPr>
          <p:spPr bwMode="auto">
            <a:xfrm>
              <a:off x="6880225" y="3106738"/>
              <a:ext cx="336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Osage</a:t>
              </a:r>
              <a:endParaRPr lang="en-US" altLang="en-US" sz="900">
                <a:latin typeface="Arial" charset="0"/>
              </a:endParaRPr>
            </a:p>
          </p:txBody>
        </p:sp>
        <p:grpSp>
          <p:nvGrpSpPr>
            <p:cNvPr id="217" name="Group 216"/>
            <p:cNvGrpSpPr/>
            <p:nvPr/>
          </p:nvGrpSpPr>
          <p:grpSpPr>
            <a:xfrm>
              <a:off x="1725612" y="5217320"/>
              <a:ext cx="4609446" cy="1087891"/>
              <a:chOff x="1725612" y="5217320"/>
              <a:chExt cx="4194846" cy="1087891"/>
            </a:xfrm>
            <a:noFill/>
          </p:grpSpPr>
          <p:sp>
            <p:nvSpPr>
              <p:cNvPr id="218" name="Rectangle 217"/>
              <p:cNvSpPr/>
              <p:nvPr/>
            </p:nvSpPr>
            <p:spPr bwMode="auto">
              <a:xfrm>
                <a:off x="1725612" y="5217320"/>
                <a:ext cx="446088" cy="424543"/>
              </a:xfrm>
              <a:prstGeom prst="rect">
                <a:avLst/>
              </a:prstGeom>
              <a:solidFill>
                <a:srgbClr val="F4E8F8"/>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19" name="Rectangle 218"/>
              <p:cNvSpPr/>
              <p:nvPr/>
            </p:nvSpPr>
            <p:spPr bwMode="auto">
              <a:xfrm>
                <a:off x="1741601" y="5880668"/>
                <a:ext cx="446088" cy="424543"/>
              </a:xfrm>
              <a:prstGeom prst="rect">
                <a:avLst/>
              </a:prstGeom>
              <a:solidFill>
                <a:srgbClr val="DDB8EA"/>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dirty="0">
                  <a:latin typeface="Times" panose="02020603050405020304" pitchFamily="18" charset="0"/>
                </a:endParaRPr>
              </a:p>
            </p:txBody>
          </p:sp>
          <p:sp>
            <p:nvSpPr>
              <p:cNvPr id="220" name="Rectangle 219"/>
              <p:cNvSpPr/>
              <p:nvPr/>
            </p:nvSpPr>
            <p:spPr bwMode="auto">
              <a:xfrm>
                <a:off x="3108815" y="5217320"/>
                <a:ext cx="446088" cy="424543"/>
              </a:xfrm>
              <a:prstGeom prst="rect">
                <a:avLst/>
              </a:prstGeom>
              <a:solidFill>
                <a:srgbClr val="B564D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21" name="Rectangle 220"/>
              <p:cNvSpPr/>
              <p:nvPr/>
            </p:nvSpPr>
            <p:spPr bwMode="auto">
              <a:xfrm>
                <a:off x="3099348" y="5880668"/>
                <a:ext cx="446088" cy="424543"/>
              </a:xfrm>
              <a:prstGeom prst="rect">
                <a:avLst/>
              </a:prstGeom>
              <a:solidFill>
                <a:srgbClr val="852FA3"/>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22" name="Rectangle 221"/>
              <p:cNvSpPr/>
              <p:nvPr/>
            </p:nvSpPr>
            <p:spPr bwMode="auto">
              <a:xfrm>
                <a:off x="4643576" y="5217320"/>
                <a:ext cx="446088" cy="424543"/>
              </a:xfrm>
              <a:prstGeom prst="rect">
                <a:avLst/>
              </a:prstGeom>
              <a:solidFill>
                <a:srgbClr val="501C6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23" name="Rectangle 121"/>
              <p:cNvSpPr>
                <a:spLocks noChangeArrowheads="1"/>
              </p:cNvSpPr>
              <p:nvPr/>
            </p:nvSpPr>
            <p:spPr bwMode="auto">
              <a:xfrm>
                <a:off x="2405804" y="5321869"/>
                <a:ext cx="325315"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1-25</a:t>
                </a:r>
                <a:endParaRPr lang="en-US" altLang="en-US" sz="1400" dirty="0" smtClean="0">
                  <a:latin typeface="Arial" panose="020B0604020202020204" pitchFamily="34" charset="0"/>
                </a:endParaRPr>
              </a:p>
            </p:txBody>
          </p:sp>
          <p:sp>
            <p:nvSpPr>
              <p:cNvPr id="224" name="Rectangle 121"/>
              <p:cNvSpPr>
                <a:spLocks noChangeArrowheads="1"/>
              </p:cNvSpPr>
              <p:nvPr/>
            </p:nvSpPr>
            <p:spPr bwMode="auto">
              <a:xfrm>
                <a:off x="2391774" y="5985217"/>
                <a:ext cx="415762"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26-50</a:t>
                </a:r>
                <a:endParaRPr lang="en-US" altLang="en-US" sz="1400" dirty="0" smtClean="0">
                  <a:latin typeface="Arial" panose="020B0604020202020204" pitchFamily="34" charset="0"/>
                </a:endParaRPr>
              </a:p>
            </p:txBody>
          </p:sp>
          <p:sp>
            <p:nvSpPr>
              <p:cNvPr id="225" name="Rectangle 121"/>
              <p:cNvSpPr>
                <a:spLocks noChangeArrowheads="1"/>
              </p:cNvSpPr>
              <p:nvPr/>
            </p:nvSpPr>
            <p:spPr bwMode="auto">
              <a:xfrm>
                <a:off x="3770494" y="5321869"/>
                <a:ext cx="415762"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51-75</a:t>
                </a:r>
                <a:endParaRPr lang="en-US" altLang="en-US" sz="1400" dirty="0" smtClean="0">
                  <a:latin typeface="Arial" panose="020B0604020202020204" pitchFamily="34" charset="0"/>
                </a:endParaRPr>
              </a:p>
            </p:txBody>
          </p:sp>
          <p:sp>
            <p:nvSpPr>
              <p:cNvPr id="226" name="Rectangle 121"/>
              <p:cNvSpPr>
                <a:spLocks noChangeArrowheads="1"/>
              </p:cNvSpPr>
              <p:nvPr/>
            </p:nvSpPr>
            <p:spPr bwMode="auto">
              <a:xfrm>
                <a:off x="3751963" y="5983291"/>
                <a:ext cx="506209"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76-100</a:t>
                </a:r>
                <a:endParaRPr lang="en-US" altLang="en-US" sz="1400" dirty="0" smtClean="0">
                  <a:latin typeface="Arial" panose="020B0604020202020204" pitchFamily="34" charset="0"/>
                </a:endParaRPr>
              </a:p>
            </p:txBody>
          </p:sp>
          <p:sp>
            <p:nvSpPr>
              <p:cNvPr id="227" name="Rectangle 121"/>
              <p:cNvSpPr>
                <a:spLocks noChangeArrowheads="1"/>
              </p:cNvSpPr>
              <p:nvPr/>
            </p:nvSpPr>
            <p:spPr bwMode="auto">
              <a:xfrm>
                <a:off x="5323803" y="5321869"/>
                <a:ext cx="596655"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101-105</a:t>
                </a:r>
                <a:endParaRPr lang="en-US" altLang="en-US" sz="1400" dirty="0" smtClean="0">
                  <a:latin typeface="Arial" panose="020B0604020202020204" pitchFamily="34" charset="0"/>
                </a:endParaRPr>
              </a:p>
            </p:txBody>
          </p:sp>
        </p:grpSp>
      </p:grpSp>
    </p:spTree>
    <p:extLst>
      <p:ext uri="{BB962C8B-B14F-4D97-AF65-F5344CB8AC3E}">
        <p14:creationId xmlns:p14="http://schemas.microsoft.com/office/powerpoint/2010/main" val="1603985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609600"/>
            <a:ext cx="8118764" cy="5784619"/>
          </a:xfrm>
          <a:prstGeom prst="rect">
            <a:avLst/>
          </a:prstGeom>
        </p:spPr>
      </p:pic>
    </p:spTree>
    <p:extLst>
      <p:ext uri="{BB962C8B-B14F-4D97-AF65-F5344CB8AC3E}">
        <p14:creationId xmlns:p14="http://schemas.microsoft.com/office/powerpoint/2010/main" val="2378480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the Three</a:t>
            </a:r>
            <a:endParaRPr lang="en-US" dirty="0"/>
          </a:p>
        </p:txBody>
      </p:sp>
      <p:sp>
        <p:nvSpPr>
          <p:cNvPr id="3" name="Content Placeholder 2"/>
          <p:cNvSpPr>
            <a:spLocks noGrp="1"/>
          </p:cNvSpPr>
          <p:nvPr>
            <p:ph idx="1"/>
          </p:nvPr>
        </p:nvSpPr>
        <p:spPr>
          <a:xfrm>
            <a:off x="457200" y="1600200"/>
            <a:ext cx="7620000" cy="4800600"/>
          </a:xfrm>
        </p:spPr>
        <p:txBody>
          <a:bodyPr>
            <a:normAutofit/>
          </a:bodyPr>
          <a:lstStyle/>
          <a:p>
            <a:r>
              <a:rPr lang="en-US" dirty="0"/>
              <a:t>E</a:t>
            </a:r>
            <a:r>
              <a:rPr lang="en-US" dirty="0" smtClean="0"/>
              <a:t>ducation</a:t>
            </a:r>
            <a:r>
              <a:rPr lang="en-US" dirty="0"/>
              <a:t>, employment, and family structure are inextricably linked to each other. </a:t>
            </a:r>
            <a:endParaRPr lang="en-US" dirty="0" smtClean="0"/>
          </a:p>
          <a:p>
            <a:pPr lvl="1"/>
            <a:r>
              <a:rPr lang="en-US" dirty="0" smtClean="0"/>
              <a:t>For </a:t>
            </a:r>
            <a:r>
              <a:rPr lang="en-US" dirty="0"/>
              <a:t>example, graduating from high school is associated with more consistent employment later in life.</a:t>
            </a:r>
            <a:r>
              <a:rPr lang="en-US" baseline="30000" dirty="0"/>
              <a:t>11</a:t>
            </a:r>
            <a:r>
              <a:rPr lang="en-US" dirty="0"/>
              <a:t> </a:t>
            </a:r>
            <a:endParaRPr lang="en-US" dirty="0" smtClean="0"/>
          </a:p>
          <a:p>
            <a:pPr lvl="1"/>
            <a:r>
              <a:rPr lang="en-US" dirty="0"/>
              <a:t>T</a:t>
            </a:r>
            <a:r>
              <a:rPr lang="en-US" dirty="0" smtClean="0"/>
              <a:t>he </a:t>
            </a:r>
            <a:r>
              <a:rPr lang="en-US" dirty="0"/>
              <a:t>decline in work rates among males plays a role in marriage rates; that is, men with low work rates lack the economic stability that is conducive to family formation.</a:t>
            </a:r>
            <a:r>
              <a:rPr lang="en-US" baseline="30000" dirty="0"/>
              <a:t>12</a:t>
            </a:r>
            <a:r>
              <a:rPr lang="en-US" dirty="0"/>
              <a:t> </a:t>
            </a:r>
            <a:endParaRPr lang="en-US" dirty="0" smtClean="0"/>
          </a:p>
          <a:p>
            <a:r>
              <a:rPr lang="en-US" b="1" dirty="0" smtClean="0"/>
              <a:t>Giving </a:t>
            </a:r>
            <a:r>
              <a:rPr lang="en-US" b="1" dirty="0"/>
              <a:t>attention to the unique contribution of each factor, the interplay between factors, and taking into consideration racial and ethnic disparities within each factor may inform policies that can ultimately strengthen children’s economic position. </a:t>
            </a:r>
          </a:p>
          <a:p>
            <a:endParaRPr lang="en-US" dirty="0"/>
          </a:p>
        </p:txBody>
      </p:sp>
    </p:spTree>
    <p:extLst>
      <p:ext uri="{BB962C8B-B14F-4D97-AF65-F5344CB8AC3E}">
        <p14:creationId xmlns:p14="http://schemas.microsoft.com/office/powerpoint/2010/main" val="1724222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3033" y="1803400"/>
            <a:ext cx="7659687" cy="1168400"/>
          </a:xfrm>
        </p:spPr>
        <p:txBody>
          <a:bodyPr/>
          <a:lstStyle/>
          <a:p>
            <a:r>
              <a:rPr lang="en-US" sz="8800" b="1" dirty="0" smtClean="0"/>
              <a:t>Other domains</a:t>
            </a:r>
            <a:endParaRPr lang="en-US" sz="88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921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Aid Programs</a:t>
            </a:r>
            <a:endParaRPr lang="en-US" dirty="0"/>
          </a:p>
        </p:txBody>
      </p:sp>
      <p:sp>
        <p:nvSpPr>
          <p:cNvPr id="5" name="Content Placeholder 4"/>
          <p:cNvSpPr>
            <a:spLocks noGrp="1"/>
          </p:cNvSpPr>
          <p:nvPr>
            <p:ph idx="1"/>
          </p:nvPr>
        </p:nvSpPr>
        <p:spPr>
          <a:xfrm>
            <a:off x="3917996" y="405162"/>
            <a:ext cx="4845003" cy="1219200"/>
          </a:xfrm>
        </p:spPr>
        <p:txBody>
          <a:bodyPr numCol="2">
            <a:normAutofit fontScale="92500"/>
          </a:bodyPr>
          <a:lstStyle/>
          <a:p>
            <a:r>
              <a:rPr lang="en-US" b="1" dirty="0"/>
              <a:t>Childcare </a:t>
            </a:r>
          </a:p>
          <a:p>
            <a:r>
              <a:rPr lang="en-US" b="1" dirty="0" smtClean="0"/>
              <a:t>Free </a:t>
            </a:r>
            <a:r>
              <a:rPr lang="en-US" b="1" dirty="0"/>
              <a:t>&amp; Reduced </a:t>
            </a:r>
            <a:r>
              <a:rPr lang="en-US" b="1" dirty="0" smtClean="0"/>
              <a:t>Lunch </a:t>
            </a:r>
          </a:p>
          <a:p>
            <a:r>
              <a:rPr lang="en-US" b="1" dirty="0" smtClean="0"/>
              <a:t>Medicaid </a:t>
            </a:r>
          </a:p>
          <a:p>
            <a:r>
              <a:rPr lang="en-US" b="1" dirty="0" smtClean="0"/>
              <a:t>SNAP </a:t>
            </a:r>
          </a:p>
          <a:p>
            <a:r>
              <a:rPr lang="en-US" b="1" dirty="0" smtClean="0"/>
              <a:t>TANF</a:t>
            </a:r>
            <a:endParaRPr lang="en-US" dirty="0"/>
          </a:p>
        </p:txBody>
      </p:sp>
      <p:grpSp>
        <p:nvGrpSpPr>
          <p:cNvPr id="3" name="Group 2"/>
          <p:cNvGrpSpPr/>
          <p:nvPr/>
        </p:nvGrpSpPr>
        <p:grpSpPr>
          <a:xfrm>
            <a:off x="766808" y="1700200"/>
            <a:ext cx="6773863" cy="4711361"/>
            <a:chOff x="1558925" y="1593850"/>
            <a:chExt cx="6773863" cy="4711361"/>
          </a:xfrm>
        </p:grpSpPr>
        <p:sp>
          <p:nvSpPr>
            <p:cNvPr id="6" name="Freeform 217"/>
            <p:cNvSpPr>
              <a:spLocks/>
            </p:cNvSpPr>
            <p:nvPr/>
          </p:nvSpPr>
          <p:spPr bwMode="auto">
            <a:xfrm>
              <a:off x="1598613" y="1690688"/>
              <a:ext cx="566737" cy="503237"/>
            </a:xfrm>
            <a:custGeom>
              <a:avLst/>
              <a:gdLst>
                <a:gd name="T0" fmla="*/ 2147483647 w 198"/>
                <a:gd name="T1" fmla="*/ 0 h 176"/>
                <a:gd name="T2" fmla="*/ 2147483647 w 198"/>
                <a:gd name="T3" fmla="*/ 2147483647 h 176"/>
                <a:gd name="T4" fmla="*/ 2147483647 w 198"/>
                <a:gd name="T5" fmla="*/ 2147483647 h 176"/>
                <a:gd name="T6" fmla="*/ 0 w 198"/>
                <a:gd name="T7" fmla="*/ 2147483647 h 176"/>
                <a:gd name="T8" fmla="*/ 0 w 198"/>
                <a:gd name="T9" fmla="*/ 2147483647 h 176"/>
                <a:gd name="T10" fmla="*/ 2147483647 w 198"/>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8" h="176">
                  <a:moveTo>
                    <a:pt x="4" y="0"/>
                  </a:moveTo>
                  <a:lnTo>
                    <a:pt x="198" y="14"/>
                  </a:lnTo>
                  <a:lnTo>
                    <a:pt x="196" y="172"/>
                  </a:lnTo>
                  <a:lnTo>
                    <a:pt x="0" y="176"/>
                  </a:lnTo>
                  <a:lnTo>
                    <a:pt x="0" y="168"/>
                  </a:lnTo>
                  <a:lnTo>
                    <a:pt x="4" y="0"/>
                  </a:lnTo>
                  <a:close/>
                </a:path>
              </a:pathLst>
            </a:custGeom>
            <a:solidFill>
              <a:srgbClr val="D2F6EF"/>
            </a:solidFill>
            <a:ln w="6350" cmpd="sng">
              <a:solidFill>
                <a:schemeClr val="tx1"/>
              </a:solidFill>
              <a:round/>
              <a:headEnd/>
              <a:tailEnd/>
            </a:ln>
          </p:spPr>
          <p:txBody>
            <a:bodyPr/>
            <a:lstStyle/>
            <a:p>
              <a:endParaRPr lang="en-US"/>
            </a:p>
          </p:txBody>
        </p:sp>
        <p:sp>
          <p:nvSpPr>
            <p:cNvPr id="7" name="Freeform 3"/>
            <p:cNvSpPr>
              <a:spLocks/>
            </p:cNvSpPr>
            <p:nvPr/>
          </p:nvSpPr>
          <p:spPr bwMode="auto">
            <a:xfrm>
              <a:off x="2159000" y="1690688"/>
              <a:ext cx="573088" cy="492125"/>
            </a:xfrm>
            <a:custGeom>
              <a:avLst/>
              <a:gdLst>
                <a:gd name="T0" fmla="*/ 2147483647 w 200"/>
                <a:gd name="T1" fmla="*/ 2147483647 h 172"/>
                <a:gd name="T2" fmla="*/ 2147483647 w 200"/>
                <a:gd name="T3" fmla="*/ 2147483647 h 172"/>
                <a:gd name="T4" fmla="*/ 2147483647 w 200"/>
                <a:gd name="T5" fmla="*/ 0 h 172"/>
                <a:gd name="T6" fmla="*/ 2147483647 w 200"/>
                <a:gd name="T7" fmla="*/ 2147483647 h 172"/>
                <a:gd name="T8" fmla="*/ 2147483647 w 200"/>
                <a:gd name="T9" fmla="*/ 2147483647 h 172"/>
                <a:gd name="T10" fmla="*/ 0 w 200"/>
                <a:gd name="T11" fmla="*/ 2147483647 h 172"/>
                <a:gd name="T12" fmla="*/ 2147483647 w 200"/>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2" y="14"/>
                  </a:moveTo>
                  <a:lnTo>
                    <a:pt x="28" y="4"/>
                  </a:lnTo>
                  <a:lnTo>
                    <a:pt x="186" y="0"/>
                  </a:lnTo>
                  <a:lnTo>
                    <a:pt x="200" y="14"/>
                  </a:lnTo>
                  <a:lnTo>
                    <a:pt x="198" y="172"/>
                  </a:lnTo>
                  <a:lnTo>
                    <a:pt x="0" y="172"/>
                  </a:lnTo>
                  <a:lnTo>
                    <a:pt x="2" y="14"/>
                  </a:lnTo>
                  <a:close/>
                </a:path>
              </a:pathLst>
            </a:custGeom>
            <a:solidFill>
              <a:srgbClr val="9EECDD"/>
            </a:solidFill>
            <a:ln w="6350" cmpd="sng">
              <a:solidFill>
                <a:schemeClr val="tx1"/>
              </a:solidFill>
              <a:round/>
              <a:headEnd/>
              <a:tailEnd/>
            </a:ln>
          </p:spPr>
          <p:txBody>
            <a:bodyPr/>
            <a:lstStyle/>
            <a:p>
              <a:endParaRPr lang="en-US"/>
            </a:p>
          </p:txBody>
        </p:sp>
        <p:sp>
          <p:nvSpPr>
            <p:cNvPr id="8" name="Freeform 4"/>
            <p:cNvSpPr>
              <a:spLocks/>
            </p:cNvSpPr>
            <p:nvPr/>
          </p:nvSpPr>
          <p:spPr bwMode="auto">
            <a:xfrm>
              <a:off x="2725738" y="1708150"/>
              <a:ext cx="474662" cy="496888"/>
            </a:xfrm>
            <a:custGeom>
              <a:avLst/>
              <a:gdLst>
                <a:gd name="T0" fmla="*/ 2147483647 w 166"/>
                <a:gd name="T1" fmla="*/ 2147483647 h 174"/>
                <a:gd name="T2" fmla="*/ 2147483647 w 166"/>
                <a:gd name="T3" fmla="*/ 2147483647 h 174"/>
                <a:gd name="T4" fmla="*/ 2147483647 w 166"/>
                <a:gd name="T5" fmla="*/ 2147483647 h 174"/>
                <a:gd name="T6" fmla="*/ 2147483647 w 166"/>
                <a:gd name="T7" fmla="*/ 0 h 174"/>
                <a:gd name="T8" fmla="*/ 2147483647 w 166"/>
                <a:gd name="T9" fmla="*/ 0 h 174"/>
                <a:gd name="T10" fmla="*/ 2147483647 w 166"/>
                <a:gd name="T11" fmla="*/ 2147483647 h 174"/>
                <a:gd name="T12" fmla="*/ 2147483647 w 166"/>
                <a:gd name="T13" fmla="*/ 2147483647 h 174"/>
                <a:gd name="T14" fmla="*/ 2147483647 w 166"/>
                <a:gd name="T15" fmla="*/ 2147483647 h 174"/>
                <a:gd name="T16" fmla="*/ 2147483647 w 166"/>
                <a:gd name="T17" fmla="*/ 2147483647 h 174"/>
                <a:gd name="T18" fmla="*/ 0 w 166"/>
                <a:gd name="T19" fmla="*/ 2147483647 h 174"/>
                <a:gd name="T20" fmla="*/ 2147483647 w 166"/>
                <a:gd name="T21" fmla="*/ 2147483647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 h="174">
                  <a:moveTo>
                    <a:pt x="2" y="8"/>
                  </a:moveTo>
                  <a:lnTo>
                    <a:pt x="30" y="6"/>
                  </a:lnTo>
                  <a:lnTo>
                    <a:pt x="86" y="4"/>
                  </a:lnTo>
                  <a:lnTo>
                    <a:pt x="138" y="0"/>
                  </a:lnTo>
                  <a:lnTo>
                    <a:pt x="156" y="0"/>
                  </a:lnTo>
                  <a:lnTo>
                    <a:pt x="164" y="2"/>
                  </a:lnTo>
                  <a:lnTo>
                    <a:pt x="166" y="88"/>
                  </a:lnTo>
                  <a:lnTo>
                    <a:pt x="166" y="172"/>
                  </a:lnTo>
                  <a:lnTo>
                    <a:pt x="8" y="174"/>
                  </a:lnTo>
                  <a:lnTo>
                    <a:pt x="0" y="166"/>
                  </a:lnTo>
                  <a:lnTo>
                    <a:pt x="2" y="8"/>
                  </a:lnTo>
                  <a:close/>
                </a:path>
              </a:pathLst>
            </a:custGeom>
            <a:solidFill>
              <a:srgbClr val="51DDC2"/>
            </a:solidFill>
            <a:ln w="6350" cmpd="sng">
              <a:solidFill>
                <a:schemeClr val="tx1"/>
              </a:solidFill>
              <a:round/>
              <a:headEnd/>
              <a:tailEnd/>
            </a:ln>
          </p:spPr>
          <p:txBody>
            <a:bodyPr/>
            <a:lstStyle/>
            <a:p>
              <a:endParaRPr lang="en-US"/>
            </a:p>
          </p:txBody>
        </p:sp>
        <p:sp>
          <p:nvSpPr>
            <p:cNvPr id="9" name="Freeform 5"/>
            <p:cNvSpPr>
              <a:spLocks/>
            </p:cNvSpPr>
            <p:nvPr/>
          </p:nvSpPr>
          <p:spPr bwMode="auto">
            <a:xfrm>
              <a:off x="3195638" y="1714500"/>
              <a:ext cx="474662" cy="485775"/>
            </a:xfrm>
            <a:custGeom>
              <a:avLst/>
              <a:gdLst>
                <a:gd name="T0" fmla="*/ 0 w 166"/>
                <a:gd name="T1" fmla="*/ 0 h 170"/>
                <a:gd name="T2" fmla="*/ 2147483647 w 166"/>
                <a:gd name="T3" fmla="*/ 0 h 170"/>
                <a:gd name="T4" fmla="*/ 2147483647 w 166"/>
                <a:gd name="T5" fmla="*/ 2147483647 h 170"/>
                <a:gd name="T6" fmla="*/ 2147483647 w 166"/>
                <a:gd name="T7" fmla="*/ 2147483647 h 170"/>
                <a:gd name="T8" fmla="*/ 0 w 166"/>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0">
                  <a:moveTo>
                    <a:pt x="0" y="0"/>
                  </a:moveTo>
                  <a:lnTo>
                    <a:pt x="164" y="0"/>
                  </a:lnTo>
                  <a:lnTo>
                    <a:pt x="166" y="168"/>
                  </a:lnTo>
                  <a:lnTo>
                    <a:pt x="2" y="170"/>
                  </a:lnTo>
                  <a:lnTo>
                    <a:pt x="0" y="0"/>
                  </a:lnTo>
                  <a:close/>
                </a:path>
              </a:pathLst>
            </a:custGeom>
            <a:solidFill>
              <a:srgbClr val="51DDC2"/>
            </a:solidFill>
            <a:ln w="6350" cmpd="sng">
              <a:solidFill>
                <a:schemeClr val="tx1"/>
              </a:solidFill>
              <a:round/>
              <a:headEnd/>
              <a:tailEnd/>
            </a:ln>
          </p:spPr>
          <p:txBody>
            <a:bodyPr/>
            <a:lstStyle/>
            <a:p>
              <a:endParaRPr lang="en-US"/>
            </a:p>
          </p:txBody>
        </p:sp>
        <p:sp>
          <p:nvSpPr>
            <p:cNvPr id="10" name="Freeform 6"/>
            <p:cNvSpPr>
              <a:spLocks/>
            </p:cNvSpPr>
            <p:nvPr/>
          </p:nvSpPr>
          <p:spPr bwMode="auto">
            <a:xfrm>
              <a:off x="3663950" y="1701800"/>
              <a:ext cx="487363" cy="498475"/>
            </a:xfrm>
            <a:custGeom>
              <a:avLst/>
              <a:gdLst>
                <a:gd name="T0" fmla="*/ 0 w 170"/>
                <a:gd name="T1" fmla="*/ 2147483647 h 174"/>
                <a:gd name="T2" fmla="*/ 2147483647 w 170"/>
                <a:gd name="T3" fmla="*/ 0 h 174"/>
                <a:gd name="T4" fmla="*/ 2147483647 w 170"/>
                <a:gd name="T5" fmla="*/ 2147483647 h 174"/>
                <a:gd name="T6" fmla="*/ 2147483647 w 170"/>
                <a:gd name="T7" fmla="*/ 2147483647 h 174"/>
                <a:gd name="T8" fmla="*/ 2147483647 w 170"/>
                <a:gd name="T9" fmla="*/ 2147483647 h 174"/>
                <a:gd name="T10" fmla="*/ 2147483647 w 170"/>
                <a:gd name="T11" fmla="*/ 2147483647 h 174"/>
                <a:gd name="T12" fmla="*/ 0 w 170"/>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4">
                  <a:moveTo>
                    <a:pt x="0" y="4"/>
                  </a:moveTo>
                  <a:lnTo>
                    <a:pt x="136" y="0"/>
                  </a:lnTo>
                  <a:lnTo>
                    <a:pt x="166" y="8"/>
                  </a:lnTo>
                  <a:lnTo>
                    <a:pt x="170" y="170"/>
                  </a:lnTo>
                  <a:lnTo>
                    <a:pt x="12" y="174"/>
                  </a:lnTo>
                  <a:lnTo>
                    <a:pt x="2" y="172"/>
                  </a:lnTo>
                  <a:lnTo>
                    <a:pt x="0" y="4"/>
                  </a:lnTo>
                  <a:close/>
                </a:path>
              </a:pathLst>
            </a:custGeom>
            <a:solidFill>
              <a:srgbClr val="51DDC2"/>
            </a:solidFill>
            <a:ln w="6350" cmpd="sng">
              <a:solidFill>
                <a:schemeClr val="tx1"/>
              </a:solidFill>
              <a:round/>
              <a:headEnd/>
              <a:tailEnd/>
            </a:ln>
          </p:spPr>
          <p:txBody>
            <a:bodyPr/>
            <a:lstStyle/>
            <a:p>
              <a:endParaRPr lang="en-US"/>
            </a:p>
          </p:txBody>
        </p:sp>
        <p:sp>
          <p:nvSpPr>
            <p:cNvPr id="11" name="Freeform 7"/>
            <p:cNvSpPr>
              <a:spLocks/>
            </p:cNvSpPr>
            <p:nvPr/>
          </p:nvSpPr>
          <p:spPr bwMode="auto">
            <a:xfrm>
              <a:off x="4138613" y="1701800"/>
              <a:ext cx="498475" cy="492125"/>
            </a:xfrm>
            <a:custGeom>
              <a:avLst/>
              <a:gdLst>
                <a:gd name="T0" fmla="*/ 0 w 174"/>
                <a:gd name="T1" fmla="*/ 2147483647 h 172"/>
                <a:gd name="T2" fmla="*/ 2147483647 w 174"/>
                <a:gd name="T3" fmla="*/ 0 h 172"/>
                <a:gd name="T4" fmla="*/ 2147483647 w 174"/>
                <a:gd name="T5" fmla="*/ 2147483647 h 172"/>
                <a:gd name="T6" fmla="*/ 2147483647 w 174"/>
                <a:gd name="T7" fmla="*/ 2147483647 h 172"/>
                <a:gd name="T8" fmla="*/ 2147483647 w 174"/>
                <a:gd name="T9" fmla="*/ 2147483647 h 172"/>
                <a:gd name="T10" fmla="*/ 2147483647 w 174"/>
                <a:gd name="T11" fmla="*/ 2147483647 h 172"/>
                <a:gd name="T12" fmla="*/ 0 w 174"/>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72">
                  <a:moveTo>
                    <a:pt x="0" y="8"/>
                  </a:moveTo>
                  <a:lnTo>
                    <a:pt x="104" y="0"/>
                  </a:lnTo>
                  <a:lnTo>
                    <a:pt x="166" y="4"/>
                  </a:lnTo>
                  <a:lnTo>
                    <a:pt x="174" y="168"/>
                  </a:lnTo>
                  <a:lnTo>
                    <a:pt x="16" y="172"/>
                  </a:lnTo>
                  <a:lnTo>
                    <a:pt x="4" y="170"/>
                  </a:lnTo>
                  <a:lnTo>
                    <a:pt x="0" y="8"/>
                  </a:lnTo>
                  <a:close/>
                </a:path>
              </a:pathLst>
            </a:custGeom>
            <a:solidFill>
              <a:srgbClr val="9EECDD"/>
            </a:solidFill>
            <a:ln w="6350" cmpd="sng">
              <a:solidFill>
                <a:schemeClr val="tx1"/>
              </a:solidFill>
              <a:round/>
              <a:headEnd/>
              <a:tailEnd/>
            </a:ln>
          </p:spPr>
          <p:txBody>
            <a:bodyPr/>
            <a:lstStyle/>
            <a:p>
              <a:endParaRPr lang="en-US"/>
            </a:p>
          </p:txBody>
        </p:sp>
        <p:sp>
          <p:nvSpPr>
            <p:cNvPr id="12" name="Freeform 8"/>
            <p:cNvSpPr>
              <a:spLocks/>
            </p:cNvSpPr>
            <p:nvPr/>
          </p:nvSpPr>
          <p:spPr bwMode="auto">
            <a:xfrm>
              <a:off x="4614863" y="1679575"/>
              <a:ext cx="508000" cy="514350"/>
            </a:xfrm>
            <a:custGeom>
              <a:avLst/>
              <a:gdLst>
                <a:gd name="T0" fmla="*/ 0 w 178"/>
                <a:gd name="T1" fmla="*/ 2147483647 h 180"/>
                <a:gd name="T2" fmla="*/ 2147483647 w 178"/>
                <a:gd name="T3" fmla="*/ 2147483647 h 180"/>
                <a:gd name="T4" fmla="*/ 2147483647 w 178"/>
                <a:gd name="T5" fmla="*/ 0 h 180"/>
                <a:gd name="T6" fmla="*/ 2147483647 w 178"/>
                <a:gd name="T7" fmla="*/ 2147483647 h 180"/>
                <a:gd name="T8" fmla="*/ 2147483647 w 178"/>
                <a:gd name="T9" fmla="*/ 2147483647 h 180"/>
                <a:gd name="T10" fmla="*/ 2147483647 w 178"/>
                <a:gd name="T11" fmla="*/ 2147483647 h 180"/>
                <a:gd name="T12" fmla="*/ 0 w 17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80">
                  <a:moveTo>
                    <a:pt x="0" y="12"/>
                  </a:moveTo>
                  <a:lnTo>
                    <a:pt x="70" y="8"/>
                  </a:lnTo>
                  <a:lnTo>
                    <a:pt x="168" y="0"/>
                  </a:lnTo>
                  <a:lnTo>
                    <a:pt x="178" y="146"/>
                  </a:lnTo>
                  <a:lnTo>
                    <a:pt x="176" y="180"/>
                  </a:lnTo>
                  <a:lnTo>
                    <a:pt x="8" y="176"/>
                  </a:lnTo>
                  <a:lnTo>
                    <a:pt x="0" y="12"/>
                  </a:lnTo>
                  <a:close/>
                </a:path>
              </a:pathLst>
            </a:custGeom>
            <a:solidFill>
              <a:srgbClr val="9EECDD"/>
            </a:solidFill>
            <a:ln w="6350" cmpd="sng">
              <a:solidFill>
                <a:schemeClr val="tx1"/>
              </a:solidFill>
              <a:round/>
              <a:headEnd/>
              <a:tailEnd/>
            </a:ln>
          </p:spPr>
          <p:txBody>
            <a:bodyPr/>
            <a:lstStyle/>
            <a:p>
              <a:endParaRPr lang="en-US"/>
            </a:p>
          </p:txBody>
        </p:sp>
        <p:sp>
          <p:nvSpPr>
            <p:cNvPr id="13" name="Freeform 9"/>
            <p:cNvSpPr>
              <a:spLocks/>
            </p:cNvSpPr>
            <p:nvPr/>
          </p:nvSpPr>
          <p:spPr bwMode="auto">
            <a:xfrm>
              <a:off x="5094288" y="1668463"/>
              <a:ext cx="503237" cy="428625"/>
            </a:xfrm>
            <a:custGeom>
              <a:avLst/>
              <a:gdLst>
                <a:gd name="T0" fmla="*/ 0 w 176"/>
                <a:gd name="T1" fmla="*/ 2147483647 h 150"/>
                <a:gd name="T2" fmla="*/ 2147483647 w 176"/>
                <a:gd name="T3" fmla="*/ 2147483647 h 150"/>
                <a:gd name="T4" fmla="*/ 2147483647 w 176"/>
                <a:gd name="T5" fmla="*/ 0 h 150"/>
                <a:gd name="T6" fmla="*/ 2147483647 w 176"/>
                <a:gd name="T7" fmla="*/ 2147483647 h 150"/>
                <a:gd name="T8" fmla="*/ 2147483647 w 176"/>
                <a:gd name="T9" fmla="*/ 2147483647 h 150"/>
                <a:gd name="T10" fmla="*/ 0 w 176"/>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50">
                  <a:moveTo>
                    <a:pt x="0" y="4"/>
                  </a:moveTo>
                  <a:lnTo>
                    <a:pt x="40" y="6"/>
                  </a:lnTo>
                  <a:lnTo>
                    <a:pt x="172" y="0"/>
                  </a:lnTo>
                  <a:lnTo>
                    <a:pt x="176" y="144"/>
                  </a:lnTo>
                  <a:lnTo>
                    <a:pt x="10" y="150"/>
                  </a:lnTo>
                  <a:lnTo>
                    <a:pt x="0" y="4"/>
                  </a:lnTo>
                  <a:close/>
                </a:path>
              </a:pathLst>
            </a:custGeom>
            <a:solidFill>
              <a:srgbClr val="51DDC2"/>
            </a:solidFill>
            <a:ln w="6350" cmpd="sng">
              <a:solidFill>
                <a:schemeClr val="tx1"/>
              </a:solidFill>
              <a:round/>
              <a:headEnd/>
              <a:tailEnd/>
            </a:ln>
          </p:spPr>
          <p:txBody>
            <a:bodyPr/>
            <a:lstStyle/>
            <a:p>
              <a:endParaRPr lang="en-US"/>
            </a:p>
          </p:txBody>
        </p:sp>
        <p:sp>
          <p:nvSpPr>
            <p:cNvPr id="14" name="Freeform 10"/>
            <p:cNvSpPr>
              <a:spLocks/>
            </p:cNvSpPr>
            <p:nvPr/>
          </p:nvSpPr>
          <p:spPr bwMode="auto">
            <a:xfrm>
              <a:off x="6164263" y="2136775"/>
              <a:ext cx="601662" cy="474663"/>
            </a:xfrm>
            <a:custGeom>
              <a:avLst/>
              <a:gdLst>
                <a:gd name="T0" fmla="*/ 2147483647 w 210"/>
                <a:gd name="T1" fmla="*/ 2147483647 h 166"/>
                <a:gd name="T2" fmla="*/ 2147483647 w 210"/>
                <a:gd name="T3" fmla="*/ 2147483647 h 166"/>
                <a:gd name="T4" fmla="*/ 2147483647 w 210"/>
                <a:gd name="T5" fmla="*/ 0 h 166"/>
                <a:gd name="T6" fmla="*/ 2147483647 w 210"/>
                <a:gd name="T7" fmla="*/ 0 h 166"/>
                <a:gd name="T8" fmla="*/ 2147483647 w 210"/>
                <a:gd name="T9" fmla="*/ 2147483647 h 166"/>
                <a:gd name="T10" fmla="*/ 2147483647 w 210"/>
                <a:gd name="T11" fmla="*/ 0 h 166"/>
                <a:gd name="T12" fmla="*/ 2147483647 w 210"/>
                <a:gd name="T13" fmla="*/ 2147483647 h 166"/>
                <a:gd name="T14" fmla="*/ 2147483647 w 210"/>
                <a:gd name="T15" fmla="*/ 2147483647 h 166"/>
                <a:gd name="T16" fmla="*/ 2147483647 w 210"/>
                <a:gd name="T17" fmla="*/ 2147483647 h 166"/>
                <a:gd name="T18" fmla="*/ 2147483647 w 210"/>
                <a:gd name="T19" fmla="*/ 2147483647 h 166"/>
                <a:gd name="T20" fmla="*/ 2147483647 w 210"/>
                <a:gd name="T21" fmla="*/ 2147483647 h 166"/>
                <a:gd name="T22" fmla="*/ 2147483647 w 210"/>
                <a:gd name="T23" fmla="*/ 2147483647 h 166"/>
                <a:gd name="T24" fmla="*/ 2147483647 w 210"/>
                <a:gd name="T25" fmla="*/ 2147483647 h 166"/>
                <a:gd name="T26" fmla="*/ 2147483647 w 210"/>
                <a:gd name="T27" fmla="*/ 2147483647 h 166"/>
                <a:gd name="T28" fmla="*/ 2147483647 w 210"/>
                <a:gd name="T29" fmla="*/ 2147483647 h 166"/>
                <a:gd name="T30" fmla="*/ 2147483647 w 210"/>
                <a:gd name="T31" fmla="*/ 2147483647 h 166"/>
                <a:gd name="T32" fmla="*/ 2147483647 w 210"/>
                <a:gd name="T33" fmla="*/ 2147483647 h 166"/>
                <a:gd name="T34" fmla="*/ 2147483647 w 210"/>
                <a:gd name="T35" fmla="*/ 2147483647 h 166"/>
                <a:gd name="T36" fmla="*/ 2147483647 w 210"/>
                <a:gd name="T37" fmla="*/ 2147483647 h 166"/>
                <a:gd name="T38" fmla="*/ 2147483647 w 210"/>
                <a:gd name="T39" fmla="*/ 2147483647 h 166"/>
                <a:gd name="T40" fmla="*/ 0 w 210"/>
                <a:gd name="T41" fmla="*/ 2147483647 h 166"/>
                <a:gd name="T42" fmla="*/ 2147483647 w 210"/>
                <a:gd name="T43" fmla="*/ 2147483647 h 166"/>
                <a:gd name="T44" fmla="*/ 2147483647 w 210"/>
                <a:gd name="T45" fmla="*/ 2147483647 h 166"/>
                <a:gd name="T46" fmla="*/ 2147483647 w 210"/>
                <a:gd name="T47" fmla="*/ 2147483647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66">
                  <a:moveTo>
                    <a:pt x="46" y="6"/>
                  </a:moveTo>
                  <a:lnTo>
                    <a:pt x="90" y="2"/>
                  </a:lnTo>
                  <a:lnTo>
                    <a:pt x="124" y="0"/>
                  </a:lnTo>
                  <a:lnTo>
                    <a:pt x="142" y="0"/>
                  </a:lnTo>
                  <a:lnTo>
                    <a:pt x="174" y="2"/>
                  </a:lnTo>
                  <a:lnTo>
                    <a:pt x="202" y="0"/>
                  </a:lnTo>
                  <a:lnTo>
                    <a:pt x="204" y="128"/>
                  </a:lnTo>
                  <a:lnTo>
                    <a:pt x="210" y="166"/>
                  </a:lnTo>
                  <a:lnTo>
                    <a:pt x="194" y="162"/>
                  </a:lnTo>
                  <a:lnTo>
                    <a:pt x="198" y="148"/>
                  </a:lnTo>
                  <a:lnTo>
                    <a:pt x="164" y="144"/>
                  </a:lnTo>
                  <a:lnTo>
                    <a:pt x="158" y="136"/>
                  </a:lnTo>
                  <a:lnTo>
                    <a:pt x="106" y="160"/>
                  </a:lnTo>
                  <a:lnTo>
                    <a:pt x="86" y="148"/>
                  </a:lnTo>
                  <a:lnTo>
                    <a:pt x="64" y="150"/>
                  </a:lnTo>
                  <a:lnTo>
                    <a:pt x="54" y="156"/>
                  </a:lnTo>
                  <a:lnTo>
                    <a:pt x="46" y="148"/>
                  </a:lnTo>
                  <a:lnTo>
                    <a:pt x="58" y="140"/>
                  </a:lnTo>
                  <a:lnTo>
                    <a:pt x="34" y="118"/>
                  </a:lnTo>
                  <a:lnTo>
                    <a:pt x="6" y="78"/>
                  </a:lnTo>
                  <a:lnTo>
                    <a:pt x="0" y="50"/>
                  </a:lnTo>
                  <a:lnTo>
                    <a:pt x="26" y="16"/>
                  </a:lnTo>
                  <a:lnTo>
                    <a:pt x="46" y="12"/>
                  </a:lnTo>
                  <a:lnTo>
                    <a:pt x="46" y="6"/>
                  </a:lnTo>
                  <a:close/>
                </a:path>
              </a:pathLst>
            </a:custGeom>
            <a:solidFill>
              <a:srgbClr val="D2F6EF"/>
            </a:solidFill>
            <a:ln w="6350" cmpd="sng">
              <a:solidFill>
                <a:schemeClr val="tx1"/>
              </a:solidFill>
              <a:round/>
              <a:headEnd/>
              <a:tailEnd/>
            </a:ln>
          </p:spPr>
          <p:txBody>
            <a:bodyPr/>
            <a:lstStyle/>
            <a:p>
              <a:endParaRPr lang="en-US"/>
            </a:p>
          </p:txBody>
        </p:sp>
        <p:sp>
          <p:nvSpPr>
            <p:cNvPr id="15" name="Freeform 11"/>
            <p:cNvSpPr>
              <a:spLocks/>
            </p:cNvSpPr>
            <p:nvPr/>
          </p:nvSpPr>
          <p:spPr bwMode="auto">
            <a:xfrm>
              <a:off x="6742113" y="2011363"/>
              <a:ext cx="401637" cy="492125"/>
            </a:xfrm>
            <a:custGeom>
              <a:avLst/>
              <a:gdLst>
                <a:gd name="T0" fmla="*/ 0 w 140"/>
                <a:gd name="T1" fmla="*/ 2147483647 h 172"/>
                <a:gd name="T2" fmla="*/ 2147483647 w 140"/>
                <a:gd name="T3" fmla="*/ 2147483647 h 172"/>
                <a:gd name="T4" fmla="*/ 2147483647 w 140"/>
                <a:gd name="T5" fmla="*/ 2147483647 h 172"/>
                <a:gd name="T6" fmla="*/ 2147483647 w 140"/>
                <a:gd name="T7" fmla="*/ 0 h 172"/>
                <a:gd name="T8" fmla="*/ 2147483647 w 140"/>
                <a:gd name="T9" fmla="*/ 2147483647 h 172"/>
                <a:gd name="T10" fmla="*/ 2147483647 w 140"/>
                <a:gd name="T11" fmla="*/ 2147483647 h 172"/>
                <a:gd name="T12" fmla="*/ 2147483647 w 140"/>
                <a:gd name="T13" fmla="*/ 2147483647 h 172"/>
                <a:gd name="T14" fmla="*/ 0 w 140"/>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72">
                  <a:moveTo>
                    <a:pt x="0" y="44"/>
                  </a:moveTo>
                  <a:lnTo>
                    <a:pt x="68" y="40"/>
                  </a:lnTo>
                  <a:lnTo>
                    <a:pt x="72" y="4"/>
                  </a:lnTo>
                  <a:lnTo>
                    <a:pt x="132" y="0"/>
                  </a:lnTo>
                  <a:lnTo>
                    <a:pt x="140" y="90"/>
                  </a:lnTo>
                  <a:lnTo>
                    <a:pt x="136" y="166"/>
                  </a:lnTo>
                  <a:lnTo>
                    <a:pt x="2" y="172"/>
                  </a:lnTo>
                  <a:lnTo>
                    <a:pt x="0" y="44"/>
                  </a:lnTo>
                  <a:close/>
                </a:path>
              </a:pathLst>
            </a:custGeom>
            <a:solidFill>
              <a:srgbClr val="9EECDD"/>
            </a:solidFill>
            <a:ln w="6350" cmpd="sng">
              <a:solidFill>
                <a:schemeClr val="tx1"/>
              </a:solidFill>
              <a:round/>
              <a:headEnd/>
              <a:tailEnd/>
            </a:ln>
          </p:spPr>
          <p:txBody>
            <a:bodyPr/>
            <a:lstStyle/>
            <a:p>
              <a:endParaRPr lang="en-US"/>
            </a:p>
          </p:txBody>
        </p:sp>
        <p:sp>
          <p:nvSpPr>
            <p:cNvPr id="16" name="Freeform 12"/>
            <p:cNvSpPr>
              <a:spLocks/>
            </p:cNvSpPr>
            <p:nvPr/>
          </p:nvSpPr>
          <p:spPr bwMode="auto">
            <a:xfrm>
              <a:off x="5946775" y="2154238"/>
              <a:ext cx="527050" cy="555625"/>
            </a:xfrm>
            <a:custGeom>
              <a:avLst/>
              <a:gdLst>
                <a:gd name="T0" fmla="*/ 0 w 184"/>
                <a:gd name="T1" fmla="*/ 2147483647 h 194"/>
                <a:gd name="T2" fmla="*/ 2147483647 w 184"/>
                <a:gd name="T3" fmla="*/ 2147483647 h 194"/>
                <a:gd name="T4" fmla="*/ 2147483647 w 184"/>
                <a:gd name="T5" fmla="*/ 0 h 194"/>
                <a:gd name="T6" fmla="*/ 2147483647 w 184"/>
                <a:gd name="T7" fmla="*/ 2147483647 h 194"/>
                <a:gd name="T8" fmla="*/ 2147483647 w 184"/>
                <a:gd name="T9" fmla="*/ 2147483647 h 194"/>
                <a:gd name="T10" fmla="*/ 2147483647 w 184"/>
                <a:gd name="T11" fmla="*/ 2147483647 h 194"/>
                <a:gd name="T12" fmla="*/ 2147483647 w 184"/>
                <a:gd name="T13" fmla="*/ 2147483647 h 194"/>
                <a:gd name="T14" fmla="*/ 2147483647 w 184"/>
                <a:gd name="T15" fmla="*/ 2147483647 h 194"/>
                <a:gd name="T16" fmla="*/ 2147483647 w 184"/>
                <a:gd name="T17" fmla="*/ 2147483647 h 194"/>
                <a:gd name="T18" fmla="*/ 2147483647 w 184"/>
                <a:gd name="T19" fmla="*/ 2147483647 h 194"/>
                <a:gd name="T20" fmla="*/ 2147483647 w 184"/>
                <a:gd name="T21" fmla="*/ 2147483647 h 194"/>
                <a:gd name="T22" fmla="*/ 2147483647 w 184"/>
                <a:gd name="T23" fmla="*/ 2147483647 h 194"/>
                <a:gd name="T24" fmla="*/ 2147483647 w 184"/>
                <a:gd name="T25" fmla="*/ 2147483647 h 194"/>
                <a:gd name="T26" fmla="*/ 2147483647 w 184"/>
                <a:gd name="T27" fmla="*/ 2147483647 h 194"/>
                <a:gd name="T28" fmla="*/ 2147483647 w 184"/>
                <a:gd name="T29" fmla="*/ 2147483647 h 194"/>
                <a:gd name="T30" fmla="*/ 2147483647 w 184"/>
                <a:gd name="T31" fmla="*/ 2147483647 h 194"/>
                <a:gd name="T32" fmla="*/ 2147483647 w 184"/>
                <a:gd name="T33" fmla="*/ 2147483647 h 194"/>
                <a:gd name="T34" fmla="*/ 2147483647 w 184"/>
                <a:gd name="T35" fmla="*/ 2147483647 h 194"/>
                <a:gd name="T36" fmla="*/ 2147483647 w 184"/>
                <a:gd name="T37" fmla="*/ 2147483647 h 194"/>
                <a:gd name="T38" fmla="*/ 2147483647 w 184"/>
                <a:gd name="T39" fmla="*/ 2147483647 h 194"/>
                <a:gd name="T40" fmla="*/ 2147483647 w 184"/>
                <a:gd name="T41" fmla="*/ 2147483647 h 194"/>
                <a:gd name="T42" fmla="*/ 2147483647 w 184"/>
                <a:gd name="T43" fmla="*/ 2147483647 h 194"/>
                <a:gd name="T44" fmla="*/ 2147483647 w 184"/>
                <a:gd name="T45" fmla="*/ 2147483647 h 194"/>
                <a:gd name="T46" fmla="*/ 2147483647 w 184"/>
                <a:gd name="T47" fmla="*/ 2147483647 h 194"/>
                <a:gd name="T48" fmla="*/ 0 w 184"/>
                <a:gd name="T49" fmla="*/ 2147483647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194">
                  <a:moveTo>
                    <a:pt x="0" y="6"/>
                  </a:moveTo>
                  <a:lnTo>
                    <a:pt x="46" y="4"/>
                  </a:lnTo>
                  <a:lnTo>
                    <a:pt x="122" y="0"/>
                  </a:lnTo>
                  <a:lnTo>
                    <a:pt x="122" y="6"/>
                  </a:lnTo>
                  <a:lnTo>
                    <a:pt x="102" y="10"/>
                  </a:lnTo>
                  <a:lnTo>
                    <a:pt x="76" y="44"/>
                  </a:lnTo>
                  <a:lnTo>
                    <a:pt x="82" y="72"/>
                  </a:lnTo>
                  <a:lnTo>
                    <a:pt x="114" y="116"/>
                  </a:lnTo>
                  <a:lnTo>
                    <a:pt x="134" y="134"/>
                  </a:lnTo>
                  <a:lnTo>
                    <a:pt x="122" y="142"/>
                  </a:lnTo>
                  <a:lnTo>
                    <a:pt x="130" y="150"/>
                  </a:lnTo>
                  <a:lnTo>
                    <a:pt x="140" y="144"/>
                  </a:lnTo>
                  <a:lnTo>
                    <a:pt x="162" y="142"/>
                  </a:lnTo>
                  <a:lnTo>
                    <a:pt x="182" y="154"/>
                  </a:lnTo>
                  <a:lnTo>
                    <a:pt x="184" y="172"/>
                  </a:lnTo>
                  <a:lnTo>
                    <a:pt x="184" y="184"/>
                  </a:lnTo>
                  <a:lnTo>
                    <a:pt x="184" y="188"/>
                  </a:lnTo>
                  <a:lnTo>
                    <a:pt x="182" y="190"/>
                  </a:lnTo>
                  <a:lnTo>
                    <a:pt x="164" y="194"/>
                  </a:lnTo>
                  <a:lnTo>
                    <a:pt x="150" y="194"/>
                  </a:lnTo>
                  <a:lnTo>
                    <a:pt x="146" y="186"/>
                  </a:lnTo>
                  <a:lnTo>
                    <a:pt x="42" y="188"/>
                  </a:lnTo>
                  <a:lnTo>
                    <a:pt x="40" y="134"/>
                  </a:lnTo>
                  <a:lnTo>
                    <a:pt x="4" y="134"/>
                  </a:lnTo>
                  <a:lnTo>
                    <a:pt x="0" y="6"/>
                  </a:lnTo>
                  <a:close/>
                </a:path>
              </a:pathLst>
            </a:custGeom>
            <a:solidFill>
              <a:srgbClr val="D2F6EF"/>
            </a:solidFill>
            <a:ln w="6350" cmpd="sng">
              <a:solidFill>
                <a:schemeClr val="tx1"/>
              </a:solidFill>
              <a:round/>
              <a:headEnd/>
              <a:tailEnd/>
            </a:ln>
          </p:spPr>
          <p:txBody>
            <a:bodyPr/>
            <a:lstStyle/>
            <a:p>
              <a:endParaRPr lang="en-US"/>
            </a:p>
          </p:txBody>
        </p:sp>
        <p:sp>
          <p:nvSpPr>
            <p:cNvPr id="17" name="Freeform 13"/>
            <p:cNvSpPr>
              <a:spLocks/>
            </p:cNvSpPr>
            <p:nvPr/>
          </p:nvSpPr>
          <p:spPr bwMode="auto">
            <a:xfrm>
              <a:off x="5586413" y="1668463"/>
              <a:ext cx="492125" cy="514350"/>
            </a:xfrm>
            <a:custGeom>
              <a:avLst/>
              <a:gdLst>
                <a:gd name="T0" fmla="*/ 0 w 172"/>
                <a:gd name="T1" fmla="*/ 0 h 180"/>
                <a:gd name="T2" fmla="*/ 2147483647 w 172"/>
                <a:gd name="T3" fmla="*/ 0 h 180"/>
                <a:gd name="T4" fmla="*/ 2147483647 w 172"/>
                <a:gd name="T5" fmla="*/ 2147483647 h 180"/>
                <a:gd name="T6" fmla="*/ 2147483647 w 172"/>
                <a:gd name="T7" fmla="*/ 2147483647 h 180"/>
                <a:gd name="T8" fmla="*/ 2147483647 w 172"/>
                <a:gd name="T9" fmla="*/ 2147483647 h 180"/>
                <a:gd name="T10" fmla="*/ 2147483647 w 172"/>
                <a:gd name="T11" fmla="*/ 2147483647 h 180"/>
                <a:gd name="T12" fmla="*/ 2147483647 w 172"/>
                <a:gd name="T13" fmla="*/ 2147483647 h 180"/>
                <a:gd name="T14" fmla="*/ 0 w 172"/>
                <a:gd name="T15" fmla="*/ 0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80">
                  <a:moveTo>
                    <a:pt x="0" y="0"/>
                  </a:moveTo>
                  <a:lnTo>
                    <a:pt x="140" y="0"/>
                  </a:lnTo>
                  <a:lnTo>
                    <a:pt x="164" y="4"/>
                  </a:lnTo>
                  <a:lnTo>
                    <a:pt x="172" y="174"/>
                  </a:lnTo>
                  <a:lnTo>
                    <a:pt x="126" y="176"/>
                  </a:lnTo>
                  <a:lnTo>
                    <a:pt x="10" y="180"/>
                  </a:lnTo>
                  <a:lnTo>
                    <a:pt x="4" y="144"/>
                  </a:lnTo>
                  <a:lnTo>
                    <a:pt x="0" y="0"/>
                  </a:lnTo>
                  <a:close/>
                </a:path>
              </a:pathLst>
            </a:custGeom>
            <a:solidFill>
              <a:srgbClr val="D2F6EF"/>
            </a:solidFill>
            <a:ln w="6350" cmpd="sng">
              <a:solidFill>
                <a:schemeClr val="tx1"/>
              </a:solidFill>
              <a:round/>
              <a:headEnd/>
              <a:tailEnd/>
            </a:ln>
          </p:spPr>
          <p:txBody>
            <a:bodyPr/>
            <a:lstStyle/>
            <a:p>
              <a:endParaRPr lang="en-US"/>
            </a:p>
          </p:txBody>
        </p:sp>
        <p:sp>
          <p:nvSpPr>
            <p:cNvPr id="18" name="Freeform 14"/>
            <p:cNvSpPr>
              <a:spLocks/>
            </p:cNvSpPr>
            <p:nvPr/>
          </p:nvSpPr>
          <p:spPr bwMode="auto">
            <a:xfrm>
              <a:off x="6056313" y="1644650"/>
              <a:ext cx="514350" cy="520700"/>
            </a:xfrm>
            <a:custGeom>
              <a:avLst/>
              <a:gdLst>
                <a:gd name="T0" fmla="*/ 0 w 180"/>
                <a:gd name="T1" fmla="*/ 2147483647 h 182"/>
                <a:gd name="T2" fmla="*/ 2147483647 w 180"/>
                <a:gd name="T3" fmla="*/ 0 h 182"/>
                <a:gd name="T4" fmla="*/ 2147483647 w 180"/>
                <a:gd name="T5" fmla="*/ 2147483647 h 182"/>
                <a:gd name="T6" fmla="*/ 2147483647 w 180"/>
                <a:gd name="T7" fmla="*/ 2147483647 h 182"/>
                <a:gd name="T8" fmla="*/ 2147483647 w 180"/>
                <a:gd name="T9" fmla="*/ 2147483647 h 182"/>
                <a:gd name="T10" fmla="*/ 2147483647 w 180"/>
                <a:gd name="T11" fmla="*/ 2147483647 h 182"/>
                <a:gd name="T12" fmla="*/ 0 w 180"/>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
                  <a:moveTo>
                    <a:pt x="0" y="12"/>
                  </a:moveTo>
                  <a:lnTo>
                    <a:pt x="110" y="0"/>
                  </a:lnTo>
                  <a:lnTo>
                    <a:pt x="174" y="2"/>
                  </a:lnTo>
                  <a:lnTo>
                    <a:pt x="180" y="172"/>
                  </a:lnTo>
                  <a:lnTo>
                    <a:pt x="84" y="178"/>
                  </a:lnTo>
                  <a:lnTo>
                    <a:pt x="8" y="182"/>
                  </a:lnTo>
                  <a:lnTo>
                    <a:pt x="0" y="12"/>
                  </a:lnTo>
                  <a:close/>
                </a:path>
              </a:pathLst>
            </a:custGeom>
            <a:solidFill>
              <a:srgbClr val="D2F6EF"/>
            </a:solidFill>
            <a:ln w="6350" cmpd="sng">
              <a:solidFill>
                <a:schemeClr val="tx1"/>
              </a:solidFill>
              <a:round/>
              <a:headEnd/>
              <a:tailEnd/>
            </a:ln>
          </p:spPr>
          <p:txBody>
            <a:bodyPr/>
            <a:lstStyle/>
            <a:p>
              <a:endParaRPr lang="en-US"/>
            </a:p>
          </p:txBody>
        </p:sp>
        <p:sp>
          <p:nvSpPr>
            <p:cNvPr id="19" name="Freeform 15"/>
            <p:cNvSpPr>
              <a:spLocks/>
            </p:cNvSpPr>
            <p:nvPr/>
          </p:nvSpPr>
          <p:spPr bwMode="auto">
            <a:xfrm>
              <a:off x="6553200" y="1633538"/>
              <a:ext cx="395288" cy="503237"/>
            </a:xfrm>
            <a:custGeom>
              <a:avLst/>
              <a:gdLst>
                <a:gd name="T0" fmla="*/ 0 w 138"/>
                <a:gd name="T1" fmla="*/ 2147483647 h 176"/>
                <a:gd name="T2" fmla="*/ 2147483647 w 138"/>
                <a:gd name="T3" fmla="*/ 2147483647 h 176"/>
                <a:gd name="T4" fmla="*/ 2147483647 w 138"/>
                <a:gd name="T5" fmla="*/ 0 h 176"/>
                <a:gd name="T6" fmla="*/ 2147483647 w 138"/>
                <a:gd name="T7" fmla="*/ 2147483647 h 176"/>
                <a:gd name="T8" fmla="*/ 2147483647 w 138"/>
                <a:gd name="T9" fmla="*/ 2147483647 h 176"/>
                <a:gd name="T10" fmla="*/ 2147483647 w 138"/>
                <a:gd name="T11" fmla="*/ 2147483647 h 176"/>
                <a:gd name="T12" fmla="*/ 2147483647 w 138"/>
                <a:gd name="T13" fmla="*/ 2147483647 h 176"/>
                <a:gd name="T14" fmla="*/ 0 w 138"/>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76">
                  <a:moveTo>
                    <a:pt x="0" y="6"/>
                  </a:moveTo>
                  <a:lnTo>
                    <a:pt x="64" y="2"/>
                  </a:lnTo>
                  <a:lnTo>
                    <a:pt x="130" y="0"/>
                  </a:lnTo>
                  <a:lnTo>
                    <a:pt x="138" y="136"/>
                  </a:lnTo>
                  <a:lnTo>
                    <a:pt x="134" y="172"/>
                  </a:lnTo>
                  <a:lnTo>
                    <a:pt x="66" y="176"/>
                  </a:lnTo>
                  <a:lnTo>
                    <a:pt x="6" y="176"/>
                  </a:lnTo>
                  <a:lnTo>
                    <a:pt x="0" y="6"/>
                  </a:lnTo>
                  <a:close/>
                </a:path>
              </a:pathLst>
            </a:custGeom>
            <a:solidFill>
              <a:srgbClr val="D2F6EF"/>
            </a:solidFill>
            <a:ln w="6350" cmpd="sng">
              <a:solidFill>
                <a:schemeClr val="tx1"/>
              </a:solidFill>
              <a:round/>
              <a:headEnd/>
              <a:tailEnd/>
            </a:ln>
          </p:spPr>
          <p:txBody>
            <a:bodyPr/>
            <a:lstStyle/>
            <a:p>
              <a:endParaRPr lang="en-US"/>
            </a:p>
          </p:txBody>
        </p:sp>
        <p:sp>
          <p:nvSpPr>
            <p:cNvPr id="20" name="Freeform 16"/>
            <p:cNvSpPr>
              <a:spLocks/>
            </p:cNvSpPr>
            <p:nvPr/>
          </p:nvSpPr>
          <p:spPr bwMode="auto">
            <a:xfrm>
              <a:off x="6926263" y="1593850"/>
              <a:ext cx="400050" cy="428625"/>
            </a:xfrm>
            <a:custGeom>
              <a:avLst/>
              <a:gdLst>
                <a:gd name="T0" fmla="*/ 0 w 140"/>
                <a:gd name="T1" fmla="*/ 2147483647 h 150"/>
                <a:gd name="T2" fmla="*/ 2147483647 w 140"/>
                <a:gd name="T3" fmla="*/ 0 h 150"/>
                <a:gd name="T4" fmla="*/ 2147483647 w 140"/>
                <a:gd name="T5" fmla="*/ 2147483647 h 150"/>
                <a:gd name="T6" fmla="*/ 2147483647 w 140"/>
                <a:gd name="T7" fmla="*/ 2147483647 h 150"/>
                <a:gd name="T8" fmla="*/ 2147483647 w 140"/>
                <a:gd name="T9" fmla="*/ 2147483647 h 150"/>
                <a:gd name="T10" fmla="*/ 0 w 14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50">
                  <a:moveTo>
                    <a:pt x="0" y="14"/>
                  </a:moveTo>
                  <a:lnTo>
                    <a:pt x="130" y="0"/>
                  </a:lnTo>
                  <a:lnTo>
                    <a:pt x="140" y="140"/>
                  </a:lnTo>
                  <a:lnTo>
                    <a:pt x="68" y="146"/>
                  </a:lnTo>
                  <a:lnTo>
                    <a:pt x="8" y="150"/>
                  </a:lnTo>
                  <a:lnTo>
                    <a:pt x="0" y="14"/>
                  </a:lnTo>
                  <a:close/>
                </a:path>
              </a:pathLst>
            </a:custGeom>
            <a:solidFill>
              <a:srgbClr val="24BA9D"/>
            </a:solidFill>
            <a:ln w="6350" cmpd="sng">
              <a:solidFill>
                <a:schemeClr val="tx1"/>
              </a:solidFill>
              <a:round/>
              <a:headEnd/>
              <a:tailEnd/>
            </a:ln>
          </p:spPr>
          <p:txBody>
            <a:bodyPr/>
            <a:lstStyle/>
            <a:p>
              <a:endParaRPr lang="en-US"/>
            </a:p>
          </p:txBody>
        </p:sp>
        <p:sp>
          <p:nvSpPr>
            <p:cNvPr id="21" name="Freeform 17"/>
            <p:cNvSpPr>
              <a:spLocks/>
            </p:cNvSpPr>
            <p:nvPr/>
          </p:nvSpPr>
          <p:spPr bwMode="auto">
            <a:xfrm>
              <a:off x="7297738" y="1593850"/>
              <a:ext cx="428625" cy="439738"/>
            </a:xfrm>
            <a:custGeom>
              <a:avLst/>
              <a:gdLst>
                <a:gd name="T0" fmla="*/ 0 w 150"/>
                <a:gd name="T1" fmla="*/ 0 h 154"/>
                <a:gd name="T2" fmla="*/ 2147483647 w 150"/>
                <a:gd name="T3" fmla="*/ 0 h 154"/>
                <a:gd name="T4" fmla="*/ 2147483647 w 150"/>
                <a:gd name="T5" fmla="*/ 2147483647 h 154"/>
                <a:gd name="T6" fmla="*/ 2147483647 w 150"/>
                <a:gd name="T7" fmla="*/ 2147483647 h 154"/>
                <a:gd name="T8" fmla="*/ 2147483647 w 150"/>
                <a:gd name="T9" fmla="*/ 2147483647 h 154"/>
                <a:gd name="T10" fmla="*/ 2147483647 w 150"/>
                <a:gd name="T11" fmla="*/ 2147483647 h 154"/>
                <a:gd name="T12" fmla="*/ 2147483647 w 150"/>
                <a:gd name="T13" fmla="*/ 2147483647 h 154"/>
                <a:gd name="T14" fmla="*/ 2147483647 w 150"/>
                <a:gd name="T15" fmla="*/ 2147483647 h 154"/>
                <a:gd name="T16" fmla="*/ 2147483647 w 150"/>
                <a:gd name="T17" fmla="*/ 2147483647 h 154"/>
                <a:gd name="T18" fmla="*/ 2147483647 w 150"/>
                <a:gd name="T19" fmla="*/ 2147483647 h 154"/>
                <a:gd name="T20" fmla="*/ 2147483647 w 150"/>
                <a:gd name="T21" fmla="*/ 2147483647 h 154"/>
                <a:gd name="T22" fmla="*/ 2147483647 w 150"/>
                <a:gd name="T23" fmla="*/ 2147483647 h 154"/>
                <a:gd name="T24" fmla="*/ 2147483647 w 150"/>
                <a:gd name="T25" fmla="*/ 2147483647 h 154"/>
                <a:gd name="T26" fmla="*/ 2147483647 w 150"/>
                <a:gd name="T27" fmla="*/ 2147483647 h 154"/>
                <a:gd name="T28" fmla="*/ 0 w 150"/>
                <a:gd name="T29" fmla="*/ 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4">
                  <a:moveTo>
                    <a:pt x="0" y="0"/>
                  </a:moveTo>
                  <a:lnTo>
                    <a:pt x="18" y="0"/>
                  </a:lnTo>
                  <a:lnTo>
                    <a:pt x="72" y="50"/>
                  </a:lnTo>
                  <a:lnTo>
                    <a:pt x="94" y="46"/>
                  </a:lnTo>
                  <a:lnTo>
                    <a:pt x="106" y="34"/>
                  </a:lnTo>
                  <a:lnTo>
                    <a:pt x="124" y="50"/>
                  </a:lnTo>
                  <a:lnTo>
                    <a:pt x="134" y="50"/>
                  </a:lnTo>
                  <a:lnTo>
                    <a:pt x="144" y="62"/>
                  </a:lnTo>
                  <a:lnTo>
                    <a:pt x="132" y="80"/>
                  </a:lnTo>
                  <a:lnTo>
                    <a:pt x="150" y="92"/>
                  </a:lnTo>
                  <a:lnTo>
                    <a:pt x="118" y="98"/>
                  </a:lnTo>
                  <a:lnTo>
                    <a:pt x="90" y="154"/>
                  </a:lnTo>
                  <a:lnTo>
                    <a:pt x="76" y="138"/>
                  </a:lnTo>
                  <a:lnTo>
                    <a:pt x="10" y="140"/>
                  </a:lnTo>
                  <a:lnTo>
                    <a:pt x="0" y="0"/>
                  </a:lnTo>
                  <a:close/>
                </a:path>
              </a:pathLst>
            </a:custGeom>
            <a:solidFill>
              <a:srgbClr val="9EECDD"/>
            </a:solidFill>
            <a:ln w="6350" cmpd="sng">
              <a:solidFill>
                <a:schemeClr val="tx1"/>
              </a:solidFill>
              <a:round/>
              <a:headEnd/>
              <a:tailEnd/>
            </a:ln>
          </p:spPr>
          <p:txBody>
            <a:bodyPr/>
            <a:lstStyle/>
            <a:p>
              <a:endParaRPr lang="en-US"/>
            </a:p>
          </p:txBody>
        </p:sp>
        <p:sp>
          <p:nvSpPr>
            <p:cNvPr id="22" name="Freeform 18"/>
            <p:cNvSpPr>
              <a:spLocks/>
            </p:cNvSpPr>
            <p:nvPr/>
          </p:nvSpPr>
          <p:spPr bwMode="auto">
            <a:xfrm>
              <a:off x="7119938" y="1989138"/>
              <a:ext cx="560387" cy="285750"/>
            </a:xfrm>
            <a:custGeom>
              <a:avLst/>
              <a:gdLst>
                <a:gd name="T0" fmla="*/ 0 w 196"/>
                <a:gd name="T1" fmla="*/ 2147483647 h 100"/>
                <a:gd name="T2" fmla="*/ 2147483647 w 196"/>
                <a:gd name="T3" fmla="*/ 2147483647 h 100"/>
                <a:gd name="T4" fmla="*/ 2147483647 w 196"/>
                <a:gd name="T5" fmla="*/ 0 h 100"/>
                <a:gd name="T6" fmla="*/ 2147483647 w 196"/>
                <a:gd name="T7" fmla="*/ 2147483647 h 100"/>
                <a:gd name="T8" fmla="*/ 2147483647 w 196"/>
                <a:gd name="T9" fmla="*/ 2147483647 h 100"/>
                <a:gd name="T10" fmla="*/ 2147483647 w 196"/>
                <a:gd name="T11" fmla="*/ 2147483647 h 100"/>
                <a:gd name="T12" fmla="*/ 2147483647 w 196"/>
                <a:gd name="T13" fmla="*/ 2147483647 h 100"/>
                <a:gd name="T14" fmla="*/ 2147483647 w 196"/>
                <a:gd name="T15" fmla="*/ 2147483647 h 100"/>
                <a:gd name="T16" fmla="*/ 2147483647 w 196"/>
                <a:gd name="T17" fmla="*/ 2147483647 h 100"/>
                <a:gd name="T18" fmla="*/ 2147483647 w 196"/>
                <a:gd name="T19" fmla="*/ 2147483647 h 100"/>
                <a:gd name="T20" fmla="*/ 2147483647 w 196"/>
                <a:gd name="T21" fmla="*/ 2147483647 h 100"/>
                <a:gd name="T22" fmla="*/ 2147483647 w 196"/>
                <a:gd name="T23" fmla="*/ 2147483647 h 100"/>
                <a:gd name="T24" fmla="*/ 0 w 196"/>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100">
                  <a:moveTo>
                    <a:pt x="0" y="8"/>
                  </a:moveTo>
                  <a:lnTo>
                    <a:pt x="72" y="2"/>
                  </a:lnTo>
                  <a:lnTo>
                    <a:pt x="138" y="0"/>
                  </a:lnTo>
                  <a:lnTo>
                    <a:pt x="152" y="16"/>
                  </a:lnTo>
                  <a:lnTo>
                    <a:pt x="140" y="36"/>
                  </a:lnTo>
                  <a:lnTo>
                    <a:pt x="144" y="44"/>
                  </a:lnTo>
                  <a:lnTo>
                    <a:pt x="196" y="84"/>
                  </a:lnTo>
                  <a:lnTo>
                    <a:pt x="122" y="92"/>
                  </a:lnTo>
                  <a:lnTo>
                    <a:pt x="66" y="98"/>
                  </a:lnTo>
                  <a:lnTo>
                    <a:pt x="26" y="100"/>
                  </a:lnTo>
                  <a:lnTo>
                    <a:pt x="14" y="100"/>
                  </a:lnTo>
                  <a:lnTo>
                    <a:pt x="8" y="98"/>
                  </a:lnTo>
                  <a:lnTo>
                    <a:pt x="0" y="8"/>
                  </a:lnTo>
                  <a:close/>
                </a:path>
              </a:pathLst>
            </a:custGeom>
            <a:solidFill>
              <a:srgbClr val="24BA9D"/>
            </a:solidFill>
            <a:ln w="6350" cmpd="sng">
              <a:solidFill>
                <a:schemeClr val="tx1"/>
              </a:solidFill>
              <a:prstDash val="solid"/>
              <a:round/>
              <a:headEnd/>
              <a:tailEnd/>
            </a:ln>
          </p:spPr>
          <p:txBody>
            <a:bodyPr/>
            <a:lstStyle/>
            <a:p>
              <a:endParaRPr lang="en-US"/>
            </a:p>
          </p:txBody>
        </p:sp>
        <p:sp>
          <p:nvSpPr>
            <p:cNvPr id="23" name="Freeform 19"/>
            <p:cNvSpPr>
              <a:spLocks/>
            </p:cNvSpPr>
            <p:nvPr/>
          </p:nvSpPr>
          <p:spPr bwMode="auto">
            <a:xfrm>
              <a:off x="7469188" y="2228850"/>
              <a:ext cx="325437" cy="520700"/>
            </a:xfrm>
            <a:custGeom>
              <a:avLst/>
              <a:gdLst>
                <a:gd name="T0" fmla="*/ 0 w 114"/>
                <a:gd name="T1" fmla="*/ 2147483647 h 182"/>
                <a:gd name="T2" fmla="*/ 2147483647 w 114"/>
                <a:gd name="T3" fmla="*/ 0 h 182"/>
                <a:gd name="T4" fmla="*/ 2147483647 w 114"/>
                <a:gd name="T5" fmla="*/ 2147483647 h 182"/>
                <a:gd name="T6" fmla="*/ 2147483647 w 114"/>
                <a:gd name="T7" fmla="*/ 2147483647 h 182"/>
                <a:gd name="T8" fmla="*/ 2147483647 w 114"/>
                <a:gd name="T9" fmla="*/ 2147483647 h 182"/>
                <a:gd name="T10" fmla="*/ 2147483647 w 114"/>
                <a:gd name="T11" fmla="*/ 2147483647 h 182"/>
                <a:gd name="T12" fmla="*/ 2147483647 w 114"/>
                <a:gd name="T13" fmla="*/ 2147483647 h 182"/>
                <a:gd name="T14" fmla="*/ 2147483647 w 114"/>
                <a:gd name="T15" fmla="*/ 2147483647 h 182"/>
                <a:gd name="T16" fmla="*/ 2147483647 w 114"/>
                <a:gd name="T17" fmla="*/ 2147483647 h 182"/>
                <a:gd name="T18" fmla="*/ 2147483647 w 114"/>
                <a:gd name="T19" fmla="*/ 2147483647 h 182"/>
                <a:gd name="T20" fmla="*/ 2147483647 w 114"/>
                <a:gd name="T21" fmla="*/ 2147483647 h 182"/>
                <a:gd name="T22" fmla="*/ 2147483647 w 114"/>
                <a:gd name="T23" fmla="*/ 2147483647 h 182"/>
                <a:gd name="T24" fmla="*/ 0 w 114"/>
                <a:gd name="T25" fmla="*/ 2147483647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82">
                  <a:moveTo>
                    <a:pt x="0" y="8"/>
                  </a:moveTo>
                  <a:lnTo>
                    <a:pt x="74" y="0"/>
                  </a:lnTo>
                  <a:lnTo>
                    <a:pt x="90" y="14"/>
                  </a:lnTo>
                  <a:lnTo>
                    <a:pt x="90" y="36"/>
                  </a:lnTo>
                  <a:lnTo>
                    <a:pt x="114" y="78"/>
                  </a:lnTo>
                  <a:lnTo>
                    <a:pt x="90" y="80"/>
                  </a:lnTo>
                  <a:lnTo>
                    <a:pt x="94" y="140"/>
                  </a:lnTo>
                  <a:lnTo>
                    <a:pt x="84" y="164"/>
                  </a:lnTo>
                  <a:lnTo>
                    <a:pt x="42" y="172"/>
                  </a:lnTo>
                  <a:lnTo>
                    <a:pt x="34" y="180"/>
                  </a:lnTo>
                  <a:lnTo>
                    <a:pt x="6" y="182"/>
                  </a:lnTo>
                  <a:lnTo>
                    <a:pt x="4" y="152"/>
                  </a:lnTo>
                  <a:lnTo>
                    <a:pt x="0" y="8"/>
                  </a:lnTo>
                  <a:close/>
                </a:path>
              </a:pathLst>
            </a:custGeom>
            <a:solidFill>
              <a:srgbClr val="9EECDD"/>
            </a:solidFill>
            <a:ln w="6350" cmpd="sng">
              <a:solidFill>
                <a:schemeClr val="tx1"/>
              </a:solidFill>
              <a:prstDash val="solid"/>
              <a:round/>
              <a:headEnd/>
              <a:tailEnd/>
            </a:ln>
          </p:spPr>
          <p:txBody>
            <a:bodyPr/>
            <a:lstStyle/>
            <a:p>
              <a:endParaRPr lang="en-US"/>
            </a:p>
          </p:txBody>
        </p:sp>
        <p:sp>
          <p:nvSpPr>
            <p:cNvPr id="24" name="Freeform 20"/>
            <p:cNvSpPr>
              <a:spLocks/>
            </p:cNvSpPr>
            <p:nvPr/>
          </p:nvSpPr>
          <p:spPr bwMode="auto">
            <a:xfrm>
              <a:off x="7726363" y="2451100"/>
              <a:ext cx="274637" cy="184150"/>
            </a:xfrm>
            <a:custGeom>
              <a:avLst/>
              <a:gdLst>
                <a:gd name="T0" fmla="*/ 2147483647 w 96"/>
                <a:gd name="T1" fmla="*/ 0 h 64"/>
                <a:gd name="T2" fmla="*/ 2147483647 w 96"/>
                <a:gd name="T3" fmla="*/ 2147483647 h 64"/>
                <a:gd name="T4" fmla="*/ 2147483647 w 96"/>
                <a:gd name="T5" fmla="*/ 2147483647 h 64"/>
                <a:gd name="T6" fmla="*/ 2147483647 w 96"/>
                <a:gd name="T7" fmla="*/ 2147483647 h 64"/>
                <a:gd name="T8" fmla="*/ 2147483647 w 96"/>
                <a:gd name="T9" fmla="*/ 2147483647 h 64"/>
                <a:gd name="T10" fmla="*/ 2147483647 w 96"/>
                <a:gd name="T11" fmla="*/ 2147483647 h 64"/>
                <a:gd name="T12" fmla="*/ 2147483647 w 96"/>
                <a:gd name="T13" fmla="*/ 2147483647 h 64"/>
                <a:gd name="T14" fmla="*/ 2147483647 w 96"/>
                <a:gd name="T15" fmla="*/ 2147483647 h 64"/>
                <a:gd name="T16" fmla="*/ 0 w 96"/>
                <a:gd name="T17" fmla="*/ 2147483647 h 64"/>
                <a:gd name="T18" fmla="*/ 2147483647 w 9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4">
                  <a:moveTo>
                    <a:pt x="24" y="0"/>
                  </a:moveTo>
                  <a:lnTo>
                    <a:pt x="54" y="12"/>
                  </a:lnTo>
                  <a:lnTo>
                    <a:pt x="68" y="4"/>
                  </a:lnTo>
                  <a:lnTo>
                    <a:pt x="96" y="22"/>
                  </a:lnTo>
                  <a:lnTo>
                    <a:pt x="86" y="60"/>
                  </a:lnTo>
                  <a:lnTo>
                    <a:pt x="36" y="64"/>
                  </a:lnTo>
                  <a:lnTo>
                    <a:pt x="32" y="58"/>
                  </a:lnTo>
                  <a:lnTo>
                    <a:pt x="4" y="62"/>
                  </a:lnTo>
                  <a:lnTo>
                    <a:pt x="0" y="2"/>
                  </a:lnTo>
                  <a:lnTo>
                    <a:pt x="24" y="0"/>
                  </a:lnTo>
                  <a:close/>
                </a:path>
              </a:pathLst>
            </a:custGeom>
            <a:solidFill>
              <a:srgbClr val="1B8D77"/>
            </a:solidFill>
            <a:ln w="6350" cmpd="sng">
              <a:solidFill>
                <a:schemeClr val="tx1"/>
              </a:solidFill>
              <a:round/>
              <a:headEnd/>
              <a:tailEnd/>
            </a:ln>
          </p:spPr>
          <p:txBody>
            <a:bodyPr/>
            <a:lstStyle/>
            <a:p>
              <a:endParaRPr lang="en-US"/>
            </a:p>
          </p:txBody>
        </p:sp>
        <p:sp>
          <p:nvSpPr>
            <p:cNvPr id="25" name="Freeform 21"/>
            <p:cNvSpPr>
              <a:spLocks/>
            </p:cNvSpPr>
            <p:nvPr/>
          </p:nvSpPr>
          <p:spPr bwMode="auto">
            <a:xfrm>
              <a:off x="7589838" y="2617788"/>
              <a:ext cx="422275" cy="377825"/>
            </a:xfrm>
            <a:custGeom>
              <a:avLst/>
              <a:gdLst>
                <a:gd name="T0" fmla="*/ 2147483647 w 148"/>
                <a:gd name="T1" fmla="*/ 2147483647 h 132"/>
                <a:gd name="T2" fmla="*/ 2147483647 w 148"/>
                <a:gd name="T3" fmla="*/ 2147483647 h 132"/>
                <a:gd name="T4" fmla="*/ 2147483647 w 148"/>
                <a:gd name="T5" fmla="*/ 2147483647 h 132"/>
                <a:gd name="T6" fmla="*/ 2147483647 w 148"/>
                <a:gd name="T7" fmla="*/ 2147483647 h 132"/>
                <a:gd name="T8" fmla="*/ 0 w 148"/>
                <a:gd name="T9" fmla="*/ 2147483647 h 132"/>
                <a:gd name="T10" fmla="*/ 2147483647 w 148"/>
                <a:gd name="T11" fmla="*/ 2147483647 h 132"/>
                <a:gd name="T12" fmla="*/ 2147483647 w 148"/>
                <a:gd name="T13" fmla="*/ 2147483647 h 132"/>
                <a:gd name="T14" fmla="*/ 2147483647 w 148"/>
                <a:gd name="T15" fmla="*/ 0 h 132"/>
                <a:gd name="T16" fmla="*/ 2147483647 w 148"/>
                <a:gd name="T17" fmla="*/ 2147483647 h 132"/>
                <a:gd name="T18" fmla="*/ 2147483647 w 148"/>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32">
                  <a:moveTo>
                    <a:pt x="134" y="2"/>
                  </a:moveTo>
                  <a:lnTo>
                    <a:pt x="148" y="80"/>
                  </a:lnTo>
                  <a:lnTo>
                    <a:pt x="142" y="124"/>
                  </a:lnTo>
                  <a:lnTo>
                    <a:pt x="8" y="132"/>
                  </a:lnTo>
                  <a:lnTo>
                    <a:pt x="0" y="36"/>
                  </a:lnTo>
                  <a:lnTo>
                    <a:pt x="42" y="28"/>
                  </a:lnTo>
                  <a:lnTo>
                    <a:pt x="52" y="4"/>
                  </a:lnTo>
                  <a:lnTo>
                    <a:pt x="80" y="0"/>
                  </a:lnTo>
                  <a:lnTo>
                    <a:pt x="84" y="6"/>
                  </a:lnTo>
                  <a:lnTo>
                    <a:pt x="134" y="2"/>
                  </a:lnTo>
                  <a:close/>
                </a:path>
              </a:pathLst>
            </a:custGeom>
            <a:solidFill>
              <a:srgbClr val="D2F6EF"/>
            </a:solidFill>
            <a:ln w="6350" cmpd="sng">
              <a:solidFill>
                <a:schemeClr val="tx1"/>
              </a:solidFill>
              <a:round/>
              <a:headEnd/>
              <a:tailEnd/>
            </a:ln>
          </p:spPr>
          <p:txBody>
            <a:bodyPr/>
            <a:lstStyle/>
            <a:p>
              <a:endParaRPr lang="en-US"/>
            </a:p>
          </p:txBody>
        </p:sp>
        <p:sp>
          <p:nvSpPr>
            <p:cNvPr id="26" name="Freeform 22"/>
            <p:cNvSpPr>
              <a:spLocks/>
            </p:cNvSpPr>
            <p:nvPr/>
          </p:nvSpPr>
          <p:spPr bwMode="auto">
            <a:xfrm>
              <a:off x="7131050" y="2251075"/>
              <a:ext cx="349250" cy="423863"/>
            </a:xfrm>
            <a:custGeom>
              <a:avLst/>
              <a:gdLst>
                <a:gd name="T0" fmla="*/ 2147483647 w 122"/>
                <a:gd name="T1" fmla="*/ 2147483647 h 148"/>
                <a:gd name="T2" fmla="*/ 2147483647 w 122"/>
                <a:gd name="T3" fmla="*/ 0 h 148"/>
                <a:gd name="T4" fmla="*/ 2147483647 w 122"/>
                <a:gd name="T5" fmla="*/ 2147483647 h 148"/>
                <a:gd name="T6" fmla="*/ 2147483647 w 122"/>
                <a:gd name="T7" fmla="*/ 2147483647 h 148"/>
                <a:gd name="T8" fmla="*/ 2147483647 w 122"/>
                <a:gd name="T9" fmla="*/ 2147483647 h 148"/>
                <a:gd name="T10" fmla="*/ 2147483647 w 122"/>
                <a:gd name="T11" fmla="*/ 2147483647 h 148"/>
                <a:gd name="T12" fmla="*/ 0 w 122"/>
                <a:gd name="T13" fmla="*/ 2147483647 h 148"/>
                <a:gd name="T14" fmla="*/ 0 w 122"/>
                <a:gd name="T15" fmla="*/ 2147483647 h 148"/>
                <a:gd name="T16" fmla="*/ 2147483647 w 122"/>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48">
                  <a:moveTo>
                    <a:pt x="4" y="6"/>
                  </a:moveTo>
                  <a:lnTo>
                    <a:pt x="118" y="0"/>
                  </a:lnTo>
                  <a:lnTo>
                    <a:pt x="122" y="144"/>
                  </a:lnTo>
                  <a:lnTo>
                    <a:pt x="100" y="140"/>
                  </a:lnTo>
                  <a:lnTo>
                    <a:pt x="94" y="148"/>
                  </a:lnTo>
                  <a:lnTo>
                    <a:pt x="28" y="136"/>
                  </a:lnTo>
                  <a:lnTo>
                    <a:pt x="0" y="132"/>
                  </a:lnTo>
                  <a:lnTo>
                    <a:pt x="0" y="82"/>
                  </a:lnTo>
                  <a:lnTo>
                    <a:pt x="4" y="6"/>
                  </a:lnTo>
                  <a:close/>
                </a:path>
              </a:pathLst>
            </a:custGeom>
            <a:solidFill>
              <a:srgbClr val="9EECDD"/>
            </a:solidFill>
            <a:ln w="6350" cmpd="sng">
              <a:solidFill>
                <a:schemeClr val="tx1"/>
              </a:solidFill>
              <a:round/>
              <a:headEnd/>
              <a:tailEnd/>
            </a:ln>
          </p:spPr>
          <p:txBody>
            <a:bodyPr/>
            <a:lstStyle/>
            <a:p>
              <a:endParaRPr lang="en-US"/>
            </a:p>
          </p:txBody>
        </p:sp>
        <p:sp>
          <p:nvSpPr>
            <p:cNvPr id="27" name="Freeform 23"/>
            <p:cNvSpPr>
              <a:spLocks/>
            </p:cNvSpPr>
            <p:nvPr/>
          </p:nvSpPr>
          <p:spPr bwMode="auto">
            <a:xfrm>
              <a:off x="7612063" y="2971800"/>
              <a:ext cx="412750" cy="395288"/>
            </a:xfrm>
            <a:custGeom>
              <a:avLst/>
              <a:gdLst>
                <a:gd name="T0" fmla="*/ 0 w 144"/>
                <a:gd name="T1" fmla="*/ 2147483647 h 138"/>
                <a:gd name="T2" fmla="*/ 2147483647 w 144"/>
                <a:gd name="T3" fmla="*/ 0 h 138"/>
                <a:gd name="T4" fmla="*/ 2147483647 w 144"/>
                <a:gd name="T5" fmla="*/ 2147483647 h 138"/>
                <a:gd name="T6" fmla="*/ 2147483647 w 144"/>
                <a:gd name="T7" fmla="*/ 2147483647 h 138"/>
                <a:gd name="T8" fmla="*/ 2147483647 w 144"/>
                <a:gd name="T9" fmla="*/ 2147483647 h 138"/>
                <a:gd name="T10" fmla="*/ 0 w 144"/>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38">
                  <a:moveTo>
                    <a:pt x="0" y="8"/>
                  </a:moveTo>
                  <a:lnTo>
                    <a:pt x="134" y="0"/>
                  </a:lnTo>
                  <a:lnTo>
                    <a:pt x="144" y="98"/>
                  </a:lnTo>
                  <a:lnTo>
                    <a:pt x="140" y="130"/>
                  </a:lnTo>
                  <a:lnTo>
                    <a:pt x="4" y="138"/>
                  </a:lnTo>
                  <a:lnTo>
                    <a:pt x="0" y="8"/>
                  </a:lnTo>
                  <a:close/>
                </a:path>
              </a:pathLst>
            </a:custGeom>
            <a:solidFill>
              <a:srgbClr val="51DDC2"/>
            </a:solidFill>
            <a:ln w="6350" cmpd="sng">
              <a:solidFill>
                <a:schemeClr val="tx1"/>
              </a:solidFill>
              <a:round/>
              <a:headEnd/>
              <a:tailEnd/>
            </a:ln>
          </p:spPr>
          <p:txBody>
            <a:bodyPr/>
            <a:lstStyle/>
            <a:p>
              <a:endParaRPr lang="en-US"/>
            </a:p>
          </p:txBody>
        </p:sp>
        <p:sp>
          <p:nvSpPr>
            <p:cNvPr id="28" name="Freeform 24"/>
            <p:cNvSpPr>
              <a:spLocks/>
            </p:cNvSpPr>
            <p:nvPr/>
          </p:nvSpPr>
          <p:spPr bwMode="auto">
            <a:xfrm>
              <a:off x="7623175" y="3343275"/>
              <a:ext cx="430213" cy="430213"/>
            </a:xfrm>
            <a:custGeom>
              <a:avLst/>
              <a:gdLst>
                <a:gd name="T0" fmla="*/ 0 w 150"/>
                <a:gd name="T1" fmla="*/ 2147483647 h 150"/>
                <a:gd name="T2" fmla="*/ 2147483647 w 150"/>
                <a:gd name="T3" fmla="*/ 0 h 150"/>
                <a:gd name="T4" fmla="*/ 2147483647 w 150"/>
                <a:gd name="T5" fmla="*/ 2147483647 h 150"/>
                <a:gd name="T6" fmla="*/ 2147483647 w 150"/>
                <a:gd name="T7" fmla="*/ 2147483647 h 150"/>
                <a:gd name="T8" fmla="*/ 2147483647 w 150"/>
                <a:gd name="T9" fmla="*/ 2147483647 h 150"/>
                <a:gd name="T10" fmla="*/ 0 w 15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50">
                  <a:moveTo>
                    <a:pt x="0" y="8"/>
                  </a:moveTo>
                  <a:lnTo>
                    <a:pt x="136" y="0"/>
                  </a:lnTo>
                  <a:lnTo>
                    <a:pt x="150" y="130"/>
                  </a:lnTo>
                  <a:lnTo>
                    <a:pt x="148" y="136"/>
                  </a:lnTo>
                  <a:lnTo>
                    <a:pt x="8" y="150"/>
                  </a:lnTo>
                  <a:lnTo>
                    <a:pt x="0" y="8"/>
                  </a:lnTo>
                  <a:close/>
                </a:path>
              </a:pathLst>
            </a:custGeom>
            <a:solidFill>
              <a:srgbClr val="24BA9D"/>
            </a:solidFill>
            <a:ln w="6350" cmpd="sng">
              <a:solidFill>
                <a:schemeClr val="tx1"/>
              </a:solidFill>
              <a:round/>
              <a:headEnd/>
              <a:tailEnd/>
            </a:ln>
          </p:spPr>
          <p:txBody>
            <a:bodyPr/>
            <a:lstStyle/>
            <a:p>
              <a:endParaRPr lang="en-US"/>
            </a:p>
          </p:txBody>
        </p:sp>
        <p:sp>
          <p:nvSpPr>
            <p:cNvPr id="29" name="Freeform 25"/>
            <p:cNvSpPr>
              <a:spLocks/>
            </p:cNvSpPr>
            <p:nvPr/>
          </p:nvSpPr>
          <p:spPr bwMode="auto">
            <a:xfrm>
              <a:off x="7212013" y="2640013"/>
              <a:ext cx="400050" cy="377825"/>
            </a:xfrm>
            <a:custGeom>
              <a:avLst/>
              <a:gdLst>
                <a:gd name="T0" fmla="*/ 0 w 140"/>
                <a:gd name="T1" fmla="*/ 0 h 132"/>
                <a:gd name="T2" fmla="*/ 2147483647 w 140"/>
                <a:gd name="T3" fmla="*/ 2147483647 h 132"/>
                <a:gd name="T4" fmla="*/ 2147483647 w 140"/>
                <a:gd name="T5" fmla="*/ 2147483647 h 132"/>
                <a:gd name="T6" fmla="*/ 2147483647 w 140"/>
                <a:gd name="T7" fmla="*/ 2147483647 h 132"/>
                <a:gd name="T8" fmla="*/ 2147483647 w 140"/>
                <a:gd name="T9" fmla="*/ 2147483647 h 132"/>
                <a:gd name="T10" fmla="*/ 2147483647 w 140"/>
                <a:gd name="T11" fmla="*/ 2147483647 h 132"/>
                <a:gd name="T12" fmla="*/ 2147483647 w 140"/>
                <a:gd name="T13" fmla="*/ 2147483647 h 132"/>
                <a:gd name="T14" fmla="*/ 2147483647 w 140"/>
                <a:gd name="T15" fmla="*/ 2147483647 h 132"/>
                <a:gd name="T16" fmla="*/ 2147483647 w 140"/>
                <a:gd name="T17" fmla="*/ 2147483647 h 132"/>
                <a:gd name="T18" fmla="*/ 2147483647 w 140"/>
                <a:gd name="T19" fmla="*/ 2147483647 h 132"/>
                <a:gd name="T20" fmla="*/ 0 w 140"/>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32">
                  <a:moveTo>
                    <a:pt x="0" y="0"/>
                  </a:moveTo>
                  <a:lnTo>
                    <a:pt x="66" y="12"/>
                  </a:lnTo>
                  <a:lnTo>
                    <a:pt x="72" y="4"/>
                  </a:lnTo>
                  <a:lnTo>
                    <a:pt x="94" y="8"/>
                  </a:lnTo>
                  <a:lnTo>
                    <a:pt x="96" y="38"/>
                  </a:lnTo>
                  <a:lnTo>
                    <a:pt x="124" y="36"/>
                  </a:lnTo>
                  <a:lnTo>
                    <a:pt x="132" y="28"/>
                  </a:lnTo>
                  <a:lnTo>
                    <a:pt x="140" y="124"/>
                  </a:lnTo>
                  <a:lnTo>
                    <a:pt x="8" y="132"/>
                  </a:lnTo>
                  <a:lnTo>
                    <a:pt x="4" y="80"/>
                  </a:lnTo>
                  <a:lnTo>
                    <a:pt x="0" y="0"/>
                  </a:lnTo>
                  <a:close/>
                </a:path>
              </a:pathLst>
            </a:custGeom>
            <a:solidFill>
              <a:srgbClr val="9EECDD"/>
            </a:solidFill>
            <a:ln w="6350" cmpd="sng">
              <a:solidFill>
                <a:schemeClr val="tx1"/>
              </a:solidFill>
              <a:round/>
              <a:headEnd/>
              <a:tailEnd/>
            </a:ln>
          </p:spPr>
          <p:txBody>
            <a:bodyPr/>
            <a:lstStyle/>
            <a:p>
              <a:endParaRPr lang="en-US"/>
            </a:p>
          </p:txBody>
        </p:sp>
        <p:sp>
          <p:nvSpPr>
            <p:cNvPr id="30" name="Freeform 26"/>
            <p:cNvSpPr>
              <a:spLocks/>
            </p:cNvSpPr>
            <p:nvPr/>
          </p:nvSpPr>
          <p:spPr bwMode="auto">
            <a:xfrm>
              <a:off x="7234238" y="2995613"/>
              <a:ext cx="388937" cy="393700"/>
            </a:xfrm>
            <a:custGeom>
              <a:avLst/>
              <a:gdLst>
                <a:gd name="T0" fmla="*/ 0 w 136"/>
                <a:gd name="T1" fmla="*/ 2147483647 h 138"/>
                <a:gd name="T2" fmla="*/ 2147483647 w 136"/>
                <a:gd name="T3" fmla="*/ 0 h 138"/>
                <a:gd name="T4" fmla="*/ 2147483647 w 136"/>
                <a:gd name="T5" fmla="*/ 2147483647 h 138"/>
                <a:gd name="T6" fmla="*/ 2147483647 w 136"/>
                <a:gd name="T7" fmla="*/ 2147483647 h 138"/>
                <a:gd name="T8" fmla="*/ 2147483647 w 136"/>
                <a:gd name="T9" fmla="*/ 2147483647 h 138"/>
                <a:gd name="T10" fmla="*/ 0 w 136"/>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8">
                  <a:moveTo>
                    <a:pt x="0" y="8"/>
                  </a:moveTo>
                  <a:lnTo>
                    <a:pt x="132" y="0"/>
                  </a:lnTo>
                  <a:lnTo>
                    <a:pt x="136" y="130"/>
                  </a:lnTo>
                  <a:lnTo>
                    <a:pt x="8" y="138"/>
                  </a:lnTo>
                  <a:lnTo>
                    <a:pt x="4" y="124"/>
                  </a:lnTo>
                  <a:lnTo>
                    <a:pt x="0" y="8"/>
                  </a:lnTo>
                  <a:close/>
                </a:path>
              </a:pathLst>
            </a:custGeom>
            <a:solidFill>
              <a:srgbClr val="24BA9D"/>
            </a:solidFill>
            <a:ln w="6350" cmpd="sng">
              <a:solidFill>
                <a:schemeClr val="tx1"/>
              </a:solidFill>
              <a:round/>
              <a:headEnd/>
              <a:tailEnd/>
            </a:ln>
          </p:spPr>
          <p:txBody>
            <a:bodyPr/>
            <a:lstStyle/>
            <a:p>
              <a:endParaRPr lang="en-US"/>
            </a:p>
          </p:txBody>
        </p:sp>
        <p:sp>
          <p:nvSpPr>
            <p:cNvPr id="31" name="Freeform 27"/>
            <p:cNvSpPr>
              <a:spLocks/>
            </p:cNvSpPr>
            <p:nvPr/>
          </p:nvSpPr>
          <p:spPr bwMode="auto">
            <a:xfrm>
              <a:off x="7258050" y="3367088"/>
              <a:ext cx="388938" cy="417512"/>
            </a:xfrm>
            <a:custGeom>
              <a:avLst/>
              <a:gdLst>
                <a:gd name="T0" fmla="*/ 0 w 136"/>
                <a:gd name="T1" fmla="*/ 2147483647 h 146"/>
                <a:gd name="T2" fmla="*/ 2147483647 w 136"/>
                <a:gd name="T3" fmla="*/ 0 h 146"/>
                <a:gd name="T4" fmla="*/ 2147483647 w 136"/>
                <a:gd name="T5" fmla="*/ 2147483647 h 146"/>
                <a:gd name="T6" fmla="*/ 0 w 136"/>
                <a:gd name="T7" fmla="*/ 2147483647 h 146"/>
                <a:gd name="T8" fmla="*/ 0 w 136"/>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46">
                  <a:moveTo>
                    <a:pt x="0" y="8"/>
                  </a:moveTo>
                  <a:lnTo>
                    <a:pt x="128" y="0"/>
                  </a:lnTo>
                  <a:lnTo>
                    <a:pt x="136" y="142"/>
                  </a:lnTo>
                  <a:lnTo>
                    <a:pt x="0" y="146"/>
                  </a:lnTo>
                  <a:lnTo>
                    <a:pt x="0" y="8"/>
                  </a:lnTo>
                  <a:close/>
                </a:path>
              </a:pathLst>
            </a:custGeom>
            <a:solidFill>
              <a:srgbClr val="51DDC2"/>
            </a:solidFill>
            <a:ln w="6350" cmpd="sng">
              <a:solidFill>
                <a:schemeClr val="tx1"/>
              </a:solidFill>
              <a:round/>
              <a:headEnd/>
              <a:tailEnd/>
            </a:ln>
          </p:spPr>
          <p:txBody>
            <a:bodyPr/>
            <a:lstStyle/>
            <a:p>
              <a:endParaRPr lang="en-US"/>
            </a:p>
          </p:txBody>
        </p:sp>
        <p:sp>
          <p:nvSpPr>
            <p:cNvPr id="32" name="Freeform 28"/>
            <p:cNvSpPr>
              <a:spLocks/>
            </p:cNvSpPr>
            <p:nvPr/>
          </p:nvSpPr>
          <p:spPr bwMode="auto">
            <a:xfrm>
              <a:off x="7646988" y="3732213"/>
              <a:ext cx="411162" cy="446087"/>
            </a:xfrm>
            <a:custGeom>
              <a:avLst/>
              <a:gdLst>
                <a:gd name="T0" fmla="*/ 0 w 144"/>
                <a:gd name="T1" fmla="*/ 2147483647 h 156"/>
                <a:gd name="T2" fmla="*/ 2147483647 w 144"/>
                <a:gd name="T3" fmla="*/ 0 h 156"/>
                <a:gd name="T4" fmla="*/ 2147483647 w 144"/>
                <a:gd name="T5" fmla="*/ 2147483647 h 156"/>
                <a:gd name="T6" fmla="*/ 2147483647 w 144"/>
                <a:gd name="T7" fmla="*/ 2147483647 h 156"/>
                <a:gd name="T8" fmla="*/ 2147483647 w 144"/>
                <a:gd name="T9" fmla="*/ 2147483647 h 156"/>
                <a:gd name="T10" fmla="*/ 2147483647 w 144"/>
                <a:gd name="T11" fmla="*/ 2147483647 h 156"/>
                <a:gd name="T12" fmla="*/ 2147483647 w 144"/>
                <a:gd name="T13" fmla="*/ 2147483647 h 156"/>
                <a:gd name="T14" fmla="*/ 2147483647 w 144"/>
                <a:gd name="T15" fmla="*/ 2147483647 h 156"/>
                <a:gd name="T16" fmla="*/ 2147483647 w 144"/>
                <a:gd name="T17" fmla="*/ 2147483647 h 156"/>
                <a:gd name="T18" fmla="*/ 0 w 144"/>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56">
                  <a:moveTo>
                    <a:pt x="0" y="14"/>
                  </a:moveTo>
                  <a:lnTo>
                    <a:pt x="140" y="0"/>
                  </a:lnTo>
                  <a:lnTo>
                    <a:pt x="144" y="70"/>
                  </a:lnTo>
                  <a:lnTo>
                    <a:pt x="144" y="118"/>
                  </a:lnTo>
                  <a:lnTo>
                    <a:pt x="144" y="134"/>
                  </a:lnTo>
                  <a:lnTo>
                    <a:pt x="144" y="142"/>
                  </a:lnTo>
                  <a:lnTo>
                    <a:pt x="72" y="150"/>
                  </a:lnTo>
                  <a:lnTo>
                    <a:pt x="4" y="156"/>
                  </a:lnTo>
                  <a:lnTo>
                    <a:pt x="2" y="130"/>
                  </a:lnTo>
                  <a:lnTo>
                    <a:pt x="0" y="14"/>
                  </a:lnTo>
                  <a:close/>
                </a:path>
              </a:pathLst>
            </a:custGeom>
            <a:solidFill>
              <a:srgbClr val="1B8D77"/>
            </a:solidFill>
            <a:ln w="6350" cmpd="sng">
              <a:solidFill>
                <a:schemeClr val="tx1"/>
              </a:solidFill>
              <a:round/>
              <a:headEnd/>
              <a:tailEnd/>
            </a:ln>
          </p:spPr>
          <p:txBody>
            <a:bodyPr/>
            <a:lstStyle/>
            <a:p>
              <a:endParaRPr lang="en-US"/>
            </a:p>
          </p:txBody>
        </p:sp>
        <p:sp>
          <p:nvSpPr>
            <p:cNvPr id="33" name="Freeform 29"/>
            <p:cNvSpPr>
              <a:spLocks/>
            </p:cNvSpPr>
            <p:nvPr/>
          </p:nvSpPr>
          <p:spPr bwMode="auto">
            <a:xfrm>
              <a:off x="7658100" y="4138613"/>
              <a:ext cx="411163" cy="388937"/>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14"/>
                  </a:moveTo>
                  <a:lnTo>
                    <a:pt x="140" y="0"/>
                  </a:lnTo>
                  <a:lnTo>
                    <a:pt x="140" y="16"/>
                  </a:lnTo>
                  <a:lnTo>
                    <a:pt x="144" y="130"/>
                  </a:lnTo>
                  <a:lnTo>
                    <a:pt x="12" y="136"/>
                  </a:lnTo>
                  <a:lnTo>
                    <a:pt x="4" y="124"/>
                  </a:lnTo>
                  <a:lnTo>
                    <a:pt x="0" y="14"/>
                  </a:lnTo>
                  <a:close/>
                </a:path>
              </a:pathLst>
            </a:custGeom>
            <a:solidFill>
              <a:srgbClr val="24BA9D"/>
            </a:solidFill>
            <a:ln w="6350" cmpd="sng">
              <a:solidFill>
                <a:schemeClr val="tx1"/>
              </a:solidFill>
              <a:round/>
              <a:headEnd/>
              <a:tailEnd/>
            </a:ln>
          </p:spPr>
          <p:txBody>
            <a:bodyPr/>
            <a:lstStyle/>
            <a:p>
              <a:endParaRPr lang="en-US"/>
            </a:p>
          </p:txBody>
        </p:sp>
        <p:sp>
          <p:nvSpPr>
            <p:cNvPr id="34" name="Freeform 30"/>
            <p:cNvSpPr>
              <a:spLocks/>
            </p:cNvSpPr>
            <p:nvPr/>
          </p:nvSpPr>
          <p:spPr bwMode="auto">
            <a:xfrm>
              <a:off x="7693025" y="4505325"/>
              <a:ext cx="411163" cy="388938"/>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8"/>
                  </a:moveTo>
                  <a:lnTo>
                    <a:pt x="136" y="0"/>
                  </a:lnTo>
                  <a:lnTo>
                    <a:pt x="144" y="110"/>
                  </a:lnTo>
                  <a:lnTo>
                    <a:pt x="140" y="130"/>
                  </a:lnTo>
                  <a:lnTo>
                    <a:pt x="32" y="136"/>
                  </a:lnTo>
                  <a:lnTo>
                    <a:pt x="4" y="136"/>
                  </a:lnTo>
                  <a:lnTo>
                    <a:pt x="0" y="8"/>
                  </a:lnTo>
                  <a:close/>
                </a:path>
              </a:pathLst>
            </a:custGeom>
            <a:solidFill>
              <a:srgbClr val="24BA9D"/>
            </a:solidFill>
            <a:ln w="6350" cmpd="sng">
              <a:solidFill>
                <a:schemeClr val="tx1"/>
              </a:solidFill>
              <a:round/>
              <a:headEnd/>
              <a:tailEnd/>
            </a:ln>
          </p:spPr>
          <p:txBody>
            <a:bodyPr/>
            <a:lstStyle/>
            <a:p>
              <a:endParaRPr lang="en-US"/>
            </a:p>
          </p:txBody>
        </p:sp>
        <p:sp>
          <p:nvSpPr>
            <p:cNvPr id="35" name="Freeform 31"/>
            <p:cNvSpPr>
              <a:spLocks/>
            </p:cNvSpPr>
            <p:nvPr/>
          </p:nvSpPr>
          <p:spPr bwMode="auto">
            <a:xfrm>
              <a:off x="7291388" y="4494213"/>
              <a:ext cx="412750" cy="422275"/>
            </a:xfrm>
            <a:custGeom>
              <a:avLst/>
              <a:gdLst>
                <a:gd name="T0" fmla="*/ 0 w 144"/>
                <a:gd name="T1" fmla="*/ 2147483647 h 148"/>
                <a:gd name="T2" fmla="*/ 2147483647 w 144"/>
                <a:gd name="T3" fmla="*/ 0 h 148"/>
                <a:gd name="T4" fmla="*/ 2147483647 w 144"/>
                <a:gd name="T5" fmla="*/ 2147483647 h 148"/>
                <a:gd name="T6" fmla="*/ 2147483647 w 144"/>
                <a:gd name="T7" fmla="*/ 2147483647 h 148"/>
                <a:gd name="T8" fmla="*/ 2147483647 w 144"/>
                <a:gd name="T9" fmla="*/ 2147483647 h 148"/>
                <a:gd name="T10" fmla="*/ 2147483647 w 144"/>
                <a:gd name="T11" fmla="*/ 2147483647 h 148"/>
                <a:gd name="T12" fmla="*/ 0 w 144"/>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8">
                  <a:moveTo>
                    <a:pt x="0" y="6"/>
                  </a:moveTo>
                  <a:lnTo>
                    <a:pt x="132" y="0"/>
                  </a:lnTo>
                  <a:lnTo>
                    <a:pt x="140" y="12"/>
                  </a:lnTo>
                  <a:lnTo>
                    <a:pt x="144" y="140"/>
                  </a:lnTo>
                  <a:lnTo>
                    <a:pt x="44" y="146"/>
                  </a:lnTo>
                  <a:lnTo>
                    <a:pt x="8" y="148"/>
                  </a:lnTo>
                  <a:lnTo>
                    <a:pt x="0" y="6"/>
                  </a:lnTo>
                  <a:close/>
                </a:path>
              </a:pathLst>
            </a:custGeom>
            <a:solidFill>
              <a:srgbClr val="1B8D77"/>
            </a:solidFill>
            <a:ln w="6350" cmpd="sng">
              <a:solidFill>
                <a:schemeClr val="tx1"/>
              </a:solidFill>
              <a:round/>
              <a:headEnd/>
              <a:tailEnd/>
            </a:ln>
          </p:spPr>
          <p:txBody>
            <a:bodyPr/>
            <a:lstStyle/>
            <a:p>
              <a:endParaRPr lang="en-US"/>
            </a:p>
          </p:txBody>
        </p:sp>
        <p:sp>
          <p:nvSpPr>
            <p:cNvPr id="36" name="Freeform 32"/>
            <p:cNvSpPr>
              <a:spLocks/>
            </p:cNvSpPr>
            <p:nvPr/>
          </p:nvSpPr>
          <p:spPr bwMode="auto">
            <a:xfrm>
              <a:off x="6897688" y="4510088"/>
              <a:ext cx="417512" cy="423862"/>
            </a:xfrm>
            <a:custGeom>
              <a:avLst/>
              <a:gdLst>
                <a:gd name="T0" fmla="*/ 2147483647 w 146"/>
                <a:gd name="T1" fmla="*/ 2147483647 h 148"/>
                <a:gd name="T2" fmla="*/ 2147483647 w 146"/>
                <a:gd name="T3" fmla="*/ 2147483647 h 148"/>
                <a:gd name="T4" fmla="*/ 2147483647 w 146"/>
                <a:gd name="T5" fmla="*/ 2147483647 h 148"/>
                <a:gd name="T6" fmla="*/ 0 w 146"/>
                <a:gd name="T7" fmla="*/ 2147483647 h 148"/>
                <a:gd name="T8" fmla="*/ 2147483647 w 146"/>
                <a:gd name="T9" fmla="*/ 2147483647 h 148"/>
                <a:gd name="T10" fmla="*/ 2147483647 w 146"/>
                <a:gd name="T11" fmla="*/ 0 h 148"/>
                <a:gd name="T12" fmla="*/ 2147483647 w 146"/>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48">
                  <a:moveTo>
                    <a:pt x="146" y="142"/>
                  </a:moveTo>
                  <a:lnTo>
                    <a:pt x="64" y="146"/>
                  </a:lnTo>
                  <a:lnTo>
                    <a:pt x="6" y="148"/>
                  </a:lnTo>
                  <a:lnTo>
                    <a:pt x="0" y="38"/>
                  </a:lnTo>
                  <a:lnTo>
                    <a:pt x="8" y="6"/>
                  </a:lnTo>
                  <a:lnTo>
                    <a:pt x="138" y="0"/>
                  </a:lnTo>
                  <a:lnTo>
                    <a:pt x="146" y="142"/>
                  </a:lnTo>
                  <a:close/>
                </a:path>
              </a:pathLst>
            </a:custGeom>
            <a:solidFill>
              <a:srgbClr val="24BA9D"/>
            </a:solidFill>
            <a:ln w="6350" cmpd="sng">
              <a:solidFill>
                <a:schemeClr val="tx1"/>
              </a:solidFill>
              <a:round/>
              <a:headEnd/>
              <a:tailEnd/>
            </a:ln>
          </p:spPr>
          <p:txBody>
            <a:bodyPr/>
            <a:lstStyle/>
            <a:p>
              <a:endParaRPr lang="en-US"/>
            </a:p>
          </p:txBody>
        </p:sp>
        <p:sp>
          <p:nvSpPr>
            <p:cNvPr id="37" name="Freeform 33"/>
            <p:cNvSpPr>
              <a:spLocks/>
            </p:cNvSpPr>
            <p:nvPr/>
          </p:nvSpPr>
          <p:spPr bwMode="auto">
            <a:xfrm>
              <a:off x="7273925" y="4105275"/>
              <a:ext cx="395288" cy="404813"/>
            </a:xfrm>
            <a:custGeom>
              <a:avLst/>
              <a:gdLst>
                <a:gd name="T0" fmla="*/ 2147483647 w 138"/>
                <a:gd name="T1" fmla="*/ 2147483647 h 142"/>
                <a:gd name="T2" fmla="*/ 2147483647 w 138"/>
                <a:gd name="T3" fmla="*/ 2147483647 h 142"/>
                <a:gd name="T4" fmla="*/ 0 w 138"/>
                <a:gd name="T5" fmla="*/ 2147483647 h 142"/>
                <a:gd name="T6" fmla="*/ 2147483647 w 138"/>
                <a:gd name="T7" fmla="*/ 0 h 142"/>
                <a:gd name="T8" fmla="*/ 2147483647 w 138"/>
                <a:gd name="T9" fmla="*/ 2147483647 h 142"/>
                <a:gd name="T10" fmla="*/ 2147483647 w 138"/>
                <a:gd name="T11" fmla="*/ 2147483647 h 142"/>
                <a:gd name="T12" fmla="*/ 2147483647 w 138"/>
                <a:gd name="T13" fmla="*/ 2147483647 h 142"/>
                <a:gd name="T14" fmla="*/ 2147483647 w 138"/>
                <a:gd name="T15" fmla="*/ 2147483647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2">
                  <a:moveTo>
                    <a:pt x="138" y="136"/>
                  </a:moveTo>
                  <a:lnTo>
                    <a:pt x="6" y="142"/>
                  </a:lnTo>
                  <a:lnTo>
                    <a:pt x="0" y="8"/>
                  </a:lnTo>
                  <a:lnTo>
                    <a:pt x="132" y="0"/>
                  </a:lnTo>
                  <a:lnTo>
                    <a:pt x="132" y="12"/>
                  </a:lnTo>
                  <a:lnTo>
                    <a:pt x="134" y="26"/>
                  </a:lnTo>
                  <a:lnTo>
                    <a:pt x="136" y="82"/>
                  </a:lnTo>
                  <a:lnTo>
                    <a:pt x="138" y="136"/>
                  </a:lnTo>
                  <a:close/>
                </a:path>
              </a:pathLst>
            </a:custGeom>
            <a:solidFill>
              <a:srgbClr val="1B8D77"/>
            </a:solidFill>
            <a:ln w="6350" cmpd="sng">
              <a:solidFill>
                <a:schemeClr val="tx1"/>
              </a:solidFill>
              <a:prstDash val="solid"/>
              <a:round/>
              <a:headEnd/>
              <a:tailEnd/>
            </a:ln>
          </p:spPr>
          <p:txBody>
            <a:bodyPr/>
            <a:lstStyle/>
            <a:p>
              <a:endParaRPr lang="en-US"/>
            </a:p>
          </p:txBody>
        </p:sp>
        <p:sp>
          <p:nvSpPr>
            <p:cNvPr id="38" name="Freeform 34"/>
            <p:cNvSpPr>
              <a:spLocks/>
            </p:cNvSpPr>
            <p:nvPr/>
          </p:nvSpPr>
          <p:spPr bwMode="auto">
            <a:xfrm>
              <a:off x="7258050" y="3773488"/>
              <a:ext cx="393700" cy="354012"/>
            </a:xfrm>
            <a:custGeom>
              <a:avLst/>
              <a:gdLst>
                <a:gd name="T0" fmla="*/ 2147483647 w 138"/>
                <a:gd name="T1" fmla="*/ 2147483647 h 124"/>
                <a:gd name="T2" fmla="*/ 2147483647 w 138"/>
                <a:gd name="T3" fmla="*/ 2147483647 h 124"/>
                <a:gd name="T4" fmla="*/ 0 w 138"/>
                <a:gd name="T5" fmla="*/ 2147483647 h 124"/>
                <a:gd name="T6" fmla="*/ 2147483647 w 138"/>
                <a:gd name="T7" fmla="*/ 0 h 124"/>
                <a:gd name="T8" fmla="*/ 2147483647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138" y="116"/>
                  </a:moveTo>
                  <a:lnTo>
                    <a:pt x="6" y="124"/>
                  </a:lnTo>
                  <a:lnTo>
                    <a:pt x="0" y="4"/>
                  </a:lnTo>
                  <a:lnTo>
                    <a:pt x="136" y="0"/>
                  </a:lnTo>
                  <a:lnTo>
                    <a:pt x="138" y="116"/>
                  </a:lnTo>
                  <a:close/>
                </a:path>
              </a:pathLst>
            </a:custGeom>
            <a:solidFill>
              <a:srgbClr val="1B8D77"/>
            </a:solidFill>
            <a:ln w="6350" cmpd="sng">
              <a:solidFill>
                <a:schemeClr val="tx1"/>
              </a:solidFill>
              <a:round/>
              <a:headEnd/>
              <a:tailEnd/>
            </a:ln>
          </p:spPr>
          <p:txBody>
            <a:bodyPr/>
            <a:lstStyle/>
            <a:p>
              <a:endParaRPr lang="en-US"/>
            </a:p>
          </p:txBody>
        </p:sp>
        <p:sp>
          <p:nvSpPr>
            <p:cNvPr id="39" name="Freeform 35"/>
            <p:cNvSpPr>
              <a:spLocks/>
            </p:cNvSpPr>
            <p:nvPr/>
          </p:nvSpPr>
          <p:spPr bwMode="auto">
            <a:xfrm>
              <a:off x="6421438" y="4619625"/>
              <a:ext cx="492125" cy="354013"/>
            </a:xfrm>
            <a:custGeom>
              <a:avLst/>
              <a:gdLst>
                <a:gd name="T0" fmla="*/ 2147483647 w 172"/>
                <a:gd name="T1" fmla="*/ 2147483647 h 124"/>
                <a:gd name="T2" fmla="*/ 2147483647 w 172"/>
                <a:gd name="T3" fmla="*/ 2147483647 h 124"/>
                <a:gd name="T4" fmla="*/ 2147483647 w 172"/>
                <a:gd name="T5" fmla="*/ 2147483647 h 124"/>
                <a:gd name="T6" fmla="*/ 0 w 172"/>
                <a:gd name="T7" fmla="*/ 2147483647 h 124"/>
                <a:gd name="T8" fmla="*/ 2147483647 w 172"/>
                <a:gd name="T9" fmla="*/ 0 h 124"/>
                <a:gd name="T10" fmla="*/ 2147483647 w 172"/>
                <a:gd name="T11" fmla="*/ 2147483647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24">
                  <a:moveTo>
                    <a:pt x="172" y="110"/>
                  </a:moveTo>
                  <a:lnTo>
                    <a:pt x="162" y="120"/>
                  </a:lnTo>
                  <a:lnTo>
                    <a:pt x="4" y="124"/>
                  </a:lnTo>
                  <a:lnTo>
                    <a:pt x="0" y="14"/>
                  </a:lnTo>
                  <a:lnTo>
                    <a:pt x="166" y="0"/>
                  </a:lnTo>
                  <a:lnTo>
                    <a:pt x="172" y="110"/>
                  </a:lnTo>
                  <a:close/>
                </a:path>
              </a:pathLst>
            </a:custGeom>
            <a:solidFill>
              <a:srgbClr val="24BA9D"/>
            </a:solidFill>
            <a:ln w="6350" cmpd="sng">
              <a:solidFill>
                <a:schemeClr val="tx1"/>
              </a:solidFill>
              <a:round/>
              <a:headEnd/>
              <a:tailEnd/>
            </a:ln>
          </p:spPr>
          <p:txBody>
            <a:bodyPr/>
            <a:lstStyle/>
            <a:p>
              <a:endParaRPr lang="en-US"/>
            </a:p>
          </p:txBody>
        </p:sp>
        <p:sp>
          <p:nvSpPr>
            <p:cNvPr id="40" name="Freeform 36"/>
            <p:cNvSpPr>
              <a:spLocks/>
            </p:cNvSpPr>
            <p:nvPr/>
          </p:nvSpPr>
          <p:spPr bwMode="auto">
            <a:xfrm>
              <a:off x="6897688" y="4127500"/>
              <a:ext cx="393700" cy="400050"/>
            </a:xfrm>
            <a:custGeom>
              <a:avLst/>
              <a:gdLst>
                <a:gd name="T0" fmla="*/ 2147483647 w 138"/>
                <a:gd name="T1" fmla="*/ 2147483647 h 140"/>
                <a:gd name="T2" fmla="*/ 2147483647 w 138"/>
                <a:gd name="T3" fmla="*/ 2147483647 h 140"/>
                <a:gd name="T4" fmla="*/ 0 w 138"/>
                <a:gd name="T5" fmla="*/ 2147483647 h 140"/>
                <a:gd name="T6" fmla="*/ 0 w 138"/>
                <a:gd name="T7" fmla="*/ 2147483647 h 140"/>
                <a:gd name="T8" fmla="*/ 0 w 138"/>
                <a:gd name="T9" fmla="*/ 2147483647 h 140"/>
                <a:gd name="T10" fmla="*/ 2147483647 w 138"/>
                <a:gd name="T11" fmla="*/ 2147483647 h 140"/>
                <a:gd name="T12" fmla="*/ 2147483647 w 138"/>
                <a:gd name="T13" fmla="*/ 0 h 140"/>
                <a:gd name="T14" fmla="*/ 2147483647 w 138"/>
                <a:gd name="T15" fmla="*/ 2147483647 h 140"/>
                <a:gd name="T16" fmla="*/ 2147483647 w 138"/>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140">
                  <a:moveTo>
                    <a:pt x="8" y="140"/>
                  </a:moveTo>
                  <a:lnTo>
                    <a:pt x="2" y="64"/>
                  </a:lnTo>
                  <a:lnTo>
                    <a:pt x="0" y="34"/>
                  </a:lnTo>
                  <a:lnTo>
                    <a:pt x="0" y="14"/>
                  </a:lnTo>
                  <a:lnTo>
                    <a:pt x="0" y="8"/>
                  </a:lnTo>
                  <a:lnTo>
                    <a:pt x="2" y="4"/>
                  </a:lnTo>
                  <a:lnTo>
                    <a:pt x="132" y="0"/>
                  </a:lnTo>
                  <a:lnTo>
                    <a:pt x="138" y="134"/>
                  </a:lnTo>
                  <a:lnTo>
                    <a:pt x="8" y="140"/>
                  </a:lnTo>
                  <a:close/>
                </a:path>
              </a:pathLst>
            </a:custGeom>
            <a:solidFill>
              <a:srgbClr val="24BA9D"/>
            </a:solidFill>
            <a:ln w="6350" cmpd="sng">
              <a:solidFill>
                <a:schemeClr val="tx1"/>
              </a:solidFill>
              <a:round/>
              <a:headEnd/>
              <a:tailEnd/>
            </a:ln>
          </p:spPr>
          <p:txBody>
            <a:bodyPr/>
            <a:lstStyle/>
            <a:p>
              <a:endParaRPr lang="en-US"/>
            </a:p>
          </p:txBody>
        </p:sp>
        <p:sp>
          <p:nvSpPr>
            <p:cNvPr id="41" name="Freeform 37"/>
            <p:cNvSpPr>
              <a:spLocks/>
            </p:cNvSpPr>
            <p:nvPr/>
          </p:nvSpPr>
          <p:spPr bwMode="auto">
            <a:xfrm>
              <a:off x="5849938" y="4459288"/>
              <a:ext cx="584200" cy="525462"/>
            </a:xfrm>
            <a:custGeom>
              <a:avLst/>
              <a:gdLst>
                <a:gd name="T0" fmla="*/ 2147483647 w 204"/>
                <a:gd name="T1" fmla="*/ 2147483647 h 184"/>
                <a:gd name="T2" fmla="*/ 2147483647 w 204"/>
                <a:gd name="T3" fmla="*/ 2147483647 h 184"/>
                <a:gd name="T4" fmla="*/ 2147483647 w 204"/>
                <a:gd name="T5" fmla="*/ 2147483647 h 184"/>
                <a:gd name="T6" fmla="*/ 0 w 204"/>
                <a:gd name="T7" fmla="*/ 2147483647 h 184"/>
                <a:gd name="T8" fmla="*/ 2147483647 w 204"/>
                <a:gd name="T9" fmla="*/ 0 h 184"/>
                <a:gd name="T10" fmla="*/ 2147483647 w 204"/>
                <a:gd name="T11" fmla="*/ 2147483647 h 184"/>
                <a:gd name="T12" fmla="*/ 2147483647 w 204"/>
                <a:gd name="T13" fmla="*/ 2147483647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84">
                  <a:moveTo>
                    <a:pt x="204" y="180"/>
                  </a:moveTo>
                  <a:lnTo>
                    <a:pt x="136" y="184"/>
                  </a:lnTo>
                  <a:lnTo>
                    <a:pt x="8" y="184"/>
                  </a:lnTo>
                  <a:lnTo>
                    <a:pt x="0" y="12"/>
                  </a:lnTo>
                  <a:lnTo>
                    <a:pt x="196" y="0"/>
                  </a:lnTo>
                  <a:lnTo>
                    <a:pt x="200" y="70"/>
                  </a:lnTo>
                  <a:lnTo>
                    <a:pt x="204" y="180"/>
                  </a:lnTo>
                  <a:close/>
                </a:path>
              </a:pathLst>
            </a:custGeom>
            <a:solidFill>
              <a:srgbClr val="24BA9D"/>
            </a:solidFill>
            <a:ln w="6350" cmpd="sng">
              <a:solidFill>
                <a:schemeClr val="tx1"/>
              </a:solidFill>
              <a:round/>
              <a:headEnd/>
              <a:tailEnd/>
            </a:ln>
          </p:spPr>
          <p:txBody>
            <a:bodyPr/>
            <a:lstStyle/>
            <a:p>
              <a:endParaRPr lang="en-US"/>
            </a:p>
          </p:txBody>
        </p:sp>
        <p:sp>
          <p:nvSpPr>
            <p:cNvPr id="42" name="Freeform 38"/>
            <p:cNvSpPr>
              <a:spLocks/>
            </p:cNvSpPr>
            <p:nvPr/>
          </p:nvSpPr>
          <p:spPr bwMode="auto">
            <a:xfrm>
              <a:off x="6410325" y="4310063"/>
              <a:ext cx="509588" cy="349250"/>
            </a:xfrm>
            <a:custGeom>
              <a:avLst/>
              <a:gdLst>
                <a:gd name="T0" fmla="*/ 0 w 178"/>
                <a:gd name="T1" fmla="*/ 2147483647 h 122"/>
                <a:gd name="T2" fmla="*/ 0 w 178"/>
                <a:gd name="T3" fmla="*/ 0 h 122"/>
                <a:gd name="T4" fmla="*/ 2147483647 w 178"/>
                <a:gd name="T5" fmla="*/ 0 h 122"/>
                <a:gd name="T6" fmla="*/ 2147483647 w 178"/>
                <a:gd name="T7" fmla="*/ 2147483647 h 122"/>
                <a:gd name="T8" fmla="*/ 2147483647 w 178"/>
                <a:gd name="T9" fmla="*/ 2147483647 h 122"/>
                <a:gd name="T10" fmla="*/ 2147483647 w 178"/>
                <a:gd name="T11" fmla="*/ 2147483647 h 122"/>
                <a:gd name="T12" fmla="*/ 0 w 178"/>
                <a:gd name="T13" fmla="*/ 2147483647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22">
                  <a:moveTo>
                    <a:pt x="0" y="52"/>
                  </a:moveTo>
                  <a:lnTo>
                    <a:pt x="0" y="0"/>
                  </a:lnTo>
                  <a:lnTo>
                    <a:pt x="172" y="0"/>
                  </a:lnTo>
                  <a:lnTo>
                    <a:pt x="178" y="76"/>
                  </a:lnTo>
                  <a:lnTo>
                    <a:pt x="170" y="108"/>
                  </a:lnTo>
                  <a:lnTo>
                    <a:pt x="4" y="122"/>
                  </a:lnTo>
                  <a:lnTo>
                    <a:pt x="0" y="52"/>
                  </a:lnTo>
                  <a:close/>
                </a:path>
              </a:pathLst>
            </a:custGeom>
            <a:solidFill>
              <a:srgbClr val="24BA9D"/>
            </a:solidFill>
            <a:ln w="6350" cmpd="sng">
              <a:solidFill>
                <a:schemeClr val="tx1"/>
              </a:solidFill>
              <a:round/>
              <a:headEnd/>
              <a:tailEnd/>
            </a:ln>
          </p:spPr>
          <p:txBody>
            <a:bodyPr/>
            <a:lstStyle/>
            <a:p>
              <a:endParaRPr lang="en-US"/>
            </a:p>
          </p:txBody>
        </p:sp>
        <p:sp>
          <p:nvSpPr>
            <p:cNvPr id="43" name="Freeform 39"/>
            <p:cNvSpPr>
              <a:spLocks/>
            </p:cNvSpPr>
            <p:nvPr/>
          </p:nvSpPr>
          <p:spPr bwMode="auto">
            <a:xfrm>
              <a:off x="5278438" y="4494213"/>
              <a:ext cx="593725" cy="514350"/>
            </a:xfrm>
            <a:custGeom>
              <a:avLst/>
              <a:gdLst>
                <a:gd name="T0" fmla="*/ 2147483647 w 208"/>
                <a:gd name="T1" fmla="*/ 2147483647 h 180"/>
                <a:gd name="T2" fmla="*/ 2147483647 w 208"/>
                <a:gd name="T3" fmla="*/ 2147483647 h 180"/>
                <a:gd name="T4" fmla="*/ 2147483647 w 208"/>
                <a:gd name="T5" fmla="*/ 2147483647 h 180"/>
                <a:gd name="T6" fmla="*/ 0 w 208"/>
                <a:gd name="T7" fmla="*/ 2147483647 h 180"/>
                <a:gd name="T8" fmla="*/ 2147483647 w 208"/>
                <a:gd name="T9" fmla="*/ 2147483647 h 180"/>
                <a:gd name="T10" fmla="*/ 2147483647 w 208"/>
                <a:gd name="T11" fmla="*/ 0 h 180"/>
                <a:gd name="T12" fmla="*/ 2147483647 w 20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0">
                  <a:moveTo>
                    <a:pt x="208" y="172"/>
                  </a:moveTo>
                  <a:lnTo>
                    <a:pt x="114" y="180"/>
                  </a:lnTo>
                  <a:lnTo>
                    <a:pt x="6" y="180"/>
                  </a:lnTo>
                  <a:lnTo>
                    <a:pt x="0" y="40"/>
                  </a:lnTo>
                  <a:lnTo>
                    <a:pt x="4" y="8"/>
                  </a:lnTo>
                  <a:lnTo>
                    <a:pt x="200" y="0"/>
                  </a:lnTo>
                  <a:lnTo>
                    <a:pt x="208" y="172"/>
                  </a:lnTo>
                  <a:close/>
                </a:path>
              </a:pathLst>
            </a:custGeom>
            <a:solidFill>
              <a:srgbClr val="51DDC2"/>
            </a:solidFill>
            <a:ln w="6350" cmpd="sng">
              <a:solidFill>
                <a:schemeClr val="tx1"/>
              </a:solidFill>
              <a:round/>
              <a:headEnd/>
              <a:tailEnd/>
            </a:ln>
          </p:spPr>
          <p:txBody>
            <a:bodyPr/>
            <a:lstStyle/>
            <a:p>
              <a:endParaRPr lang="en-US"/>
            </a:p>
          </p:txBody>
        </p:sp>
        <p:sp>
          <p:nvSpPr>
            <p:cNvPr id="44" name="Freeform 40"/>
            <p:cNvSpPr>
              <a:spLocks/>
            </p:cNvSpPr>
            <p:nvPr/>
          </p:nvSpPr>
          <p:spPr bwMode="auto">
            <a:xfrm>
              <a:off x="4819650" y="4608513"/>
              <a:ext cx="474663" cy="411162"/>
            </a:xfrm>
            <a:custGeom>
              <a:avLst/>
              <a:gdLst>
                <a:gd name="T0" fmla="*/ 2147483647 w 166"/>
                <a:gd name="T1" fmla="*/ 2147483647 h 144"/>
                <a:gd name="T2" fmla="*/ 2147483647 w 166"/>
                <a:gd name="T3" fmla="*/ 2147483647 h 144"/>
                <a:gd name="T4" fmla="*/ 0 w 166"/>
                <a:gd name="T5" fmla="*/ 2147483647 h 144"/>
                <a:gd name="T6" fmla="*/ 0 w 166"/>
                <a:gd name="T7" fmla="*/ 2147483647 h 144"/>
                <a:gd name="T8" fmla="*/ 2147483647 w 166"/>
                <a:gd name="T9" fmla="*/ 0 h 144"/>
                <a:gd name="T10" fmla="*/ 2147483647 w 166"/>
                <a:gd name="T11" fmla="*/ 2147483647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4">
                  <a:moveTo>
                    <a:pt x="166" y="140"/>
                  </a:moveTo>
                  <a:lnTo>
                    <a:pt x="76" y="144"/>
                  </a:lnTo>
                  <a:lnTo>
                    <a:pt x="0" y="144"/>
                  </a:lnTo>
                  <a:lnTo>
                    <a:pt x="0" y="4"/>
                  </a:lnTo>
                  <a:lnTo>
                    <a:pt x="160" y="0"/>
                  </a:lnTo>
                  <a:lnTo>
                    <a:pt x="166" y="140"/>
                  </a:lnTo>
                  <a:close/>
                </a:path>
              </a:pathLst>
            </a:custGeom>
            <a:solidFill>
              <a:srgbClr val="51DDC2"/>
            </a:solidFill>
            <a:ln w="6350" cmpd="sng">
              <a:solidFill>
                <a:schemeClr val="tx1"/>
              </a:solidFill>
              <a:round/>
              <a:headEnd/>
              <a:tailEnd/>
            </a:ln>
          </p:spPr>
          <p:txBody>
            <a:bodyPr/>
            <a:lstStyle/>
            <a:p>
              <a:endParaRPr lang="en-US"/>
            </a:p>
          </p:txBody>
        </p:sp>
        <p:sp>
          <p:nvSpPr>
            <p:cNvPr id="45" name="Freeform 41"/>
            <p:cNvSpPr>
              <a:spLocks/>
            </p:cNvSpPr>
            <p:nvPr/>
          </p:nvSpPr>
          <p:spPr bwMode="auto">
            <a:xfrm>
              <a:off x="4705350" y="4219575"/>
              <a:ext cx="584200" cy="400050"/>
            </a:xfrm>
            <a:custGeom>
              <a:avLst/>
              <a:gdLst>
                <a:gd name="T0" fmla="*/ 2147483647 w 204"/>
                <a:gd name="T1" fmla="*/ 2147483647 h 140"/>
                <a:gd name="T2" fmla="*/ 2147483647 w 204"/>
                <a:gd name="T3" fmla="*/ 2147483647 h 140"/>
                <a:gd name="T4" fmla="*/ 2147483647 w 204"/>
                <a:gd name="T5" fmla="*/ 2147483647 h 140"/>
                <a:gd name="T6" fmla="*/ 0 w 204"/>
                <a:gd name="T7" fmla="*/ 2147483647 h 140"/>
                <a:gd name="T8" fmla="*/ 0 w 204"/>
                <a:gd name="T9" fmla="*/ 0 h 140"/>
                <a:gd name="T10" fmla="*/ 2147483647 w 204"/>
                <a:gd name="T11" fmla="*/ 2147483647 h 140"/>
                <a:gd name="T12" fmla="*/ 2147483647 w 204"/>
                <a:gd name="T13" fmla="*/ 2147483647 h 140"/>
                <a:gd name="T14" fmla="*/ 2147483647 w 204"/>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 h="140">
                  <a:moveTo>
                    <a:pt x="200" y="136"/>
                  </a:moveTo>
                  <a:lnTo>
                    <a:pt x="40" y="140"/>
                  </a:lnTo>
                  <a:lnTo>
                    <a:pt x="4" y="136"/>
                  </a:lnTo>
                  <a:lnTo>
                    <a:pt x="0" y="100"/>
                  </a:lnTo>
                  <a:lnTo>
                    <a:pt x="0" y="0"/>
                  </a:lnTo>
                  <a:lnTo>
                    <a:pt x="204" y="2"/>
                  </a:lnTo>
                  <a:lnTo>
                    <a:pt x="204" y="104"/>
                  </a:lnTo>
                  <a:lnTo>
                    <a:pt x="200" y="136"/>
                  </a:lnTo>
                  <a:close/>
                </a:path>
              </a:pathLst>
            </a:custGeom>
            <a:solidFill>
              <a:srgbClr val="9EECDD"/>
            </a:solidFill>
            <a:ln w="6350" cmpd="sng">
              <a:solidFill>
                <a:schemeClr val="tx1"/>
              </a:solidFill>
              <a:round/>
              <a:headEnd/>
              <a:tailEnd/>
            </a:ln>
          </p:spPr>
          <p:txBody>
            <a:bodyPr/>
            <a:lstStyle/>
            <a:p>
              <a:endParaRPr lang="en-US"/>
            </a:p>
          </p:txBody>
        </p:sp>
        <p:sp>
          <p:nvSpPr>
            <p:cNvPr id="46" name="Freeform 42"/>
            <p:cNvSpPr>
              <a:spLocks/>
            </p:cNvSpPr>
            <p:nvPr/>
          </p:nvSpPr>
          <p:spPr bwMode="auto">
            <a:xfrm>
              <a:off x="4230688" y="4505325"/>
              <a:ext cx="588962" cy="525463"/>
            </a:xfrm>
            <a:custGeom>
              <a:avLst/>
              <a:gdLst>
                <a:gd name="T0" fmla="*/ 2147483647 w 206"/>
                <a:gd name="T1" fmla="*/ 2147483647 h 184"/>
                <a:gd name="T2" fmla="*/ 2147483647 w 206"/>
                <a:gd name="T3" fmla="*/ 2147483647 h 184"/>
                <a:gd name="T4" fmla="*/ 2147483647 w 206"/>
                <a:gd name="T5" fmla="*/ 2147483647 h 184"/>
                <a:gd name="T6" fmla="*/ 0 w 206"/>
                <a:gd name="T7" fmla="*/ 2147483647 h 184"/>
                <a:gd name="T8" fmla="*/ 2147483647 w 206"/>
                <a:gd name="T9" fmla="*/ 2147483647 h 184"/>
                <a:gd name="T10" fmla="*/ 2147483647 w 206"/>
                <a:gd name="T11" fmla="*/ 0 h 184"/>
                <a:gd name="T12" fmla="*/ 2147483647 w 206"/>
                <a:gd name="T13" fmla="*/ 2147483647 h 184"/>
                <a:gd name="T14" fmla="*/ 2147483647 w 206"/>
                <a:gd name="T15" fmla="*/ 2147483647 h 184"/>
                <a:gd name="T16" fmla="*/ 2147483647 w 206"/>
                <a:gd name="T17" fmla="*/ 2147483647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 h="184">
                  <a:moveTo>
                    <a:pt x="206" y="180"/>
                  </a:moveTo>
                  <a:lnTo>
                    <a:pt x="150" y="184"/>
                  </a:lnTo>
                  <a:lnTo>
                    <a:pt x="4" y="184"/>
                  </a:lnTo>
                  <a:lnTo>
                    <a:pt x="0" y="42"/>
                  </a:lnTo>
                  <a:lnTo>
                    <a:pt x="2" y="4"/>
                  </a:lnTo>
                  <a:lnTo>
                    <a:pt x="166" y="0"/>
                  </a:lnTo>
                  <a:lnTo>
                    <a:pt x="170" y="36"/>
                  </a:lnTo>
                  <a:lnTo>
                    <a:pt x="206" y="40"/>
                  </a:lnTo>
                  <a:lnTo>
                    <a:pt x="206" y="180"/>
                  </a:lnTo>
                  <a:close/>
                </a:path>
              </a:pathLst>
            </a:custGeom>
            <a:solidFill>
              <a:srgbClr val="D2F6EF"/>
            </a:solidFill>
            <a:ln w="6350" cmpd="sng">
              <a:solidFill>
                <a:schemeClr val="tx1"/>
              </a:solidFill>
              <a:round/>
              <a:headEnd/>
              <a:tailEnd/>
            </a:ln>
          </p:spPr>
          <p:txBody>
            <a:bodyPr/>
            <a:lstStyle/>
            <a:p>
              <a:endParaRPr lang="en-US"/>
            </a:p>
          </p:txBody>
        </p:sp>
        <p:sp>
          <p:nvSpPr>
            <p:cNvPr id="47" name="Freeform 43"/>
            <p:cNvSpPr>
              <a:spLocks/>
            </p:cNvSpPr>
            <p:nvPr/>
          </p:nvSpPr>
          <p:spPr bwMode="auto">
            <a:xfrm>
              <a:off x="3767138" y="4624388"/>
              <a:ext cx="474662" cy="417512"/>
            </a:xfrm>
            <a:custGeom>
              <a:avLst/>
              <a:gdLst>
                <a:gd name="T0" fmla="*/ 2147483647 w 166"/>
                <a:gd name="T1" fmla="*/ 2147483647 h 146"/>
                <a:gd name="T2" fmla="*/ 2147483647 w 166"/>
                <a:gd name="T3" fmla="*/ 2147483647 h 146"/>
                <a:gd name="T4" fmla="*/ 0 w 166"/>
                <a:gd name="T5" fmla="*/ 2147483647 h 146"/>
                <a:gd name="T6" fmla="*/ 0 w 166"/>
                <a:gd name="T7" fmla="*/ 2147483647 h 146"/>
                <a:gd name="T8" fmla="*/ 2147483647 w 166"/>
                <a:gd name="T9" fmla="*/ 0 h 146"/>
                <a:gd name="T10" fmla="*/ 2147483647 w 166"/>
                <a:gd name="T11" fmla="*/ 2147483647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6">
                  <a:moveTo>
                    <a:pt x="166" y="142"/>
                  </a:moveTo>
                  <a:lnTo>
                    <a:pt x="24" y="146"/>
                  </a:lnTo>
                  <a:lnTo>
                    <a:pt x="0" y="146"/>
                  </a:lnTo>
                  <a:lnTo>
                    <a:pt x="0" y="4"/>
                  </a:lnTo>
                  <a:lnTo>
                    <a:pt x="162" y="0"/>
                  </a:lnTo>
                  <a:lnTo>
                    <a:pt x="166" y="142"/>
                  </a:lnTo>
                  <a:close/>
                </a:path>
              </a:pathLst>
            </a:custGeom>
            <a:solidFill>
              <a:srgbClr val="D2F6EF"/>
            </a:solidFill>
            <a:ln w="6350" cmpd="sng">
              <a:solidFill>
                <a:schemeClr val="tx1"/>
              </a:solidFill>
              <a:round/>
              <a:headEnd/>
              <a:tailEnd/>
            </a:ln>
          </p:spPr>
          <p:txBody>
            <a:bodyPr/>
            <a:lstStyle/>
            <a:p>
              <a:endParaRPr lang="en-US"/>
            </a:p>
          </p:txBody>
        </p:sp>
        <p:sp>
          <p:nvSpPr>
            <p:cNvPr id="48" name="Freeform 44"/>
            <p:cNvSpPr>
              <a:spLocks/>
            </p:cNvSpPr>
            <p:nvPr/>
          </p:nvSpPr>
          <p:spPr bwMode="auto">
            <a:xfrm>
              <a:off x="3286125" y="4527550"/>
              <a:ext cx="481013" cy="520700"/>
            </a:xfrm>
            <a:custGeom>
              <a:avLst/>
              <a:gdLst>
                <a:gd name="T0" fmla="*/ 2147483647 w 168"/>
                <a:gd name="T1" fmla="*/ 2147483647 h 182"/>
                <a:gd name="T2" fmla="*/ 2147483647 w 168"/>
                <a:gd name="T3" fmla="*/ 2147483647 h 182"/>
                <a:gd name="T4" fmla="*/ 2147483647 w 168"/>
                <a:gd name="T5" fmla="*/ 2147483647 h 182"/>
                <a:gd name="T6" fmla="*/ 0 w 168"/>
                <a:gd name="T7" fmla="*/ 0 h 182"/>
                <a:gd name="T8" fmla="*/ 2147483647 w 168"/>
                <a:gd name="T9" fmla="*/ 0 h 182"/>
                <a:gd name="T10" fmla="*/ 2147483647 w 168"/>
                <a:gd name="T11" fmla="*/ 2147483647 h 182"/>
                <a:gd name="T12" fmla="*/ 2147483647 w 168"/>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82">
                  <a:moveTo>
                    <a:pt x="168" y="180"/>
                  </a:moveTo>
                  <a:lnTo>
                    <a:pt x="24" y="182"/>
                  </a:lnTo>
                  <a:lnTo>
                    <a:pt x="4" y="180"/>
                  </a:lnTo>
                  <a:lnTo>
                    <a:pt x="0" y="0"/>
                  </a:lnTo>
                  <a:lnTo>
                    <a:pt x="160" y="0"/>
                  </a:lnTo>
                  <a:lnTo>
                    <a:pt x="168" y="38"/>
                  </a:lnTo>
                  <a:lnTo>
                    <a:pt x="168" y="180"/>
                  </a:lnTo>
                  <a:close/>
                </a:path>
              </a:pathLst>
            </a:custGeom>
            <a:solidFill>
              <a:srgbClr val="9EECDD"/>
            </a:solidFill>
            <a:ln w="6350" cmpd="sng">
              <a:solidFill>
                <a:schemeClr val="tx1"/>
              </a:solidFill>
              <a:round/>
              <a:headEnd/>
              <a:tailEnd/>
            </a:ln>
          </p:spPr>
          <p:txBody>
            <a:bodyPr/>
            <a:lstStyle/>
            <a:p>
              <a:endParaRPr lang="en-US"/>
            </a:p>
          </p:txBody>
        </p:sp>
        <p:sp>
          <p:nvSpPr>
            <p:cNvPr id="49" name="Freeform 45"/>
            <p:cNvSpPr>
              <a:spLocks/>
            </p:cNvSpPr>
            <p:nvPr/>
          </p:nvSpPr>
          <p:spPr bwMode="auto">
            <a:xfrm>
              <a:off x="2794000" y="4527550"/>
              <a:ext cx="504825" cy="514350"/>
            </a:xfrm>
            <a:custGeom>
              <a:avLst/>
              <a:gdLst>
                <a:gd name="T0" fmla="*/ 2147483647 w 176"/>
                <a:gd name="T1" fmla="*/ 2147483647 h 180"/>
                <a:gd name="T2" fmla="*/ 2147483647 w 176"/>
                <a:gd name="T3" fmla="*/ 2147483647 h 180"/>
                <a:gd name="T4" fmla="*/ 2147483647 w 176"/>
                <a:gd name="T5" fmla="*/ 2147483647 h 180"/>
                <a:gd name="T6" fmla="*/ 0 w 176"/>
                <a:gd name="T7" fmla="*/ 2147483647 h 180"/>
                <a:gd name="T8" fmla="*/ 2147483647 w 176"/>
                <a:gd name="T9" fmla="*/ 2147483647 h 180"/>
                <a:gd name="T10" fmla="*/ 2147483647 w 176"/>
                <a:gd name="T11" fmla="*/ 0 h 180"/>
                <a:gd name="T12" fmla="*/ 2147483647 w 176"/>
                <a:gd name="T13" fmla="*/ 0 h 180"/>
                <a:gd name="T14" fmla="*/ 2147483647 w 176"/>
                <a:gd name="T15" fmla="*/ 2147483647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180">
                  <a:moveTo>
                    <a:pt x="176" y="180"/>
                  </a:moveTo>
                  <a:lnTo>
                    <a:pt x="12" y="180"/>
                  </a:lnTo>
                  <a:lnTo>
                    <a:pt x="12" y="32"/>
                  </a:lnTo>
                  <a:lnTo>
                    <a:pt x="0" y="32"/>
                  </a:lnTo>
                  <a:lnTo>
                    <a:pt x="8" y="2"/>
                  </a:lnTo>
                  <a:lnTo>
                    <a:pt x="134" y="0"/>
                  </a:lnTo>
                  <a:lnTo>
                    <a:pt x="172" y="0"/>
                  </a:lnTo>
                  <a:lnTo>
                    <a:pt x="176" y="180"/>
                  </a:lnTo>
                  <a:close/>
                </a:path>
              </a:pathLst>
            </a:custGeom>
            <a:solidFill>
              <a:srgbClr val="9EECDD"/>
            </a:solidFill>
            <a:ln w="6350" cmpd="sng">
              <a:solidFill>
                <a:schemeClr val="tx1"/>
              </a:solidFill>
              <a:round/>
              <a:headEnd/>
              <a:tailEnd/>
            </a:ln>
          </p:spPr>
          <p:txBody>
            <a:bodyPr/>
            <a:lstStyle/>
            <a:p>
              <a:endParaRPr lang="en-US"/>
            </a:p>
          </p:txBody>
        </p:sp>
        <p:sp>
          <p:nvSpPr>
            <p:cNvPr id="50" name="Freeform 46"/>
            <p:cNvSpPr>
              <a:spLocks/>
            </p:cNvSpPr>
            <p:nvPr/>
          </p:nvSpPr>
          <p:spPr bwMode="auto">
            <a:xfrm>
              <a:off x="3744913" y="4241800"/>
              <a:ext cx="492125" cy="395288"/>
            </a:xfrm>
            <a:custGeom>
              <a:avLst/>
              <a:gdLst>
                <a:gd name="T0" fmla="*/ 0 w 172"/>
                <a:gd name="T1" fmla="*/ 2147483647 h 138"/>
                <a:gd name="T2" fmla="*/ 2147483647 w 172"/>
                <a:gd name="T3" fmla="*/ 2147483647 h 138"/>
                <a:gd name="T4" fmla="*/ 2147483647 w 172"/>
                <a:gd name="T5" fmla="*/ 0 h 138"/>
                <a:gd name="T6" fmla="*/ 2147483647 w 172"/>
                <a:gd name="T7" fmla="*/ 2147483647 h 138"/>
                <a:gd name="T8" fmla="*/ 2147483647 w 172"/>
                <a:gd name="T9" fmla="*/ 2147483647 h 138"/>
                <a:gd name="T10" fmla="*/ 2147483647 w 172"/>
                <a:gd name="T11" fmla="*/ 2147483647 h 138"/>
                <a:gd name="T12" fmla="*/ 0 w 172"/>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38">
                  <a:moveTo>
                    <a:pt x="0" y="100"/>
                  </a:moveTo>
                  <a:lnTo>
                    <a:pt x="6" y="2"/>
                  </a:lnTo>
                  <a:lnTo>
                    <a:pt x="168" y="0"/>
                  </a:lnTo>
                  <a:lnTo>
                    <a:pt x="172" y="96"/>
                  </a:lnTo>
                  <a:lnTo>
                    <a:pt x="170" y="134"/>
                  </a:lnTo>
                  <a:lnTo>
                    <a:pt x="8" y="138"/>
                  </a:lnTo>
                  <a:lnTo>
                    <a:pt x="0" y="100"/>
                  </a:lnTo>
                  <a:close/>
                </a:path>
              </a:pathLst>
            </a:custGeom>
            <a:solidFill>
              <a:srgbClr val="D2F6EF"/>
            </a:solidFill>
            <a:ln w="6350" cmpd="sng">
              <a:solidFill>
                <a:schemeClr val="tx1"/>
              </a:solidFill>
              <a:round/>
              <a:headEnd/>
              <a:tailEnd/>
            </a:ln>
          </p:spPr>
          <p:txBody>
            <a:bodyPr/>
            <a:lstStyle/>
            <a:p>
              <a:endParaRPr lang="en-US"/>
            </a:p>
          </p:txBody>
        </p:sp>
        <p:sp>
          <p:nvSpPr>
            <p:cNvPr id="51" name="Freeform 47"/>
            <p:cNvSpPr>
              <a:spLocks/>
            </p:cNvSpPr>
            <p:nvPr/>
          </p:nvSpPr>
          <p:spPr bwMode="auto">
            <a:xfrm>
              <a:off x="4224338" y="4121150"/>
              <a:ext cx="481012" cy="395288"/>
            </a:xfrm>
            <a:custGeom>
              <a:avLst/>
              <a:gdLst>
                <a:gd name="T0" fmla="*/ 0 w 168"/>
                <a:gd name="T1" fmla="*/ 2147483647 h 138"/>
                <a:gd name="T2" fmla="*/ 2147483647 w 168"/>
                <a:gd name="T3" fmla="*/ 2147483647 h 138"/>
                <a:gd name="T4" fmla="*/ 2147483647 w 168"/>
                <a:gd name="T5" fmla="*/ 0 h 138"/>
                <a:gd name="T6" fmla="*/ 2147483647 w 168"/>
                <a:gd name="T7" fmla="*/ 2147483647 h 138"/>
                <a:gd name="T8" fmla="*/ 2147483647 w 168"/>
                <a:gd name="T9" fmla="*/ 2147483647 h 138"/>
                <a:gd name="T10" fmla="*/ 2147483647 w 168"/>
                <a:gd name="T11" fmla="*/ 2147483647 h 138"/>
                <a:gd name="T12" fmla="*/ 0 w 168"/>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8">
                  <a:moveTo>
                    <a:pt x="0" y="42"/>
                  </a:moveTo>
                  <a:lnTo>
                    <a:pt x="4" y="4"/>
                  </a:lnTo>
                  <a:lnTo>
                    <a:pt x="168" y="0"/>
                  </a:lnTo>
                  <a:lnTo>
                    <a:pt x="168" y="34"/>
                  </a:lnTo>
                  <a:lnTo>
                    <a:pt x="168" y="134"/>
                  </a:lnTo>
                  <a:lnTo>
                    <a:pt x="4" y="138"/>
                  </a:lnTo>
                  <a:lnTo>
                    <a:pt x="0" y="42"/>
                  </a:lnTo>
                  <a:close/>
                </a:path>
              </a:pathLst>
            </a:custGeom>
            <a:solidFill>
              <a:srgbClr val="9EECDD"/>
            </a:solidFill>
            <a:ln w="6350" cmpd="sng">
              <a:solidFill>
                <a:schemeClr val="tx1"/>
              </a:solidFill>
              <a:round/>
              <a:headEnd/>
              <a:tailEnd/>
            </a:ln>
          </p:spPr>
          <p:txBody>
            <a:bodyPr/>
            <a:lstStyle/>
            <a:p>
              <a:endParaRPr lang="en-US"/>
            </a:p>
          </p:txBody>
        </p:sp>
        <p:sp>
          <p:nvSpPr>
            <p:cNvPr id="52" name="Freeform 48"/>
            <p:cNvSpPr>
              <a:spLocks/>
            </p:cNvSpPr>
            <p:nvPr/>
          </p:nvSpPr>
          <p:spPr bwMode="auto">
            <a:xfrm>
              <a:off x="2428875" y="4619625"/>
              <a:ext cx="400050" cy="428625"/>
            </a:xfrm>
            <a:custGeom>
              <a:avLst/>
              <a:gdLst>
                <a:gd name="T0" fmla="*/ 2147483647 w 140"/>
                <a:gd name="T1" fmla="*/ 2147483647 h 150"/>
                <a:gd name="T2" fmla="*/ 2147483647 w 140"/>
                <a:gd name="T3" fmla="*/ 2147483647 h 150"/>
                <a:gd name="T4" fmla="*/ 0 w 140"/>
                <a:gd name="T5" fmla="*/ 2147483647 h 150"/>
                <a:gd name="T6" fmla="*/ 0 w 140"/>
                <a:gd name="T7" fmla="*/ 0 h 150"/>
                <a:gd name="T8" fmla="*/ 2147483647 w 140"/>
                <a:gd name="T9" fmla="*/ 0 h 150"/>
                <a:gd name="T10" fmla="*/ 2147483647 w 140"/>
                <a:gd name="T11" fmla="*/ 0 h 150"/>
                <a:gd name="T12" fmla="*/ 2147483647 w 140"/>
                <a:gd name="T13" fmla="*/ 2147483647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50">
                  <a:moveTo>
                    <a:pt x="140" y="148"/>
                  </a:moveTo>
                  <a:lnTo>
                    <a:pt x="42" y="150"/>
                  </a:lnTo>
                  <a:lnTo>
                    <a:pt x="0" y="148"/>
                  </a:lnTo>
                  <a:lnTo>
                    <a:pt x="0" y="0"/>
                  </a:lnTo>
                  <a:lnTo>
                    <a:pt x="128" y="0"/>
                  </a:lnTo>
                  <a:lnTo>
                    <a:pt x="140" y="0"/>
                  </a:lnTo>
                  <a:lnTo>
                    <a:pt x="140" y="148"/>
                  </a:lnTo>
                  <a:close/>
                </a:path>
              </a:pathLst>
            </a:custGeom>
            <a:solidFill>
              <a:srgbClr val="24BA9D"/>
            </a:solidFill>
            <a:ln w="6350" cmpd="sng">
              <a:solidFill>
                <a:schemeClr val="tx1"/>
              </a:solidFill>
              <a:round/>
              <a:headEnd/>
              <a:tailEnd/>
            </a:ln>
          </p:spPr>
          <p:txBody>
            <a:bodyPr/>
            <a:lstStyle/>
            <a:p>
              <a:endParaRPr lang="en-US"/>
            </a:p>
          </p:txBody>
        </p:sp>
        <p:sp>
          <p:nvSpPr>
            <p:cNvPr id="53" name="Freeform 49"/>
            <p:cNvSpPr>
              <a:spLocks/>
            </p:cNvSpPr>
            <p:nvPr/>
          </p:nvSpPr>
          <p:spPr bwMode="auto">
            <a:xfrm>
              <a:off x="2005013" y="4619625"/>
              <a:ext cx="423862" cy="422275"/>
            </a:xfrm>
            <a:custGeom>
              <a:avLst/>
              <a:gdLst>
                <a:gd name="T0" fmla="*/ 2147483647 w 148"/>
                <a:gd name="T1" fmla="*/ 2147483647 h 148"/>
                <a:gd name="T2" fmla="*/ 0 w 148"/>
                <a:gd name="T3" fmla="*/ 2147483647 h 148"/>
                <a:gd name="T4" fmla="*/ 0 w 148"/>
                <a:gd name="T5" fmla="*/ 0 h 148"/>
                <a:gd name="T6" fmla="*/ 2147483647 w 148"/>
                <a:gd name="T7" fmla="*/ 0 h 148"/>
                <a:gd name="T8" fmla="*/ 2147483647 w 148"/>
                <a:gd name="T9" fmla="*/ 21474836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48">
                  <a:moveTo>
                    <a:pt x="148" y="148"/>
                  </a:moveTo>
                  <a:lnTo>
                    <a:pt x="0" y="146"/>
                  </a:lnTo>
                  <a:lnTo>
                    <a:pt x="0" y="0"/>
                  </a:lnTo>
                  <a:lnTo>
                    <a:pt x="148" y="0"/>
                  </a:lnTo>
                  <a:lnTo>
                    <a:pt x="148" y="148"/>
                  </a:lnTo>
                  <a:close/>
                </a:path>
              </a:pathLst>
            </a:custGeom>
            <a:solidFill>
              <a:srgbClr val="9EECDD"/>
            </a:solidFill>
            <a:ln w="6350" cmpd="sng">
              <a:solidFill>
                <a:schemeClr val="tx1"/>
              </a:solidFill>
              <a:round/>
              <a:headEnd/>
              <a:tailEnd/>
            </a:ln>
          </p:spPr>
          <p:txBody>
            <a:bodyPr/>
            <a:lstStyle/>
            <a:p>
              <a:endParaRPr lang="en-US"/>
            </a:p>
          </p:txBody>
        </p:sp>
        <p:sp>
          <p:nvSpPr>
            <p:cNvPr id="54" name="Freeform 50"/>
            <p:cNvSpPr>
              <a:spLocks/>
            </p:cNvSpPr>
            <p:nvPr/>
          </p:nvSpPr>
          <p:spPr bwMode="auto">
            <a:xfrm>
              <a:off x="1558925" y="4608513"/>
              <a:ext cx="446088" cy="428625"/>
            </a:xfrm>
            <a:custGeom>
              <a:avLst/>
              <a:gdLst>
                <a:gd name="T0" fmla="*/ 2147483647 w 156"/>
                <a:gd name="T1" fmla="*/ 2147483647 h 150"/>
                <a:gd name="T2" fmla="*/ 0 w 156"/>
                <a:gd name="T3" fmla="*/ 2147483647 h 150"/>
                <a:gd name="T4" fmla="*/ 2147483647 w 156"/>
                <a:gd name="T5" fmla="*/ 0 h 150"/>
                <a:gd name="T6" fmla="*/ 2147483647 w 156"/>
                <a:gd name="T7" fmla="*/ 2147483647 h 150"/>
                <a:gd name="T8" fmla="*/ 2147483647 w 156"/>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50">
                  <a:moveTo>
                    <a:pt x="156" y="150"/>
                  </a:moveTo>
                  <a:lnTo>
                    <a:pt x="0" y="148"/>
                  </a:lnTo>
                  <a:lnTo>
                    <a:pt x="4" y="0"/>
                  </a:lnTo>
                  <a:lnTo>
                    <a:pt x="156" y="4"/>
                  </a:lnTo>
                  <a:lnTo>
                    <a:pt x="156" y="150"/>
                  </a:lnTo>
                  <a:close/>
                </a:path>
              </a:pathLst>
            </a:custGeom>
            <a:solidFill>
              <a:srgbClr val="51DDC2"/>
            </a:solidFill>
            <a:ln w="6350" cmpd="sng">
              <a:solidFill>
                <a:schemeClr val="tx1"/>
              </a:solidFill>
              <a:round/>
              <a:headEnd/>
              <a:tailEnd/>
            </a:ln>
          </p:spPr>
          <p:txBody>
            <a:bodyPr/>
            <a:lstStyle/>
            <a:p>
              <a:endParaRPr lang="en-US"/>
            </a:p>
          </p:txBody>
        </p:sp>
        <p:sp>
          <p:nvSpPr>
            <p:cNvPr id="55" name="Freeform 51"/>
            <p:cNvSpPr>
              <a:spLocks/>
            </p:cNvSpPr>
            <p:nvPr/>
          </p:nvSpPr>
          <p:spPr bwMode="auto">
            <a:xfrm>
              <a:off x="1565275" y="4219575"/>
              <a:ext cx="479425" cy="400050"/>
            </a:xfrm>
            <a:custGeom>
              <a:avLst/>
              <a:gdLst>
                <a:gd name="T0" fmla="*/ 2147483647 w 168"/>
                <a:gd name="T1" fmla="*/ 2147483647 h 140"/>
                <a:gd name="T2" fmla="*/ 0 w 168"/>
                <a:gd name="T3" fmla="*/ 2147483647 h 140"/>
                <a:gd name="T4" fmla="*/ 2147483647 w 168"/>
                <a:gd name="T5" fmla="*/ 0 h 140"/>
                <a:gd name="T6" fmla="*/ 2147483647 w 168"/>
                <a:gd name="T7" fmla="*/ 2147483647 h 140"/>
                <a:gd name="T8" fmla="*/ 2147483647 w 168"/>
                <a:gd name="T9" fmla="*/ 2147483647 h 140"/>
                <a:gd name="T10" fmla="*/ 2147483647 w 168"/>
                <a:gd name="T11" fmla="*/ 2147483647 h 140"/>
                <a:gd name="T12" fmla="*/ 2147483647 w 168"/>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40">
                  <a:moveTo>
                    <a:pt x="2" y="136"/>
                  </a:moveTo>
                  <a:lnTo>
                    <a:pt x="0" y="36"/>
                  </a:lnTo>
                  <a:lnTo>
                    <a:pt x="2" y="0"/>
                  </a:lnTo>
                  <a:lnTo>
                    <a:pt x="168" y="4"/>
                  </a:lnTo>
                  <a:lnTo>
                    <a:pt x="166" y="140"/>
                  </a:lnTo>
                  <a:lnTo>
                    <a:pt x="154" y="140"/>
                  </a:lnTo>
                  <a:lnTo>
                    <a:pt x="2" y="136"/>
                  </a:lnTo>
                  <a:close/>
                </a:path>
              </a:pathLst>
            </a:custGeom>
            <a:solidFill>
              <a:srgbClr val="51DDC2"/>
            </a:solidFill>
            <a:ln w="6350" cmpd="sng">
              <a:solidFill>
                <a:schemeClr val="tx1"/>
              </a:solidFill>
              <a:round/>
              <a:headEnd/>
              <a:tailEnd/>
            </a:ln>
          </p:spPr>
          <p:txBody>
            <a:bodyPr/>
            <a:lstStyle/>
            <a:p>
              <a:endParaRPr lang="en-US"/>
            </a:p>
          </p:txBody>
        </p:sp>
        <p:sp>
          <p:nvSpPr>
            <p:cNvPr id="56" name="Freeform 52"/>
            <p:cNvSpPr>
              <a:spLocks/>
            </p:cNvSpPr>
            <p:nvPr/>
          </p:nvSpPr>
          <p:spPr bwMode="auto">
            <a:xfrm>
              <a:off x="2039938" y="4230688"/>
              <a:ext cx="388937" cy="388937"/>
            </a:xfrm>
            <a:custGeom>
              <a:avLst/>
              <a:gdLst>
                <a:gd name="T0" fmla="*/ 2147483647 w 136"/>
                <a:gd name="T1" fmla="*/ 0 h 136"/>
                <a:gd name="T2" fmla="*/ 2147483647 w 136"/>
                <a:gd name="T3" fmla="*/ 2147483647 h 136"/>
                <a:gd name="T4" fmla="*/ 2147483647 w 136"/>
                <a:gd name="T5" fmla="*/ 2147483647 h 136"/>
                <a:gd name="T6" fmla="*/ 0 w 136"/>
                <a:gd name="T7" fmla="*/ 2147483647 h 136"/>
                <a:gd name="T8" fmla="*/ 2147483647 w 136"/>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2" y="0"/>
                  </a:moveTo>
                  <a:lnTo>
                    <a:pt x="136" y="2"/>
                  </a:lnTo>
                  <a:lnTo>
                    <a:pt x="136" y="136"/>
                  </a:lnTo>
                  <a:lnTo>
                    <a:pt x="0" y="136"/>
                  </a:lnTo>
                  <a:lnTo>
                    <a:pt x="2" y="0"/>
                  </a:lnTo>
                  <a:close/>
                </a:path>
              </a:pathLst>
            </a:custGeom>
            <a:solidFill>
              <a:srgbClr val="51DDC2"/>
            </a:solidFill>
            <a:ln w="6350" cmpd="sng">
              <a:solidFill>
                <a:schemeClr val="tx1"/>
              </a:solidFill>
              <a:round/>
              <a:headEnd/>
              <a:tailEnd/>
            </a:ln>
          </p:spPr>
          <p:txBody>
            <a:bodyPr/>
            <a:lstStyle/>
            <a:p>
              <a:endParaRPr lang="en-US"/>
            </a:p>
          </p:txBody>
        </p:sp>
        <p:sp>
          <p:nvSpPr>
            <p:cNvPr id="57" name="Freeform 53"/>
            <p:cNvSpPr>
              <a:spLocks/>
            </p:cNvSpPr>
            <p:nvPr/>
          </p:nvSpPr>
          <p:spPr bwMode="auto">
            <a:xfrm>
              <a:off x="1570038" y="3635375"/>
              <a:ext cx="474662" cy="595313"/>
            </a:xfrm>
            <a:custGeom>
              <a:avLst/>
              <a:gdLst>
                <a:gd name="T0" fmla="*/ 2147483647 w 166"/>
                <a:gd name="T1" fmla="*/ 2147483647 h 208"/>
                <a:gd name="T2" fmla="*/ 2147483647 w 166"/>
                <a:gd name="T3" fmla="*/ 0 h 208"/>
                <a:gd name="T4" fmla="*/ 2147483647 w 166"/>
                <a:gd name="T5" fmla="*/ 2147483647 h 208"/>
                <a:gd name="T6" fmla="*/ 2147483647 w 166"/>
                <a:gd name="T7" fmla="*/ 2147483647 h 208"/>
                <a:gd name="T8" fmla="*/ 0 w 166"/>
                <a:gd name="T9" fmla="*/ 2147483647 h 208"/>
                <a:gd name="T10" fmla="*/ 2147483647 w 166"/>
                <a:gd name="T11" fmla="*/ 2147483647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208">
                  <a:moveTo>
                    <a:pt x="4" y="6"/>
                  </a:moveTo>
                  <a:lnTo>
                    <a:pt x="148" y="0"/>
                  </a:lnTo>
                  <a:lnTo>
                    <a:pt x="162" y="10"/>
                  </a:lnTo>
                  <a:lnTo>
                    <a:pt x="166" y="208"/>
                  </a:lnTo>
                  <a:lnTo>
                    <a:pt x="0" y="204"/>
                  </a:lnTo>
                  <a:lnTo>
                    <a:pt x="4" y="6"/>
                  </a:lnTo>
                  <a:close/>
                </a:path>
              </a:pathLst>
            </a:custGeom>
            <a:solidFill>
              <a:srgbClr val="51DDC2"/>
            </a:solidFill>
            <a:ln w="6350" cmpd="sng">
              <a:solidFill>
                <a:schemeClr val="tx1"/>
              </a:solidFill>
              <a:round/>
              <a:headEnd/>
              <a:tailEnd/>
            </a:ln>
          </p:spPr>
          <p:txBody>
            <a:bodyPr/>
            <a:lstStyle/>
            <a:p>
              <a:endParaRPr lang="en-US"/>
            </a:p>
          </p:txBody>
        </p:sp>
        <p:sp>
          <p:nvSpPr>
            <p:cNvPr id="58" name="Freeform 54"/>
            <p:cNvSpPr>
              <a:spLocks/>
            </p:cNvSpPr>
            <p:nvPr/>
          </p:nvSpPr>
          <p:spPr bwMode="auto">
            <a:xfrm>
              <a:off x="1581150" y="3155950"/>
              <a:ext cx="419100" cy="496888"/>
            </a:xfrm>
            <a:custGeom>
              <a:avLst/>
              <a:gdLst>
                <a:gd name="T0" fmla="*/ 2147483647 w 146"/>
                <a:gd name="T1" fmla="*/ 0 h 174"/>
                <a:gd name="T2" fmla="*/ 2147483647 w 146"/>
                <a:gd name="T3" fmla="*/ 2147483647 h 174"/>
                <a:gd name="T4" fmla="*/ 2147483647 w 146"/>
                <a:gd name="T5" fmla="*/ 2147483647 h 174"/>
                <a:gd name="T6" fmla="*/ 0 w 146"/>
                <a:gd name="T7" fmla="*/ 2147483647 h 174"/>
                <a:gd name="T8" fmla="*/ 0 w 146"/>
                <a:gd name="T9" fmla="*/ 2147483647 h 174"/>
                <a:gd name="T10" fmla="*/ 0 w 146"/>
                <a:gd name="T11" fmla="*/ 2147483647 h 174"/>
                <a:gd name="T12" fmla="*/ 2147483647 w 14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4">
                  <a:moveTo>
                    <a:pt x="4" y="0"/>
                  </a:moveTo>
                  <a:lnTo>
                    <a:pt x="146" y="4"/>
                  </a:lnTo>
                  <a:lnTo>
                    <a:pt x="144" y="168"/>
                  </a:lnTo>
                  <a:lnTo>
                    <a:pt x="0" y="174"/>
                  </a:lnTo>
                  <a:lnTo>
                    <a:pt x="0" y="168"/>
                  </a:lnTo>
                  <a:lnTo>
                    <a:pt x="0" y="32"/>
                  </a:lnTo>
                  <a:lnTo>
                    <a:pt x="4" y="0"/>
                  </a:lnTo>
                  <a:close/>
                </a:path>
              </a:pathLst>
            </a:custGeom>
            <a:solidFill>
              <a:srgbClr val="D2F6EF"/>
            </a:solidFill>
            <a:ln w="6350" cmpd="sng">
              <a:solidFill>
                <a:schemeClr val="tx1"/>
              </a:solidFill>
              <a:round/>
              <a:headEnd/>
              <a:tailEnd/>
            </a:ln>
          </p:spPr>
          <p:txBody>
            <a:bodyPr/>
            <a:lstStyle/>
            <a:p>
              <a:endParaRPr lang="en-US"/>
            </a:p>
          </p:txBody>
        </p:sp>
        <p:sp>
          <p:nvSpPr>
            <p:cNvPr id="59" name="Freeform 55"/>
            <p:cNvSpPr>
              <a:spLocks/>
            </p:cNvSpPr>
            <p:nvPr/>
          </p:nvSpPr>
          <p:spPr bwMode="auto">
            <a:xfrm>
              <a:off x="1587500" y="2674938"/>
              <a:ext cx="509588" cy="492125"/>
            </a:xfrm>
            <a:custGeom>
              <a:avLst/>
              <a:gdLst>
                <a:gd name="T0" fmla="*/ 0 w 178"/>
                <a:gd name="T1" fmla="*/ 2147483647 h 172"/>
                <a:gd name="T2" fmla="*/ 2147483647 w 178"/>
                <a:gd name="T3" fmla="*/ 0 h 172"/>
                <a:gd name="T4" fmla="*/ 2147483647 w 178"/>
                <a:gd name="T5" fmla="*/ 2147483647 h 172"/>
                <a:gd name="T6" fmla="*/ 2147483647 w 178"/>
                <a:gd name="T7" fmla="*/ 2147483647 h 172"/>
                <a:gd name="T8" fmla="*/ 2147483647 w 178"/>
                <a:gd name="T9" fmla="*/ 2147483647 h 172"/>
                <a:gd name="T10" fmla="*/ 2147483647 w 178"/>
                <a:gd name="T11" fmla="*/ 2147483647 h 172"/>
                <a:gd name="T12" fmla="*/ 0 w 178"/>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0" y="30"/>
                  </a:moveTo>
                  <a:lnTo>
                    <a:pt x="4" y="0"/>
                  </a:lnTo>
                  <a:lnTo>
                    <a:pt x="172" y="4"/>
                  </a:lnTo>
                  <a:lnTo>
                    <a:pt x="178" y="168"/>
                  </a:lnTo>
                  <a:lnTo>
                    <a:pt x="144" y="172"/>
                  </a:lnTo>
                  <a:lnTo>
                    <a:pt x="2" y="168"/>
                  </a:lnTo>
                  <a:lnTo>
                    <a:pt x="0" y="30"/>
                  </a:lnTo>
                  <a:close/>
                </a:path>
              </a:pathLst>
            </a:custGeom>
            <a:solidFill>
              <a:srgbClr val="D2F6EF"/>
            </a:solidFill>
            <a:ln w="6350" cmpd="sng">
              <a:solidFill>
                <a:schemeClr val="tx1"/>
              </a:solidFill>
              <a:round/>
              <a:headEnd/>
              <a:tailEnd/>
            </a:ln>
          </p:spPr>
          <p:txBody>
            <a:bodyPr/>
            <a:lstStyle/>
            <a:p>
              <a:endParaRPr lang="en-US"/>
            </a:p>
          </p:txBody>
        </p:sp>
        <p:sp>
          <p:nvSpPr>
            <p:cNvPr id="60" name="Freeform 56"/>
            <p:cNvSpPr>
              <a:spLocks/>
            </p:cNvSpPr>
            <p:nvPr/>
          </p:nvSpPr>
          <p:spPr bwMode="auto">
            <a:xfrm>
              <a:off x="1993900" y="3155950"/>
              <a:ext cx="388938" cy="508000"/>
            </a:xfrm>
            <a:custGeom>
              <a:avLst/>
              <a:gdLst>
                <a:gd name="T0" fmla="*/ 2147483647 w 136"/>
                <a:gd name="T1" fmla="*/ 0 h 178"/>
                <a:gd name="T2" fmla="*/ 2147483647 w 136"/>
                <a:gd name="T3" fmla="*/ 2147483647 h 178"/>
                <a:gd name="T4" fmla="*/ 2147483647 w 136"/>
                <a:gd name="T5" fmla="*/ 2147483647 h 178"/>
                <a:gd name="T6" fmla="*/ 2147483647 w 136"/>
                <a:gd name="T7" fmla="*/ 2147483647 h 178"/>
                <a:gd name="T8" fmla="*/ 0 w 136"/>
                <a:gd name="T9" fmla="*/ 2147483647 h 178"/>
                <a:gd name="T10" fmla="*/ 2147483647 w 136"/>
                <a:gd name="T11" fmla="*/ 2147483647 h 178"/>
                <a:gd name="T12" fmla="*/ 2147483647 w 13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78">
                  <a:moveTo>
                    <a:pt x="36" y="0"/>
                  </a:moveTo>
                  <a:lnTo>
                    <a:pt x="136" y="8"/>
                  </a:lnTo>
                  <a:lnTo>
                    <a:pt x="132" y="172"/>
                  </a:lnTo>
                  <a:lnTo>
                    <a:pt x="14" y="178"/>
                  </a:lnTo>
                  <a:lnTo>
                    <a:pt x="0" y="168"/>
                  </a:lnTo>
                  <a:lnTo>
                    <a:pt x="2" y="4"/>
                  </a:lnTo>
                  <a:lnTo>
                    <a:pt x="36" y="0"/>
                  </a:lnTo>
                  <a:close/>
                </a:path>
              </a:pathLst>
            </a:custGeom>
            <a:solidFill>
              <a:srgbClr val="51DDC2"/>
            </a:solidFill>
            <a:ln w="6350" cmpd="sng">
              <a:solidFill>
                <a:schemeClr val="tx1"/>
              </a:solidFill>
              <a:round/>
              <a:headEnd/>
              <a:tailEnd/>
            </a:ln>
          </p:spPr>
          <p:txBody>
            <a:bodyPr/>
            <a:lstStyle/>
            <a:p>
              <a:endParaRPr lang="en-US"/>
            </a:p>
          </p:txBody>
        </p:sp>
        <p:sp>
          <p:nvSpPr>
            <p:cNvPr id="61" name="Freeform 57"/>
            <p:cNvSpPr>
              <a:spLocks/>
            </p:cNvSpPr>
            <p:nvPr/>
          </p:nvSpPr>
          <p:spPr bwMode="auto">
            <a:xfrm>
              <a:off x="2033588" y="3646488"/>
              <a:ext cx="395287" cy="588962"/>
            </a:xfrm>
            <a:custGeom>
              <a:avLst/>
              <a:gdLst>
                <a:gd name="T0" fmla="*/ 0 w 138"/>
                <a:gd name="T1" fmla="*/ 2147483647 h 206"/>
                <a:gd name="T2" fmla="*/ 2147483647 w 138"/>
                <a:gd name="T3" fmla="*/ 0 h 206"/>
                <a:gd name="T4" fmla="*/ 2147483647 w 138"/>
                <a:gd name="T5" fmla="*/ 0 h 206"/>
                <a:gd name="T6" fmla="*/ 2147483647 w 138"/>
                <a:gd name="T7" fmla="*/ 2147483647 h 206"/>
                <a:gd name="T8" fmla="*/ 2147483647 w 138"/>
                <a:gd name="T9" fmla="*/ 2147483647 h 206"/>
                <a:gd name="T10" fmla="*/ 2147483647 w 138"/>
                <a:gd name="T11" fmla="*/ 2147483647 h 206"/>
                <a:gd name="T12" fmla="*/ 2147483647 w 138"/>
                <a:gd name="T13" fmla="*/ 2147483647 h 206"/>
                <a:gd name="T14" fmla="*/ 0 w 138"/>
                <a:gd name="T15" fmla="*/ 2147483647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06">
                  <a:moveTo>
                    <a:pt x="0" y="6"/>
                  </a:moveTo>
                  <a:lnTo>
                    <a:pt x="118" y="0"/>
                  </a:lnTo>
                  <a:lnTo>
                    <a:pt x="130" y="0"/>
                  </a:lnTo>
                  <a:lnTo>
                    <a:pt x="126" y="166"/>
                  </a:lnTo>
                  <a:lnTo>
                    <a:pt x="134" y="166"/>
                  </a:lnTo>
                  <a:lnTo>
                    <a:pt x="138" y="206"/>
                  </a:lnTo>
                  <a:lnTo>
                    <a:pt x="4" y="204"/>
                  </a:lnTo>
                  <a:lnTo>
                    <a:pt x="0" y="6"/>
                  </a:lnTo>
                  <a:close/>
                </a:path>
              </a:pathLst>
            </a:custGeom>
            <a:solidFill>
              <a:srgbClr val="51DDC2"/>
            </a:solidFill>
            <a:ln w="6350" cmpd="sng">
              <a:solidFill>
                <a:schemeClr val="tx1"/>
              </a:solidFill>
              <a:round/>
              <a:headEnd/>
              <a:tailEnd/>
            </a:ln>
          </p:spPr>
          <p:txBody>
            <a:bodyPr/>
            <a:lstStyle/>
            <a:p>
              <a:endParaRPr lang="en-US"/>
            </a:p>
          </p:txBody>
        </p:sp>
        <p:sp>
          <p:nvSpPr>
            <p:cNvPr id="62" name="Freeform 58"/>
            <p:cNvSpPr>
              <a:spLocks/>
            </p:cNvSpPr>
            <p:nvPr/>
          </p:nvSpPr>
          <p:spPr bwMode="auto">
            <a:xfrm>
              <a:off x="1598613" y="2189163"/>
              <a:ext cx="573087" cy="496887"/>
            </a:xfrm>
            <a:custGeom>
              <a:avLst/>
              <a:gdLst>
                <a:gd name="T0" fmla="*/ 0 w 200"/>
                <a:gd name="T1" fmla="*/ 2147483647 h 174"/>
                <a:gd name="T2" fmla="*/ 2147483647 w 200"/>
                <a:gd name="T3" fmla="*/ 0 h 174"/>
                <a:gd name="T4" fmla="*/ 2147483647 w 200"/>
                <a:gd name="T5" fmla="*/ 2147483647 h 174"/>
                <a:gd name="T6" fmla="*/ 2147483647 w 200"/>
                <a:gd name="T7" fmla="*/ 2147483647 h 174"/>
                <a:gd name="T8" fmla="*/ 0 w 200"/>
                <a:gd name="T9" fmla="*/ 2147483647 h 174"/>
                <a:gd name="T10" fmla="*/ 0 w 200"/>
                <a:gd name="T11" fmla="*/ 2147483647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74">
                  <a:moveTo>
                    <a:pt x="0" y="2"/>
                  </a:moveTo>
                  <a:lnTo>
                    <a:pt x="200" y="0"/>
                  </a:lnTo>
                  <a:lnTo>
                    <a:pt x="200" y="164"/>
                  </a:lnTo>
                  <a:lnTo>
                    <a:pt x="168" y="174"/>
                  </a:lnTo>
                  <a:lnTo>
                    <a:pt x="0" y="170"/>
                  </a:lnTo>
                  <a:lnTo>
                    <a:pt x="0" y="2"/>
                  </a:lnTo>
                  <a:close/>
                </a:path>
              </a:pathLst>
            </a:custGeom>
            <a:solidFill>
              <a:srgbClr val="24BA9D"/>
            </a:solidFill>
            <a:ln w="6350" cmpd="sng">
              <a:solidFill>
                <a:schemeClr val="tx1"/>
              </a:solidFill>
              <a:round/>
              <a:headEnd/>
              <a:tailEnd/>
            </a:ln>
          </p:spPr>
          <p:txBody>
            <a:bodyPr/>
            <a:lstStyle/>
            <a:p>
              <a:endParaRPr lang="en-US"/>
            </a:p>
          </p:txBody>
        </p:sp>
        <p:sp>
          <p:nvSpPr>
            <p:cNvPr id="63" name="Freeform 59"/>
            <p:cNvSpPr>
              <a:spLocks/>
            </p:cNvSpPr>
            <p:nvPr/>
          </p:nvSpPr>
          <p:spPr bwMode="auto">
            <a:xfrm>
              <a:off x="2171700" y="2182813"/>
              <a:ext cx="577850" cy="498475"/>
            </a:xfrm>
            <a:custGeom>
              <a:avLst/>
              <a:gdLst>
                <a:gd name="T0" fmla="*/ 0 w 202"/>
                <a:gd name="T1" fmla="*/ 2147483647 h 174"/>
                <a:gd name="T2" fmla="*/ 2147483647 w 202"/>
                <a:gd name="T3" fmla="*/ 0 h 174"/>
                <a:gd name="T4" fmla="*/ 2147483647 w 202"/>
                <a:gd name="T5" fmla="*/ 2147483647 h 174"/>
                <a:gd name="T6" fmla="*/ 2147483647 w 202"/>
                <a:gd name="T7" fmla="*/ 2147483647 h 174"/>
                <a:gd name="T8" fmla="*/ 2147483647 w 202"/>
                <a:gd name="T9" fmla="*/ 2147483647 h 174"/>
                <a:gd name="T10" fmla="*/ 0 w 202"/>
                <a:gd name="T11" fmla="*/ 2147483647 h 174"/>
                <a:gd name="T12" fmla="*/ 0 w 202"/>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174">
                  <a:moveTo>
                    <a:pt x="0" y="2"/>
                  </a:moveTo>
                  <a:lnTo>
                    <a:pt x="194" y="0"/>
                  </a:lnTo>
                  <a:lnTo>
                    <a:pt x="202" y="8"/>
                  </a:lnTo>
                  <a:lnTo>
                    <a:pt x="202" y="174"/>
                  </a:lnTo>
                  <a:lnTo>
                    <a:pt x="176" y="168"/>
                  </a:lnTo>
                  <a:lnTo>
                    <a:pt x="0" y="166"/>
                  </a:lnTo>
                  <a:lnTo>
                    <a:pt x="0" y="2"/>
                  </a:lnTo>
                  <a:close/>
                </a:path>
              </a:pathLst>
            </a:custGeom>
            <a:solidFill>
              <a:srgbClr val="9EECDD"/>
            </a:solidFill>
            <a:ln w="6350" cmpd="sng">
              <a:solidFill>
                <a:schemeClr val="tx1"/>
              </a:solidFill>
              <a:round/>
              <a:headEnd/>
              <a:tailEnd/>
            </a:ln>
          </p:spPr>
          <p:txBody>
            <a:bodyPr/>
            <a:lstStyle/>
            <a:p>
              <a:endParaRPr lang="en-US"/>
            </a:p>
          </p:txBody>
        </p:sp>
        <p:sp>
          <p:nvSpPr>
            <p:cNvPr id="64" name="Freeform 60"/>
            <p:cNvSpPr>
              <a:spLocks/>
            </p:cNvSpPr>
            <p:nvPr/>
          </p:nvSpPr>
          <p:spPr bwMode="auto">
            <a:xfrm>
              <a:off x="2079625" y="2657475"/>
              <a:ext cx="595313" cy="520700"/>
            </a:xfrm>
            <a:custGeom>
              <a:avLst/>
              <a:gdLst>
                <a:gd name="T0" fmla="*/ 2147483647 w 208"/>
                <a:gd name="T1" fmla="*/ 0 h 182"/>
                <a:gd name="T2" fmla="*/ 2147483647 w 208"/>
                <a:gd name="T3" fmla="*/ 2147483647 h 182"/>
                <a:gd name="T4" fmla="*/ 2147483647 w 208"/>
                <a:gd name="T5" fmla="*/ 2147483647 h 182"/>
                <a:gd name="T6" fmla="*/ 2147483647 w 208"/>
                <a:gd name="T7" fmla="*/ 2147483647 h 182"/>
                <a:gd name="T8" fmla="*/ 2147483647 w 208"/>
                <a:gd name="T9" fmla="*/ 2147483647 h 182"/>
                <a:gd name="T10" fmla="*/ 0 w 208"/>
                <a:gd name="T11" fmla="*/ 2147483647 h 182"/>
                <a:gd name="T12" fmla="*/ 2147483647 w 208"/>
                <a:gd name="T13" fmla="*/ 0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2">
                  <a:moveTo>
                    <a:pt x="32" y="0"/>
                  </a:moveTo>
                  <a:lnTo>
                    <a:pt x="208" y="2"/>
                  </a:lnTo>
                  <a:lnTo>
                    <a:pt x="208" y="176"/>
                  </a:lnTo>
                  <a:lnTo>
                    <a:pt x="106" y="182"/>
                  </a:lnTo>
                  <a:lnTo>
                    <a:pt x="6" y="174"/>
                  </a:lnTo>
                  <a:lnTo>
                    <a:pt x="0" y="10"/>
                  </a:lnTo>
                  <a:lnTo>
                    <a:pt x="32" y="0"/>
                  </a:lnTo>
                  <a:close/>
                </a:path>
              </a:pathLst>
            </a:custGeom>
            <a:solidFill>
              <a:srgbClr val="D2F6EF"/>
            </a:solidFill>
            <a:ln w="6350" cmpd="sng">
              <a:solidFill>
                <a:schemeClr val="tx1"/>
              </a:solidFill>
              <a:round/>
              <a:headEnd/>
              <a:tailEnd/>
            </a:ln>
          </p:spPr>
          <p:txBody>
            <a:bodyPr/>
            <a:lstStyle/>
            <a:p>
              <a:endParaRPr lang="en-US"/>
            </a:p>
          </p:txBody>
        </p:sp>
        <p:sp>
          <p:nvSpPr>
            <p:cNvPr id="65" name="Freeform 61"/>
            <p:cNvSpPr>
              <a:spLocks/>
            </p:cNvSpPr>
            <p:nvPr/>
          </p:nvSpPr>
          <p:spPr bwMode="auto">
            <a:xfrm>
              <a:off x="2749550" y="2205038"/>
              <a:ext cx="468313" cy="476250"/>
            </a:xfrm>
            <a:custGeom>
              <a:avLst/>
              <a:gdLst>
                <a:gd name="T0" fmla="*/ 0 w 164"/>
                <a:gd name="T1" fmla="*/ 0 h 166"/>
                <a:gd name="T2" fmla="*/ 2147483647 w 164"/>
                <a:gd name="T3" fmla="*/ 0 h 166"/>
                <a:gd name="T4" fmla="*/ 2147483647 w 164"/>
                <a:gd name="T5" fmla="*/ 2147483647 h 166"/>
                <a:gd name="T6" fmla="*/ 0 w 164"/>
                <a:gd name="T7" fmla="*/ 2147483647 h 166"/>
                <a:gd name="T8" fmla="*/ 0 w 164"/>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0" y="0"/>
                  </a:moveTo>
                  <a:lnTo>
                    <a:pt x="162" y="0"/>
                  </a:lnTo>
                  <a:lnTo>
                    <a:pt x="164" y="162"/>
                  </a:lnTo>
                  <a:lnTo>
                    <a:pt x="0" y="166"/>
                  </a:lnTo>
                  <a:lnTo>
                    <a:pt x="0" y="0"/>
                  </a:lnTo>
                  <a:close/>
                </a:path>
              </a:pathLst>
            </a:custGeom>
            <a:solidFill>
              <a:srgbClr val="D2F6EF"/>
            </a:solidFill>
            <a:ln w="6350" cmpd="sng">
              <a:solidFill>
                <a:schemeClr val="tx1"/>
              </a:solidFill>
              <a:round/>
              <a:headEnd/>
              <a:tailEnd/>
            </a:ln>
          </p:spPr>
          <p:txBody>
            <a:bodyPr/>
            <a:lstStyle/>
            <a:p>
              <a:endParaRPr lang="en-US"/>
            </a:p>
          </p:txBody>
        </p:sp>
        <p:sp>
          <p:nvSpPr>
            <p:cNvPr id="66" name="Freeform 62"/>
            <p:cNvSpPr>
              <a:spLocks/>
            </p:cNvSpPr>
            <p:nvPr/>
          </p:nvSpPr>
          <p:spPr bwMode="auto">
            <a:xfrm>
              <a:off x="2674938" y="2663825"/>
              <a:ext cx="554037" cy="508000"/>
            </a:xfrm>
            <a:custGeom>
              <a:avLst/>
              <a:gdLst>
                <a:gd name="T0" fmla="*/ 0 w 194"/>
                <a:gd name="T1" fmla="*/ 0 h 178"/>
                <a:gd name="T2" fmla="*/ 2147483647 w 194"/>
                <a:gd name="T3" fmla="*/ 2147483647 h 178"/>
                <a:gd name="T4" fmla="*/ 2147483647 w 194"/>
                <a:gd name="T5" fmla="*/ 2147483647 h 178"/>
                <a:gd name="T6" fmla="*/ 2147483647 w 194"/>
                <a:gd name="T7" fmla="*/ 2147483647 h 178"/>
                <a:gd name="T8" fmla="*/ 2147483647 w 194"/>
                <a:gd name="T9" fmla="*/ 2147483647 h 178"/>
                <a:gd name="T10" fmla="*/ 2147483647 w 194"/>
                <a:gd name="T11" fmla="*/ 2147483647 h 178"/>
                <a:gd name="T12" fmla="*/ 0 w 194"/>
                <a:gd name="T13" fmla="*/ 2147483647 h 178"/>
                <a:gd name="T14" fmla="*/ 0 w 194"/>
                <a:gd name="T15" fmla="*/ 0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8">
                  <a:moveTo>
                    <a:pt x="0" y="0"/>
                  </a:moveTo>
                  <a:lnTo>
                    <a:pt x="26" y="6"/>
                  </a:lnTo>
                  <a:lnTo>
                    <a:pt x="190" y="2"/>
                  </a:lnTo>
                  <a:lnTo>
                    <a:pt x="194" y="176"/>
                  </a:lnTo>
                  <a:lnTo>
                    <a:pt x="164" y="178"/>
                  </a:lnTo>
                  <a:lnTo>
                    <a:pt x="38" y="178"/>
                  </a:lnTo>
                  <a:lnTo>
                    <a:pt x="0" y="174"/>
                  </a:lnTo>
                  <a:lnTo>
                    <a:pt x="0" y="0"/>
                  </a:lnTo>
                  <a:close/>
                </a:path>
              </a:pathLst>
            </a:custGeom>
            <a:solidFill>
              <a:srgbClr val="D2F6EF"/>
            </a:solidFill>
            <a:ln w="6350" cmpd="sng">
              <a:solidFill>
                <a:schemeClr val="tx1"/>
              </a:solidFill>
              <a:round/>
              <a:headEnd/>
              <a:tailEnd/>
            </a:ln>
          </p:spPr>
          <p:txBody>
            <a:bodyPr/>
            <a:lstStyle/>
            <a:p>
              <a:endParaRPr lang="en-US"/>
            </a:p>
          </p:txBody>
        </p:sp>
        <p:sp>
          <p:nvSpPr>
            <p:cNvPr id="67" name="Freeform 63"/>
            <p:cNvSpPr>
              <a:spLocks/>
            </p:cNvSpPr>
            <p:nvPr/>
          </p:nvSpPr>
          <p:spPr bwMode="auto">
            <a:xfrm>
              <a:off x="3213100" y="2193925"/>
              <a:ext cx="485775" cy="481013"/>
            </a:xfrm>
            <a:custGeom>
              <a:avLst/>
              <a:gdLst>
                <a:gd name="T0" fmla="*/ 0 w 170"/>
                <a:gd name="T1" fmla="*/ 2147483647 h 168"/>
                <a:gd name="T2" fmla="*/ 2147483647 w 170"/>
                <a:gd name="T3" fmla="*/ 0 h 168"/>
                <a:gd name="T4" fmla="*/ 2147483647 w 170"/>
                <a:gd name="T5" fmla="*/ 2147483647 h 168"/>
                <a:gd name="T6" fmla="*/ 2147483647 w 170"/>
                <a:gd name="T7" fmla="*/ 2147483647 h 168"/>
                <a:gd name="T8" fmla="*/ 2147483647 w 170"/>
                <a:gd name="T9" fmla="*/ 2147483647 h 168"/>
                <a:gd name="T10" fmla="*/ 0 w 170"/>
                <a:gd name="T11" fmla="*/ 2147483647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68">
                  <a:moveTo>
                    <a:pt x="0" y="4"/>
                  </a:moveTo>
                  <a:lnTo>
                    <a:pt x="160" y="0"/>
                  </a:lnTo>
                  <a:lnTo>
                    <a:pt x="170" y="2"/>
                  </a:lnTo>
                  <a:lnTo>
                    <a:pt x="170" y="168"/>
                  </a:lnTo>
                  <a:lnTo>
                    <a:pt x="2" y="166"/>
                  </a:lnTo>
                  <a:lnTo>
                    <a:pt x="0" y="4"/>
                  </a:lnTo>
                  <a:close/>
                </a:path>
              </a:pathLst>
            </a:custGeom>
            <a:solidFill>
              <a:srgbClr val="9EECDD"/>
            </a:solidFill>
            <a:ln w="6350" cmpd="sng">
              <a:solidFill>
                <a:schemeClr val="tx1"/>
              </a:solidFill>
              <a:round/>
              <a:headEnd/>
              <a:tailEnd/>
            </a:ln>
          </p:spPr>
          <p:txBody>
            <a:bodyPr/>
            <a:lstStyle/>
            <a:p>
              <a:endParaRPr lang="en-US"/>
            </a:p>
          </p:txBody>
        </p:sp>
        <p:sp>
          <p:nvSpPr>
            <p:cNvPr id="68" name="Freeform 64"/>
            <p:cNvSpPr>
              <a:spLocks/>
            </p:cNvSpPr>
            <p:nvPr/>
          </p:nvSpPr>
          <p:spPr bwMode="auto">
            <a:xfrm>
              <a:off x="3698875" y="2189163"/>
              <a:ext cx="492125" cy="485775"/>
            </a:xfrm>
            <a:custGeom>
              <a:avLst/>
              <a:gdLst>
                <a:gd name="T0" fmla="*/ 0 w 172"/>
                <a:gd name="T1" fmla="*/ 2147483647 h 170"/>
                <a:gd name="T2" fmla="*/ 2147483647 w 172"/>
                <a:gd name="T3" fmla="*/ 0 h 170"/>
                <a:gd name="T4" fmla="*/ 2147483647 w 172"/>
                <a:gd name="T5" fmla="*/ 2147483647 h 170"/>
                <a:gd name="T6" fmla="*/ 2147483647 w 172"/>
                <a:gd name="T7" fmla="*/ 2147483647 h 170"/>
                <a:gd name="T8" fmla="*/ 0 w 172"/>
                <a:gd name="T9" fmla="*/ 2147483647 h 170"/>
                <a:gd name="T10" fmla="*/ 0 w 172"/>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70">
                  <a:moveTo>
                    <a:pt x="0" y="4"/>
                  </a:moveTo>
                  <a:lnTo>
                    <a:pt x="158" y="0"/>
                  </a:lnTo>
                  <a:lnTo>
                    <a:pt x="170" y="2"/>
                  </a:lnTo>
                  <a:lnTo>
                    <a:pt x="172" y="170"/>
                  </a:lnTo>
                  <a:lnTo>
                    <a:pt x="0" y="170"/>
                  </a:lnTo>
                  <a:lnTo>
                    <a:pt x="0" y="4"/>
                  </a:lnTo>
                  <a:close/>
                </a:path>
              </a:pathLst>
            </a:custGeom>
            <a:solidFill>
              <a:srgbClr val="51DDC2"/>
            </a:solidFill>
            <a:ln w="6350" cmpd="sng">
              <a:solidFill>
                <a:schemeClr val="tx1"/>
              </a:solidFill>
              <a:round/>
              <a:headEnd/>
              <a:tailEnd/>
            </a:ln>
          </p:spPr>
          <p:txBody>
            <a:bodyPr/>
            <a:lstStyle/>
            <a:p>
              <a:endParaRPr lang="en-US"/>
            </a:p>
          </p:txBody>
        </p:sp>
        <p:sp>
          <p:nvSpPr>
            <p:cNvPr id="69" name="Freeform 65"/>
            <p:cNvSpPr>
              <a:spLocks/>
            </p:cNvSpPr>
            <p:nvPr/>
          </p:nvSpPr>
          <p:spPr bwMode="auto">
            <a:xfrm>
              <a:off x="4184650" y="2189163"/>
              <a:ext cx="474663" cy="485775"/>
            </a:xfrm>
            <a:custGeom>
              <a:avLst/>
              <a:gdLst>
                <a:gd name="T0" fmla="*/ 0 w 166"/>
                <a:gd name="T1" fmla="*/ 2147483647 h 170"/>
                <a:gd name="T2" fmla="*/ 2147483647 w 166"/>
                <a:gd name="T3" fmla="*/ 0 h 170"/>
                <a:gd name="T4" fmla="*/ 2147483647 w 166"/>
                <a:gd name="T5" fmla="*/ 2147483647 h 170"/>
                <a:gd name="T6" fmla="*/ 2147483647 w 166"/>
                <a:gd name="T7" fmla="*/ 2147483647 h 170"/>
                <a:gd name="T8" fmla="*/ 2147483647 w 166"/>
                <a:gd name="T9" fmla="*/ 2147483647 h 170"/>
                <a:gd name="T10" fmla="*/ 0 w 166"/>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70">
                  <a:moveTo>
                    <a:pt x="0" y="2"/>
                  </a:moveTo>
                  <a:lnTo>
                    <a:pt x="162" y="0"/>
                  </a:lnTo>
                  <a:lnTo>
                    <a:pt x="166" y="134"/>
                  </a:lnTo>
                  <a:lnTo>
                    <a:pt x="166" y="170"/>
                  </a:lnTo>
                  <a:lnTo>
                    <a:pt x="2" y="170"/>
                  </a:lnTo>
                  <a:lnTo>
                    <a:pt x="0" y="2"/>
                  </a:lnTo>
                  <a:close/>
                </a:path>
              </a:pathLst>
            </a:custGeom>
            <a:solidFill>
              <a:srgbClr val="51DDC2"/>
            </a:solidFill>
            <a:ln w="6350" cmpd="sng">
              <a:solidFill>
                <a:schemeClr val="tx1"/>
              </a:solidFill>
              <a:round/>
              <a:headEnd/>
              <a:tailEnd/>
            </a:ln>
          </p:spPr>
          <p:txBody>
            <a:bodyPr/>
            <a:lstStyle/>
            <a:p>
              <a:endParaRPr lang="en-US"/>
            </a:p>
          </p:txBody>
        </p:sp>
        <p:sp>
          <p:nvSpPr>
            <p:cNvPr id="70" name="Freeform 66"/>
            <p:cNvSpPr>
              <a:spLocks/>
            </p:cNvSpPr>
            <p:nvPr/>
          </p:nvSpPr>
          <p:spPr bwMode="auto">
            <a:xfrm>
              <a:off x="4648200" y="2189163"/>
              <a:ext cx="487363" cy="382587"/>
            </a:xfrm>
            <a:custGeom>
              <a:avLst/>
              <a:gdLst>
                <a:gd name="T0" fmla="*/ 0 w 170"/>
                <a:gd name="T1" fmla="*/ 0 h 134"/>
                <a:gd name="T2" fmla="*/ 2147483647 w 170"/>
                <a:gd name="T3" fmla="*/ 2147483647 h 134"/>
                <a:gd name="T4" fmla="*/ 2147483647 w 170"/>
                <a:gd name="T5" fmla="*/ 2147483647 h 134"/>
                <a:gd name="T6" fmla="*/ 2147483647 w 170"/>
                <a:gd name="T7" fmla="*/ 2147483647 h 134"/>
                <a:gd name="T8" fmla="*/ 2147483647 w 170"/>
                <a:gd name="T9" fmla="*/ 2147483647 h 134"/>
                <a:gd name="T10" fmla="*/ 0 w 170"/>
                <a:gd name="T11" fmla="*/ 0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34">
                  <a:moveTo>
                    <a:pt x="0" y="0"/>
                  </a:moveTo>
                  <a:lnTo>
                    <a:pt x="164" y="2"/>
                  </a:lnTo>
                  <a:lnTo>
                    <a:pt x="168" y="96"/>
                  </a:lnTo>
                  <a:lnTo>
                    <a:pt x="170" y="130"/>
                  </a:lnTo>
                  <a:lnTo>
                    <a:pt x="4" y="134"/>
                  </a:lnTo>
                  <a:lnTo>
                    <a:pt x="0" y="0"/>
                  </a:lnTo>
                  <a:close/>
                </a:path>
              </a:pathLst>
            </a:custGeom>
            <a:solidFill>
              <a:srgbClr val="D2F6EF"/>
            </a:solidFill>
            <a:ln w="6350" cmpd="sng">
              <a:solidFill>
                <a:schemeClr val="tx1"/>
              </a:solidFill>
              <a:round/>
              <a:headEnd/>
              <a:tailEnd/>
            </a:ln>
          </p:spPr>
          <p:txBody>
            <a:bodyPr/>
            <a:lstStyle/>
            <a:p>
              <a:endParaRPr lang="en-US"/>
            </a:p>
          </p:txBody>
        </p:sp>
        <p:sp>
          <p:nvSpPr>
            <p:cNvPr id="71" name="Freeform 67"/>
            <p:cNvSpPr>
              <a:spLocks/>
            </p:cNvSpPr>
            <p:nvPr/>
          </p:nvSpPr>
          <p:spPr bwMode="auto">
            <a:xfrm>
              <a:off x="5118100" y="2079625"/>
              <a:ext cx="496888" cy="384175"/>
            </a:xfrm>
            <a:custGeom>
              <a:avLst/>
              <a:gdLst>
                <a:gd name="T0" fmla="*/ 2147483647 w 174"/>
                <a:gd name="T1" fmla="*/ 2147483647 h 134"/>
                <a:gd name="T2" fmla="*/ 2147483647 w 174"/>
                <a:gd name="T3" fmla="*/ 0 h 134"/>
                <a:gd name="T4" fmla="*/ 2147483647 w 174"/>
                <a:gd name="T5" fmla="*/ 2147483647 h 134"/>
                <a:gd name="T6" fmla="*/ 2147483647 w 174"/>
                <a:gd name="T7" fmla="*/ 2147483647 h 134"/>
                <a:gd name="T8" fmla="*/ 2147483647 w 174"/>
                <a:gd name="T9" fmla="*/ 2147483647 h 134"/>
                <a:gd name="T10" fmla="*/ 0 w 174"/>
                <a:gd name="T11" fmla="*/ 2147483647 h 134"/>
                <a:gd name="T12" fmla="*/ 2147483647 w 174"/>
                <a:gd name="T13" fmla="*/ 2147483647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34">
                  <a:moveTo>
                    <a:pt x="2" y="6"/>
                  </a:moveTo>
                  <a:lnTo>
                    <a:pt x="168" y="0"/>
                  </a:lnTo>
                  <a:lnTo>
                    <a:pt x="174" y="36"/>
                  </a:lnTo>
                  <a:lnTo>
                    <a:pt x="174" y="132"/>
                  </a:lnTo>
                  <a:lnTo>
                    <a:pt x="4" y="134"/>
                  </a:lnTo>
                  <a:lnTo>
                    <a:pt x="0" y="40"/>
                  </a:lnTo>
                  <a:lnTo>
                    <a:pt x="2" y="6"/>
                  </a:lnTo>
                  <a:close/>
                </a:path>
              </a:pathLst>
            </a:custGeom>
            <a:solidFill>
              <a:srgbClr val="24BA9D"/>
            </a:solidFill>
            <a:ln w="6350" cmpd="sng">
              <a:solidFill>
                <a:schemeClr val="tx1"/>
              </a:solidFill>
              <a:round/>
              <a:headEnd/>
              <a:tailEnd/>
            </a:ln>
          </p:spPr>
          <p:txBody>
            <a:bodyPr/>
            <a:lstStyle/>
            <a:p>
              <a:endParaRPr lang="en-US"/>
            </a:p>
          </p:txBody>
        </p:sp>
        <p:sp>
          <p:nvSpPr>
            <p:cNvPr id="72" name="Freeform 68"/>
            <p:cNvSpPr>
              <a:spLocks/>
            </p:cNvSpPr>
            <p:nvPr/>
          </p:nvSpPr>
          <p:spPr bwMode="auto">
            <a:xfrm>
              <a:off x="5614988" y="2171700"/>
              <a:ext cx="349250" cy="492125"/>
            </a:xfrm>
            <a:custGeom>
              <a:avLst/>
              <a:gdLst>
                <a:gd name="T0" fmla="*/ 0 w 122"/>
                <a:gd name="T1" fmla="*/ 2147483647 h 172"/>
                <a:gd name="T2" fmla="*/ 2147483647 w 122"/>
                <a:gd name="T3" fmla="*/ 0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0 w 122"/>
                <a:gd name="T13" fmla="*/ 2147483647 h 172"/>
                <a:gd name="T14" fmla="*/ 0 w 122"/>
                <a:gd name="T15" fmla="*/ 2147483647 h 172"/>
                <a:gd name="T16" fmla="*/ 0 w 122"/>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72">
                  <a:moveTo>
                    <a:pt x="0" y="4"/>
                  </a:moveTo>
                  <a:lnTo>
                    <a:pt x="116" y="0"/>
                  </a:lnTo>
                  <a:lnTo>
                    <a:pt x="120" y="128"/>
                  </a:lnTo>
                  <a:lnTo>
                    <a:pt x="122" y="166"/>
                  </a:lnTo>
                  <a:lnTo>
                    <a:pt x="4" y="172"/>
                  </a:lnTo>
                  <a:lnTo>
                    <a:pt x="2" y="138"/>
                  </a:lnTo>
                  <a:lnTo>
                    <a:pt x="0" y="100"/>
                  </a:lnTo>
                  <a:lnTo>
                    <a:pt x="0" y="50"/>
                  </a:lnTo>
                  <a:lnTo>
                    <a:pt x="0" y="4"/>
                  </a:lnTo>
                  <a:close/>
                </a:path>
              </a:pathLst>
            </a:custGeom>
            <a:solidFill>
              <a:srgbClr val="D2F6EF"/>
            </a:solidFill>
            <a:ln w="6350" cmpd="sng">
              <a:solidFill>
                <a:schemeClr val="tx1"/>
              </a:solidFill>
              <a:prstDash val="solid"/>
              <a:round/>
              <a:headEnd/>
              <a:tailEnd/>
            </a:ln>
          </p:spPr>
          <p:txBody>
            <a:bodyPr/>
            <a:lstStyle/>
            <a:p>
              <a:endParaRPr lang="en-US"/>
            </a:p>
          </p:txBody>
        </p:sp>
        <p:sp>
          <p:nvSpPr>
            <p:cNvPr id="73" name="Freeform 69"/>
            <p:cNvSpPr>
              <a:spLocks/>
            </p:cNvSpPr>
            <p:nvPr/>
          </p:nvSpPr>
          <p:spPr bwMode="auto">
            <a:xfrm>
              <a:off x="5129213" y="2457450"/>
              <a:ext cx="496887" cy="406400"/>
            </a:xfrm>
            <a:custGeom>
              <a:avLst/>
              <a:gdLst>
                <a:gd name="T0" fmla="*/ 0 w 174"/>
                <a:gd name="T1" fmla="*/ 2147483647 h 142"/>
                <a:gd name="T2" fmla="*/ 2147483647 w 174"/>
                <a:gd name="T3" fmla="*/ 0 h 142"/>
                <a:gd name="T4" fmla="*/ 2147483647 w 174"/>
                <a:gd name="T5" fmla="*/ 2147483647 h 142"/>
                <a:gd name="T6" fmla="*/ 2147483647 w 174"/>
                <a:gd name="T7" fmla="*/ 2147483647 h 142"/>
                <a:gd name="T8" fmla="*/ 2147483647 w 174"/>
                <a:gd name="T9" fmla="*/ 2147483647 h 142"/>
                <a:gd name="T10" fmla="*/ 2147483647 w 174"/>
                <a:gd name="T11" fmla="*/ 2147483647 h 142"/>
                <a:gd name="T12" fmla="*/ 0 w 174"/>
                <a:gd name="T13" fmla="*/ 2147483647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2">
                  <a:moveTo>
                    <a:pt x="0" y="2"/>
                  </a:moveTo>
                  <a:lnTo>
                    <a:pt x="170" y="0"/>
                  </a:lnTo>
                  <a:lnTo>
                    <a:pt x="174" y="72"/>
                  </a:lnTo>
                  <a:lnTo>
                    <a:pt x="174" y="134"/>
                  </a:lnTo>
                  <a:lnTo>
                    <a:pt x="4" y="142"/>
                  </a:lnTo>
                  <a:lnTo>
                    <a:pt x="2" y="36"/>
                  </a:lnTo>
                  <a:lnTo>
                    <a:pt x="0" y="2"/>
                  </a:lnTo>
                  <a:close/>
                </a:path>
              </a:pathLst>
            </a:custGeom>
            <a:solidFill>
              <a:srgbClr val="9EECDD"/>
            </a:solidFill>
            <a:ln w="6350" cmpd="sng">
              <a:solidFill>
                <a:schemeClr val="tx1"/>
              </a:solidFill>
              <a:round/>
              <a:headEnd/>
              <a:tailEnd/>
            </a:ln>
          </p:spPr>
          <p:txBody>
            <a:bodyPr/>
            <a:lstStyle/>
            <a:p>
              <a:endParaRPr lang="en-US"/>
            </a:p>
          </p:txBody>
        </p:sp>
        <p:sp>
          <p:nvSpPr>
            <p:cNvPr id="74" name="Freeform 70"/>
            <p:cNvSpPr>
              <a:spLocks/>
            </p:cNvSpPr>
            <p:nvPr/>
          </p:nvSpPr>
          <p:spPr bwMode="auto">
            <a:xfrm>
              <a:off x="5597525" y="2646363"/>
              <a:ext cx="452438" cy="582612"/>
            </a:xfrm>
            <a:custGeom>
              <a:avLst/>
              <a:gdLst>
                <a:gd name="T0" fmla="*/ 2147483647 w 158"/>
                <a:gd name="T1" fmla="*/ 0 h 204"/>
                <a:gd name="T2" fmla="*/ 2147483647 w 158"/>
                <a:gd name="T3" fmla="*/ 2147483647 h 204"/>
                <a:gd name="T4" fmla="*/ 2147483647 w 158"/>
                <a:gd name="T5" fmla="*/ 2147483647 h 204"/>
                <a:gd name="T6" fmla="*/ 2147483647 w 158"/>
                <a:gd name="T7" fmla="*/ 2147483647 h 204"/>
                <a:gd name="T8" fmla="*/ 2147483647 w 158"/>
                <a:gd name="T9" fmla="*/ 2147483647 h 204"/>
                <a:gd name="T10" fmla="*/ 2147483647 w 158"/>
                <a:gd name="T11" fmla="*/ 2147483647 h 204"/>
                <a:gd name="T12" fmla="*/ 2147483647 w 158"/>
                <a:gd name="T13" fmla="*/ 2147483647 h 204"/>
                <a:gd name="T14" fmla="*/ 2147483647 w 158"/>
                <a:gd name="T15" fmla="*/ 2147483647 h 204"/>
                <a:gd name="T16" fmla="*/ 2147483647 w 158"/>
                <a:gd name="T17" fmla="*/ 2147483647 h 204"/>
                <a:gd name="T18" fmla="*/ 0 w 158"/>
                <a:gd name="T19" fmla="*/ 2147483647 h 204"/>
                <a:gd name="T20" fmla="*/ 2147483647 w 158"/>
                <a:gd name="T21" fmla="*/ 2147483647 h 204"/>
                <a:gd name="T22" fmla="*/ 2147483647 w 158"/>
                <a:gd name="T23" fmla="*/ 2147483647 h 204"/>
                <a:gd name="T24" fmla="*/ 2147483647 w 158"/>
                <a:gd name="T25" fmla="*/ 2147483647 h 204"/>
                <a:gd name="T26" fmla="*/ 2147483647 w 158"/>
                <a:gd name="T27" fmla="*/ 2147483647 h 204"/>
                <a:gd name="T28" fmla="*/ 2147483647 w 158"/>
                <a:gd name="T29" fmla="*/ 0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204">
                  <a:moveTo>
                    <a:pt x="128" y="0"/>
                  </a:moveTo>
                  <a:lnTo>
                    <a:pt x="132" y="58"/>
                  </a:lnTo>
                  <a:lnTo>
                    <a:pt x="146" y="64"/>
                  </a:lnTo>
                  <a:lnTo>
                    <a:pt x="152" y="104"/>
                  </a:lnTo>
                  <a:lnTo>
                    <a:pt x="158" y="122"/>
                  </a:lnTo>
                  <a:lnTo>
                    <a:pt x="142" y="124"/>
                  </a:lnTo>
                  <a:lnTo>
                    <a:pt x="144" y="198"/>
                  </a:lnTo>
                  <a:lnTo>
                    <a:pt x="16" y="204"/>
                  </a:lnTo>
                  <a:lnTo>
                    <a:pt x="12" y="98"/>
                  </a:lnTo>
                  <a:lnTo>
                    <a:pt x="0" y="94"/>
                  </a:lnTo>
                  <a:lnTo>
                    <a:pt x="2" y="88"/>
                  </a:lnTo>
                  <a:lnTo>
                    <a:pt x="12" y="84"/>
                  </a:lnTo>
                  <a:lnTo>
                    <a:pt x="10" y="68"/>
                  </a:lnTo>
                  <a:lnTo>
                    <a:pt x="10" y="6"/>
                  </a:lnTo>
                  <a:lnTo>
                    <a:pt x="128" y="0"/>
                  </a:lnTo>
                  <a:close/>
                </a:path>
              </a:pathLst>
            </a:custGeom>
            <a:solidFill>
              <a:srgbClr val="9EECDD"/>
            </a:solidFill>
            <a:ln w="6350" cmpd="sng">
              <a:solidFill>
                <a:schemeClr val="tx1"/>
              </a:solidFill>
              <a:round/>
              <a:headEnd/>
              <a:tailEnd/>
            </a:ln>
          </p:spPr>
          <p:txBody>
            <a:bodyPr/>
            <a:lstStyle/>
            <a:p>
              <a:endParaRPr lang="en-US"/>
            </a:p>
          </p:txBody>
        </p:sp>
        <p:sp>
          <p:nvSpPr>
            <p:cNvPr id="75" name="Freeform 71"/>
            <p:cNvSpPr>
              <a:spLocks/>
            </p:cNvSpPr>
            <p:nvPr/>
          </p:nvSpPr>
          <p:spPr bwMode="auto">
            <a:xfrm>
              <a:off x="5140325" y="2840038"/>
              <a:ext cx="503238" cy="401637"/>
            </a:xfrm>
            <a:custGeom>
              <a:avLst/>
              <a:gdLst>
                <a:gd name="T0" fmla="*/ 0 w 176"/>
                <a:gd name="T1" fmla="*/ 2147483647 h 140"/>
                <a:gd name="T2" fmla="*/ 2147483647 w 176"/>
                <a:gd name="T3" fmla="*/ 0 h 140"/>
                <a:gd name="T4" fmla="*/ 2147483647 w 176"/>
                <a:gd name="T5" fmla="*/ 2147483647 h 140"/>
                <a:gd name="T6" fmla="*/ 2147483647 w 176"/>
                <a:gd name="T7" fmla="*/ 2147483647 h 140"/>
                <a:gd name="T8" fmla="*/ 2147483647 w 176"/>
                <a:gd name="T9" fmla="*/ 2147483647 h 140"/>
                <a:gd name="T10" fmla="*/ 2147483647 w 176"/>
                <a:gd name="T11" fmla="*/ 2147483647 h 140"/>
                <a:gd name="T12" fmla="*/ 2147483647 w 176"/>
                <a:gd name="T13" fmla="*/ 2147483647 h 140"/>
                <a:gd name="T14" fmla="*/ 2147483647 w 176"/>
                <a:gd name="T15" fmla="*/ 2147483647 h 140"/>
                <a:gd name="T16" fmla="*/ 0 w 176"/>
                <a:gd name="T17" fmla="*/ 2147483647 h 140"/>
                <a:gd name="T18" fmla="*/ 0 w 17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40">
                  <a:moveTo>
                    <a:pt x="0" y="8"/>
                  </a:moveTo>
                  <a:lnTo>
                    <a:pt x="170" y="0"/>
                  </a:lnTo>
                  <a:lnTo>
                    <a:pt x="172" y="16"/>
                  </a:lnTo>
                  <a:lnTo>
                    <a:pt x="162" y="20"/>
                  </a:lnTo>
                  <a:lnTo>
                    <a:pt x="160" y="26"/>
                  </a:lnTo>
                  <a:lnTo>
                    <a:pt x="172" y="30"/>
                  </a:lnTo>
                  <a:lnTo>
                    <a:pt x="176" y="136"/>
                  </a:lnTo>
                  <a:lnTo>
                    <a:pt x="8" y="140"/>
                  </a:lnTo>
                  <a:lnTo>
                    <a:pt x="0" y="32"/>
                  </a:lnTo>
                  <a:lnTo>
                    <a:pt x="0" y="8"/>
                  </a:lnTo>
                  <a:close/>
                </a:path>
              </a:pathLst>
            </a:custGeom>
            <a:solidFill>
              <a:srgbClr val="24BA9D"/>
            </a:solidFill>
            <a:ln w="6350" cmpd="sng">
              <a:solidFill>
                <a:schemeClr val="tx1"/>
              </a:solidFill>
              <a:round/>
              <a:headEnd/>
              <a:tailEnd/>
            </a:ln>
          </p:spPr>
          <p:txBody>
            <a:bodyPr/>
            <a:lstStyle/>
            <a:p>
              <a:endParaRPr lang="en-US"/>
            </a:p>
          </p:txBody>
        </p:sp>
        <p:sp>
          <p:nvSpPr>
            <p:cNvPr id="76" name="Freeform 72"/>
            <p:cNvSpPr>
              <a:spLocks/>
            </p:cNvSpPr>
            <p:nvPr/>
          </p:nvSpPr>
          <p:spPr bwMode="auto">
            <a:xfrm>
              <a:off x="6748463" y="2486025"/>
              <a:ext cx="474662" cy="400050"/>
            </a:xfrm>
            <a:custGeom>
              <a:avLst/>
              <a:gdLst>
                <a:gd name="T0" fmla="*/ 0 w 166"/>
                <a:gd name="T1" fmla="*/ 2147483647 h 140"/>
                <a:gd name="T2" fmla="*/ 2147483647 w 166"/>
                <a:gd name="T3" fmla="*/ 0 h 140"/>
                <a:gd name="T4" fmla="*/ 2147483647 w 166"/>
                <a:gd name="T5" fmla="*/ 2147483647 h 140"/>
                <a:gd name="T6" fmla="*/ 2147483647 w 166"/>
                <a:gd name="T7" fmla="*/ 2147483647 h 140"/>
                <a:gd name="T8" fmla="*/ 2147483647 w 166"/>
                <a:gd name="T9" fmla="*/ 2147483647 h 140"/>
                <a:gd name="T10" fmla="*/ 2147483647 w 166"/>
                <a:gd name="T11" fmla="*/ 2147483647 h 140"/>
                <a:gd name="T12" fmla="*/ 2147483647 w 166"/>
                <a:gd name="T13" fmla="*/ 2147483647 h 140"/>
                <a:gd name="T14" fmla="*/ 2147483647 w 166"/>
                <a:gd name="T15" fmla="*/ 2147483647 h 140"/>
                <a:gd name="T16" fmla="*/ 0 w 166"/>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40">
                  <a:moveTo>
                    <a:pt x="0" y="6"/>
                  </a:moveTo>
                  <a:lnTo>
                    <a:pt x="134" y="0"/>
                  </a:lnTo>
                  <a:lnTo>
                    <a:pt x="134" y="50"/>
                  </a:lnTo>
                  <a:lnTo>
                    <a:pt x="162" y="54"/>
                  </a:lnTo>
                  <a:lnTo>
                    <a:pt x="166" y="134"/>
                  </a:lnTo>
                  <a:lnTo>
                    <a:pt x="38" y="140"/>
                  </a:lnTo>
                  <a:lnTo>
                    <a:pt x="30" y="46"/>
                  </a:lnTo>
                  <a:lnTo>
                    <a:pt x="6" y="44"/>
                  </a:lnTo>
                  <a:lnTo>
                    <a:pt x="0" y="6"/>
                  </a:lnTo>
                  <a:close/>
                </a:path>
              </a:pathLst>
            </a:custGeom>
            <a:solidFill>
              <a:srgbClr val="24BA9D"/>
            </a:solidFill>
            <a:ln w="6350" cmpd="sng">
              <a:solidFill>
                <a:schemeClr val="tx1"/>
              </a:solidFill>
              <a:round/>
              <a:headEnd/>
              <a:tailEnd/>
            </a:ln>
          </p:spPr>
          <p:txBody>
            <a:bodyPr/>
            <a:lstStyle/>
            <a:p>
              <a:endParaRPr lang="en-US"/>
            </a:p>
          </p:txBody>
        </p:sp>
        <p:sp>
          <p:nvSpPr>
            <p:cNvPr id="77" name="Freeform 73"/>
            <p:cNvSpPr>
              <a:spLocks/>
            </p:cNvSpPr>
            <p:nvPr/>
          </p:nvSpPr>
          <p:spPr bwMode="auto">
            <a:xfrm>
              <a:off x="6376988" y="2525713"/>
              <a:ext cx="479425" cy="538162"/>
            </a:xfrm>
            <a:custGeom>
              <a:avLst/>
              <a:gdLst>
                <a:gd name="T0" fmla="*/ 0 w 168"/>
                <a:gd name="T1" fmla="*/ 2147483647 h 188"/>
                <a:gd name="T2" fmla="*/ 2147483647 w 168"/>
                <a:gd name="T3" fmla="*/ 2147483647 h 188"/>
                <a:gd name="T4" fmla="*/ 2147483647 w 168"/>
                <a:gd name="T5" fmla="*/ 2147483647 h 188"/>
                <a:gd name="T6" fmla="*/ 2147483647 w 168"/>
                <a:gd name="T7" fmla="*/ 0 h 188"/>
                <a:gd name="T8" fmla="*/ 2147483647 w 168"/>
                <a:gd name="T9" fmla="*/ 2147483647 h 188"/>
                <a:gd name="T10" fmla="*/ 2147483647 w 168"/>
                <a:gd name="T11" fmla="*/ 2147483647 h 188"/>
                <a:gd name="T12" fmla="*/ 2147483647 w 168"/>
                <a:gd name="T13" fmla="*/ 2147483647 h 188"/>
                <a:gd name="T14" fmla="*/ 2147483647 w 168"/>
                <a:gd name="T15" fmla="*/ 2147483647 h 188"/>
                <a:gd name="T16" fmla="*/ 2147483647 w 168"/>
                <a:gd name="T17" fmla="*/ 2147483647 h 188"/>
                <a:gd name="T18" fmla="*/ 2147483647 w 168"/>
                <a:gd name="T19" fmla="*/ 2147483647 h 188"/>
                <a:gd name="T20" fmla="*/ 2147483647 w 168"/>
                <a:gd name="T21" fmla="*/ 2147483647 h 188"/>
                <a:gd name="T22" fmla="*/ 2147483647 w 168"/>
                <a:gd name="T23" fmla="*/ 2147483647 h 188"/>
                <a:gd name="T24" fmla="*/ 2147483647 w 168"/>
                <a:gd name="T25" fmla="*/ 2147483647 h 188"/>
                <a:gd name="T26" fmla="*/ 2147483647 w 168"/>
                <a:gd name="T27" fmla="*/ 2147483647 h 188"/>
                <a:gd name="T28" fmla="*/ 2147483647 w 168"/>
                <a:gd name="T29" fmla="*/ 2147483647 h 188"/>
                <a:gd name="T30" fmla="*/ 0 w 168"/>
                <a:gd name="T31" fmla="*/ 2147483647 h 188"/>
                <a:gd name="T32" fmla="*/ 0 w 168"/>
                <a:gd name="T33" fmla="*/ 214748364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188">
                  <a:moveTo>
                    <a:pt x="0" y="64"/>
                  </a:moveTo>
                  <a:lnTo>
                    <a:pt x="32" y="60"/>
                  </a:lnTo>
                  <a:lnTo>
                    <a:pt x="32" y="24"/>
                  </a:lnTo>
                  <a:lnTo>
                    <a:pt x="84" y="0"/>
                  </a:lnTo>
                  <a:lnTo>
                    <a:pt x="90" y="8"/>
                  </a:lnTo>
                  <a:lnTo>
                    <a:pt x="124" y="12"/>
                  </a:lnTo>
                  <a:lnTo>
                    <a:pt x="120" y="26"/>
                  </a:lnTo>
                  <a:lnTo>
                    <a:pt x="136" y="30"/>
                  </a:lnTo>
                  <a:lnTo>
                    <a:pt x="160" y="32"/>
                  </a:lnTo>
                  <a:lnTo>
                    <a:pt x="168" y="126"/>
                  </a:lnTo>
                  <a:lnTo>
                    <a:pt x="162" y="180"/>
                  </a:lnTo>
                  <a:lnTo>
                    <a:pt x="46" y="188"/>
                  </a:lnTo>
                  <a:lnTo>
                    <a:pt x="36" y="184"/>
                  </a:lnTo>
                  <a:lnTo>
                    <a:pt x="36" y="154"/>
                  </a:lnTo>
                  <a:lnTo>
                    <a:pt x="2" y="152"/>
                  </a:lnTo>
                  <a:lnTo>
                    <a:pt x="0" y="140"/>
                  </a:lnTo>
                  <a:lnTo>
                    <a:pt x="0" y="64"/>
                  </a:lnTo>
                  <a:close/>
                </a:path>
              </a:pathLst>
            </a:custGeom>
            <a:solidFill>
              <a:srgbClr val="D2F6EF"/>
            </a:solidFill>
            <a:ln w="6350" cmpd="sng">
              <a:solidFill>
                <a:schemeClr val="tx1"/>
              </a:solidFill>
              <a:round/>
              <a:headEnd/>
              <a:tailEnd/>
            </a:ln>
          </p:spPr>
          <p:txBody>
            <a:bodyPr/>
            <a:lstStyle/>
            <a:p>
              <a:endParaRPr lang="en-US"/>
            </a:p>
          </p:txBody>
        </p:sp>
        <p:sp>
          <p:nvSpPr>
            <p:cNvPr id="78" name="Freeform 74"/>
            <p:cNvSpPr>
              <a:spLocks/>
            </p:cNvSpPr>
            <p:nvPr/>
          </p:nvSpPr>
          <p:spPr bwMode="auto">
            <a:xfrm>
              <a:off x="5957888" y="2536825"/>
              <a:ext cx="419100" cy="406400"/>
            </a:xfrm>
            <a:custGeom>
              <a:avLst/>
              <a:gdLst>
                <a:gd name="T0" fmla="*/ 0 w 146"/>
                <a:gd name="T1" fmla="*/ 0 h 142"/>
                <a:gd name="T2" fmla="*/ 2147483647 w 146"/>
                <a:gd name="T3" fmla="*/ 0 h 142"/>
                <a:gd name="T4" fmla="*/ 2147483647 w 146"/>
                <a:gd name="T5" fmla="*/ 2147483647 h 142"/>
                <a:gd name="T6" fmla="*/ 2147483647 w 146"/>
                <a:gd name="T7" fmla="*/ 2147483647 h 142"/>
                <a:gd name="T8" fmla="*/ 2147483647 w 146"/>
                <a:gd name="T9" fmla="*/ 2147483647 h 142"/>
                <a:gd name="T10" fmla="*/ 2147483647 w 146"/>
                <a:gd name="T11" fmla="*/ 2147483647 h 142"/>
                <a:gd name="T12" fmla="*/ 2147483647 w 146"/>
                <a:gd name="T13" fmla="*/ 2147483647 h 142"/>
                <a:gd name="T14" fmla="*/ 2147483647 w 146"/>
                <a:gd name="T15" fmla="*/ 2147483647 h 142"/>
                <a:gd name="T16" fmla="*/ 2147483647 w 146"/>
                <a:gd name="T17" fmla="*/ 2147483647 h 142"/>
                <a:gd name="T18" fmla="*/ 2147483647 w 146"/>
                <a:gd name="T19" fmla="*/ 2147483647 h 142"/>
                <a:gd name="T20" fmla="*/ 0 w 146"/>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 h="142">
                  <a:moveTo>
                    <a:pt x="0" y="0"/>
                  </a:moveTo>
                  <a:lnTo>
                    <a:pt x="36" y="0"/>
                  </a:lnTo>
                  <a:lnTo>
                    <a:pt x="38" y="54"/>
                  </a:lnTo>
                  <a:lnTo>
                    <a:pt x="142" y="52"/>
                  </a:lnTo>
                  <a:lnTo>
                    <a:pt x="146" y="60"/>
                  </a:lnTo>
                  <a:lnTo>
                    <a:pt x="146" y="136"/>
                  </a:lnTo>
                  <a:lnTo>
                    <a:pt x="26" y="142"/>
                  </a:lnTo>
                  <a:lnTo>
                    <a:pt x="20" y="102"/>
                  </a:lnTo>
                  <a:lnTo>
                    <a:pt x="6" y="96"/>
                  </a:lnTo>
                  <a:lnTo>
                    <a:pt x="2" y="38"/>
                  </a:lnTo>
                  <a:lnTo>
                    <a:pt x="0" y="0"/>
                  </a:lnTo>
                  <a:close/>
                </a:path>
              </a:pathLst>
            </a:custGeom>
            <a:solidFill>
              <a:srgbClr val="51DDC2"/>
            </a:solidFill>
            <a:ln w="6350" cmpd="sng">
              <a:solidFill>
                <a:schemeClr val="tx1"/>
              </a:solidFill>
              <a:round/>
              <a:headEnd/>
              <a:tailEnd/>
            </a:ln>
          </p:spPr>
          <p:txBody>
            <a:bodyPr/>
            <a:lstStyle/>
            <a:p>
              <a:endParaRPr lang="en-US"/>
            </a:p>
          </p:txBody>
        </p:sp>
        <p:sp>
          <p:nvSpPr>
            <p:cNvPr id="79" name="Freeform 75"/>
            <p:cNvSpPr>
              <a:spLocks/>
            </p:cNvSpPr>
            <p:nvPr/>
          </p:nvSpPr>
          <p:spPr bwMode="auto">
            <a:xfrm>
              <a:off x="6003925" y="2925763"/>
              <a:ext cx="520700" cy="388937"/>
            </a:xfrm>
            <a:custGeom>
              <a:avLst/>
              <a:gdLst>
                <a:gd name="T0" fmla="*/ 2147483647 w 182"/>
                <a:gd name="T1" fmla="*/ 2147483647 h 136"/>
                <a:gd name="T2" fmla="*/ 2147483647 w 182"/>
                <a:gd name="T3" fmla="*/ 0 h 136"/>
                <a:gd name="T4" fmla="*/ 2147483647 w 182"/>
                <a:gd name="T5" fmla="*/ 2147483647 h 136"/>
                <a:gd name="T6" fmla="*/ 2147483647 w 182"/>
                <a:gd name="T7" fmla="*/ 2147483647 h 136"/>
                <a:gd name="T8" fmla="*/ 2147483647 w 182"/>
                <a:gd name="T9" fmla="*/ 2147483647 h 136"/>
                <a:gd name="T10" fmla="*/ 2147483647 w 182"/>
                <a:gd name="T11" fmla="*/ 2147483647 h 136"/>
                <a:gd name="T12" fmla="*/ 2147483647 w 182"/>
                <a:gd name="T13" fmla="*/ 2147483647 h 136"/>
                <a:gd name="T14" fmla="*/ 2147483647 w 182"/>
                <a:gd name="T15" fmla="*/ 2147483647 h 136"/>
                <a:gd name="T16" fmla="*/ 2147483647 w 182"/>
                <a:gd name="T17" fmla="*/ 2147483647 h 136"/>
                <a:gd name="T18" fmla="*/ 2147483647 w 182"/>
                <a:gd name="T19" fmla="*/ 2147483647 h 136"/>
                <a:gd name="T20" fmla="*/ 0 w 182"/>
                <a:gd name="T21" fmla="*/ 2147483647 h 136"/>
                <a:gd name="T22" fmla="*/ 2147483647 w 182"/>
                <a:gd name="T23" fmla="*/ 2147483647 h 136"/>
                <a:gd name="T24" fmla="*/ 2147483647 w 182"/>
                <a:gd name="T25" fmla="*/ 2147483647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 h="136">
                  <a:moveTo>
                    <a:pt x="10" y="6"/>
                  </a:moveTo>
                  <a:lnTo>
                    <a:pt x="130" y="0"/>
                  </a:lnTo>
                  <a:lnTo>
                    <a:pt x="132" y="12"/>
                  </a:lnTo>
                  <a:lnTo>
                    <a:pt x="166" y="14"/>
                  </a:lnTo>
                  <a:lnTo>
                    <a:pt x="166" y="44"/>
                  </a:lnTo>
                  <a:lnTo>
                    <a:pt x="176" y="48"/>
                  </a:lnTo>
                  <a:lnTo>
                    <a:pt x="182" y="128"/>
                  </a:lnTo>
                  <a:lnTo>
                    <a:pt x="38" y="136"/>
                  </a:lnTo>
                  <a:lnTo>
                    <a:pt x="10" y="136"/>
                  </a:lnTo>
                  <a:lnTo>
                    <a:pt x="2" y="100"/>
                  </a:lnTo>
                  <a:lnTo>
                    <a:pt x="0" y="26"/>
                  </a:lnTo>
                  <a:lnTo>
                    <a:pt x="16" y="24"/>
                  </a:lnTo>
                  <a:lnTo>
                    <a:pt x="10" y="6"/>
                  </a:lnTo>
                  <a:close/>
                </a:path>
              </a:pathLst>
            </a:custGeom>
            <a:solidFill>
              <a:srgbClr val="9EECDD"/>
            </a:solidFill>
            <a:ln w="6350" cmpd="sng">
              <a:solidFill>
                <a:schemeClr val="tx1"/>
              </a:solidFill>
              <a:round/>
              <a:headEnd/>
              <a:tailEnd/>
            </a:ln>
          </p:spPr>
          <p:txBody>
            <a:bodyPr/>
            <a:lstStyle/>
            <a:p>
              <a:endParaRPr lang="en-US"/>
            </a:p>
          </p:txBody>
        </p:sp>
        <p:sp>
          <p:nvSpPr>
            <p:cNvPr id="80" name="Freeform 76"/>
            <p:cNvSpPr>
              <a:spLocks/>
            </p:cNvSpPr>
            <p:nvPr/>
          </p:nvSpPr>
          <p:spPr bwMode="auto">
            <a:xfrm>
              <a:off x="6840538" y="2868613"/>
              <a:ext cx="404812" cy="515937"/>
            </a:xfrm>
            <a:custGeom>
              <a:avLst/>
              <a:gdLst>
                <a:gd name="T0" fmla="*/ 2147483647 w 142"/>
                <a:gd name="T1" fmla="*/ 2147483647 h 180"/>
                <a:gd name="T2" fmla="*/ 2147483647 w 142"/>
                <a:gd name="T3" fmla="*/ 0 h 180"/>
                <a:gd name="T4" fmla="*/ 2147483647 w 142"/>
                <a:gd name="T5" fmla="*/ 2147483647 h 180"/>
                <a:gd name="T6" fmla="*/ 2147483647 w 142"/>
                <a:gd name="T7" fmla="*/ 2147483647 h 180"/>
                <a:gd name="T8" fmla="*/ 2147483647 w 142"/>
                <a:gd name="T9" fmla="*/ 2147483647 h 180"/>
                <a:gd name="T10" fmla="*/ 0 w 142"/>
                <a:gd name="T11" fmla="*/ 2147483647 h 180"/>
                <a:gd name="T12" fmla="*/ 2147483647 w 142"/>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180">
                  <a:moveTo>
                    <a:pt x="6" y="6"/>
                  </a:moveTo>
                  <a:lnTo>
                    <a:pt x="134" y="0"/>
                  </a:lnTo>
                  <a:lnTo>
                    <a:pt x="138" y="52"/>
                  </a:lnTo>
                  <a:lnTo>
                    <a:pt x="142" y="168"/>
                  </a:lnTo>
                  <a:lnTo>
                    <a:pt x="8" y="180"/>
                  </a:lnTo>
                  <a:lnTo>
                    <a:pt x="0" y="60"/>
                  </a:lnTo>
                  <a:lnTo>
                    <a:pt x="6" y="6"/>
                  </a:lnTo>
                  <a:close/>
                </a:path>
              </a:pathLst>
            </a:custGeom>
            <a:solidFill>
              <a:srgbClr val="51DDC2"/>
            </a:solidFill>
            <a:ln w="6350" cmpd="sng">
              <a:solidFill>
                <a:schemeClr val="tx1"/>
              </a:solidFill>
              <a:round/>
              <a:headEnd/>
              <a:tailEnd/>
            </a:ln>
          </p:spPr>
          <p:txBody>
            <a:bodyPr/>
            <a:lstStyle/>
            <a:p>
              <a:endParaRPr lang="en-US"/>
            </a:p>
          </p:txBody>
        </p:sp>
        <p:sp>
          <p:nvSpPr>
            <p:cNvPr id="81" name="Freeform 77"/>
            <p:cNvSpPr>
              <a:spLocks/>
            </p:cNvSpPr>
            <p:nvPr/>
          </p:nvSpPr>
          <p:spPr bwMode="auto">
            <a:xfrm>
              <a:off x="6507163" y="3040063"/>
              <a:ext cx="361950" cy="641350"/>
            </a:xfrm>
            <a:custGeom>
              <a:avLst/>
              <a:gdLst>
                <a:gd name="T0" fmla="*/ 0 w 126"/>
                <a:gd name="T1" fmla="*/ 2147483647 h 224"/>
                <a:gd name="T2" fmla="*/ 2147483647 w 126"/>
                <a:gd name="T3" fmla="*/ 0 h 224"/>
                <a:gd name="T4" fmla="*/ 2147483647 w 126"/>
                <a:gd name="T5" fmla="*/ 2147483647 h 224"/>
                <a:gd name="T6" fmla="*/ 2147483647 w 126"/>
                <a:gd name="T7" fmla="*/ 2147483647 h 224"/>
                <a:gd name="T8" fmla="*/ 2147483647 w 126"/>
                <a:gd name="T9" fmla="*/ 2147483647 h 224"/>
                <a:gd name="T10" fmla="*/ 2147483647 w 126"/>
                <a:gd name="T11" fmla="*/ 2147483647 h 224"/>
                <a:gd name="T12" fmla="*/ 0 w 126"/>
                <a:gd name="T13" fmla="*/ 2147483647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0" y="8"/>
                  </a:moveTo>
                  <a:lnTo>
                    <a:pt x="116" y="0"/>
                  </a:lnTo>
                  <a:lnTo>
                    <a:pt x="124" y="120"/>
                  </a:lnTo>
                  <a:lnTo>
                    <a:pt x="126" y="216"/>
                  </a:lnTo>
                  <a:lnTo>
                    <a:pt x="6" y="224"/>
                  </a:lnTo>
                  <a:lnTo>
                    <a:pt x="6" y="88"/>
                  </a:lnTo>
                  <a:lnTo>
                    <a:pt x="0" y="8"/>
                  </a:lnTo>
                  <a:close/>
                </a:path>
              </a:pathLst>
            </a:custGeom>
            <a:solidFill>
              <a:srgbClr val="24BA9D"/>
            </a:solidFill>
            <a:ln w="6350" cmpd="sng">
              <a:solidFill>
                <a:schemeClr val="tx1"/>
              </a:solidFill>
              <a:round/>
              <a:headEnd/>
              <a:tailEnd/>
            </a:ln>
          </p:spPr>
          <p:txBody>
            <a:bodyPr/>
            <a:lstStyle/>
            <a:p>
              <a:endParaRPr lang="en-US"/>
            </a:p>
          </p:txBody>
        </p:sp>
        <p:sp>
          <p:nvSpPr>
            <p:cNvPr id="82" name="Freeform 78"/>
            <p:cNvSpPr>
              <a:spLocks/>
            </p:cNvSpPr>
            <p:nvPr/>
          </p:nvSpPr>
          <p:spPr bwMode="auto">
            <a:xfrm>
              <a:off x="6862763" y="3349625"/>
              <a:ext cx="395287" cy="457200"/>
            </a:xfrm>
            <a:custGeom>
              <a:avLst/>
              <a:gdLst>
                <a:gd name="T0" fmla="*/ 0 w 138"/>
                <a:gd name="T1" fmla="*/ 2147483647 h 160"/>
                <a:gd name="T2" fmla="*/ 2147483647 w 138"/>
                <a:gd name="T3" fmla="*/ 0 h 160"/>
                <a:gd name="T4" fmla="*/ 2147483647 w 138"/>
                <a:gd name="T5" fmla="*/ 2147483647 h 160"/>
                <a:gd name="T6" fmla="*/ 2147483647 w 138"/>
                <a:gd name="T7" fmla="*/ 2147483647 h 160"/>
                <a:gd name="T8" fmla="*/ 2147483647 w 138"/>
                <a:gd name="T9" fmla="*/ 2147483647 h 160"/>
                <a:gd name="T10" fmla="*/ 2147483647 w 138"/>
                <a:gd name="T11" fmla="*/ 2147483647 h 160"/>
                <a:gd name="T12" fmla="*/ 0 w 138"/>
                <a:gd name="T13" fmla="*/ 2147483647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60">
                  <a:moveTo>
                    <a:pt x="0" y="12"/>
                  </a:moveTo>
                  <a:lnTo>
                    <a:pt x="134" y="0"/>
                  </a:lnTo>
                  <a:lnTo>
                    <a:pt x="138" y="14"/>
                  </a:lnTo>
                  <a:lnTo>
                    <a:pt x="138" y="152"/>
                  </a:lnTo>
                  <a:lnTo>
                    <a:pt x="6" y="160"/>
                  </a:lnTo>
                  <a:lnTo>
                    <a:pt x="2" y="108"/>
                  </a:lnTo>
                  <a:lnTo>
                    <a:pt x="0" y="12"/>
                  </a:lnTo>
                  <a:close/>
                </a:path>
              </a:pathLst>
            </a:custGeom>
            <a:solidFill>
              <a:srgbClr val="9EECDD"/>
            </a:solidFill>
            <a:ln w="6350" cmpd="sng">
              <a:solidFill>
                <a:schemeClr val="tx1"/>
              </a:solidFill>
              <a:round/>
              <a:headEnd/>
              <a:tailEnd/>
            </a:ln>
          </p:spPr>
          <p:txBody>
            <a:bodyPr/>
            <a:lstStyle/>
            <a:p>
              <a:endParaRPr lang="en-US"/>
            </a:p>
          </p:txBody>
        </p:sp>
        <p:sp>
          <p:nvSpPr>
            <p:cNvPr id="83" name="Freeform 79"/>
            <p:cNvSpPr>
              <a:spLocks/>
            </p:cNvSpPr>
            <p:nvPr/>
          </p:nvSpPr>
          <p:spPr bwMode="auto">
            <a:xfrm>
              <a:off x="6880225" y="3784600"/>
              <a:ext cx="393700" cy="354013"/>
            </a:xfrm>
            <a:custGeom>
              <a:avLst/>
              <a:gdLst>
                <a:gd name="T0" fmla="*/ 0 w 138"/>
                <a:gd name="T1" fmla="*/ 2147483647 h 124"/>
                <a:gd name="T2" fmla="*/ 2147483647 w 138"/>
                <a:gd name="T3" fmla="*/ 0 h 124"/>
                <a:gd name="T4" fmla="*/ 2147483647 w 138"/>
                <a:gd name="T5" fmla="*/ 2147483647 h 124"/>
                <a:gd name="T6" fmla="*/ 2147483647 w 138"/>
                <a:gd name="T7" fmla="*/ 2147483647 h 124"/>
                <a:gd name="T8" fmla="*/ 0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0" y="8"/>
                  </a:moveTo>
                  <a:lnTo>
                    <a:pt x="132" y="0"/>
                  </a:lnTo>
                  <a:lnTo>
                    <a:pt x="138" y="120"/>
                  </a:lnTo>
                  <a:lnTo>
                    <a:pt x="8" y="124"/>
                  </a:lnTo>
                  <a:lnTo>
                    <a:pt x="0" y="8"/>
                  </a:lnTo>
                  <a:close/>
                </a:path>
              </a:pathLst>
            </a:custGeom>
            <a:solidFill>
              <a:srgbClr val="24BA9D"/>
            </a:solidFill>
            <a:ln w="6350" cmpd="sng">
              <a:solidFill>
                <a:schemeClr val="tx1"/>
              </a:solidFill>
              <a:round/>
              <a:headEnd/>
              <a:tailEnd/>
            </a:ln>
          </p:spPr>
          <p:txBody>
            <a:bodyPr/>
            <a:lstStyle/>
            <a:p>
              <a:endParaRPr lang="en-US"/>
            </a:p>
          </p:txBody>
        </p:sp>
        <p:sp>
          <p:nvSpPr>
            <p:cNvPr id="84" name="Freeform 80"/>
            <p:cNvSpPr>
              <a:spLocks/>
            </p:cNvSpPr>
            <p:nvPr/>
          </p:nvSpPr>
          <p:spPr bwMode="auto">
            <a:xfrm>
              <a:off x="6381750" y="3659188"/>
              <a:ext cx="520700" cy="650875"/>
            </a:xfrm>
            <a:custGeom>
              <a:avLst/>
              <a:gdLst>
                <a:gd name="T0" fmla="*/ 0 w 182"/>
                <a:gd name="T1" fmla="*/ 2147483647 h 228"/>
                <a:gd name="T2" fmla="*/ 2147483647 w 182"/>
                <a:gd name="T3" fmla="*/ 2147483647 h 228"/>
                <a:gd name="T4" fmla="*/ 2147483647 w 182"/>
                <a:gd name="T5" fmla="*/ 2147483647 h 228"/>
                <a:gd name="T6" fmla="*/ 2147483647 w 182"/>
                <a:gd name="T7" fmla="*/ 0 h 228"/>
                <a:gd name="T8" fmla="*/ 2147483647 w 182"/>
                <a:gd name="T9" fmla="*/ 2147483647 h 228"/>
                <a:gd name="T10" fmla="*/ 2147483647 w 182"/>
                <a:gd name="T11" fmla="*/ 2147483647 h 228"/>
                <a:gd name="T12" fmla="*/ 2147483647 w 182"/>
                <a:gd name="T13" fmla="*/ 2147483647 h 228"/>
                <a:gd name="T14" fmla="*/ 2147483647 w 182"/>
                <a:gd name="T15" fmla="*/ 2147483647 h 228"/>
                <a:gd name="T16" fmla="*/ 0 w 182"/>
                <a:gd name="T17" fmla="*/ 2147483647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228">
                  <a:moveTo>
                    <a:pt x="0" y="48"/>
                  </a:moveTo>
                  <a:lnTo>
                    <a:pt x="48" y="46"/>
                  </a:lnTo>
                  <a:lnTo>
                    <a:pt x="50" y="8"/>
                  </a:lnTo>
                  <a:lnTo>
                    <a:pt x="170" y="0"/>
                  </a:lnTo>
                  <a:lnTo>
                    <a:pt x="174" y="52"/>
                  </a:lnTo>
                  <a:lnTo>
                    <a:pt x="182" y="168"/>
                  </a:lnTo>
                  <a:lnTo>
                    <a:pt x="182" y="228"/>
                  </a:lnTo>
                  <a:lnTo>
                    <a:pt x="10" y="228"/>
                  </a:lnTo>
                  <a:lnTo>
                    <a:pt x="0" y="48"/>
                  </a:lnTo>
                  <a:close/>
                </a:path>
              </a:pathLst>
            </a:custGeom>
            <a:solidFill>
              <a:srgbClr val="24BA9D"/>
            </a:solidFill>
            <a:ln w="6350" cmpd="sng">
              <a:solidFill>
                <a:schemeClr val="tx1"/>
              </a:solidFill>
              <a:round/>
              <a:headEnd/>
              <a:tailEnd/>
            </a:ln>
          </p:spPr>
          <p:txBody>
            <a:bodyPr/>
            <a:lstStyle/>
            <a:p>
              <a:endParaRPr lang="en-US"/>
            </a:p>
          </p:txBody>
        </p:sp>
        <p:sp>
          <p:nvSpPr>
            <p:cNvPr id="85" name="Freeform 81"/>
            <p:cNvSpPr>
              <a:spLocks/>
            </p:cNvSpPr>
            <p:nvPr/>
          </p:nvSpPr>
          <p:spPr bwMode="auto">
            <a:xfrm>
              <a:off x="6096000" y="3292475"/>
              <a:ext cx="428625" cy="514350"/>
            </a:xfrm>
            <a:custGeom>
              <a:avLst/>
              <a:gdLst>
                <a:gd name="T0" fmla="*/ 2147483647 w 150"/>
                <a:gd name="T1" fmla="*/ 2147483647 h 180"/>
                <a:gd name="T2" fmla="*/ 2147483647 w 150"/>
                <a:gd name="T3" fmla="*/ 0 h 180"/>
                <a:gd name="T4" fmla="*/ 2147483647 w 150"/>
                <a:gd name="T5" fmla="*/ 2147483647 h 180"/>
                <a:gd name="T6" fmla="*/ 2147483647 w 150"/>
                <a:gd name="T7" fmla="*/ 2147483647 h 180"/>
                <a:gd name="T8" fmla="*/ 2147483647 w 150"/>
                <a:gd name="T9" fmla="*/ 2147483647 h 180"/>
                <a:gd name="T10" fmla="*/ 0 w 150"/>
                <a:gd name="T11" fmla="*/ 2147483647 h 180"/>
                <a:gd name="T12" fmla="*/ 2147483647 w 150"/>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80">
                  <a:moveTo>
                    <a:pt x="6" y="8"/>
                  </a:moveTo>
                  <a:lnTo>
                    <a:pt x="150" y="0"/>
                  </a:lnTo>
                  <a:lnTo>
                    <a:pt x="150" y="136"/>
                  </a:lnTo>
                  <a:lnTo>
                    <a:pt x="148" y="174"/>
                  </a:lnTo>
                  <a:lnTo>
                    <a:pt x="100" y="176"/>
                  </a:lnTo>
                  <a:lnTo>
                    <a:pt x="0" y="180"/>
                  </a:lnTo>
                  <a:lnTo>
                    <a:pt x="6" y="8"/>
                  </a:lnTo>
                  <a:close/>
                </a:path>
              </a:pathLst>
            </a:custGeom>
            <a:solidFill>
              <a:srgbClr val="D2F6EF"/>
            </a:solidFill>
            <a:ln w="6350" cmpd="sng">
              <a:solidFill>
                <a:schemeClr val="tx1"/>
              </a:solidFill>
              <a:round/>
              <a:headEnd/>
              <a:tailEnd/>
            </a:ln>
          </p:spPr>
          <p:txBody>
            <a:bodyPr/>
            <a:lstStyle/>
            <a:p>
              <a:endParaRPr lang="en-US"/>
            </a:p>
          </p:txBody>
        </p:sp>
        <p:sp>
          <p:nvSpPr>
            <p:cNvPr id="86" name="Freeform 82"/>
            <p:cNvSpPr>
              <a:spLocks/>
            </p:cNvSpPr>
            <p:nvPr/>
          </p:nvSpPr>
          <p:spPr bwMode="auto">
            <a:xfrm>
              <a:off x="5638800" y="3213100"/>
              <a:ext cx="474663" cy="604838"/>
            </a:xfrm>
            <a:custGeom>
              <a:avLst/>
              <a:gdLst>
                <a:gd name="T0" fmla="*/ 2147483647 w 166"/>
                <a:gd name="T1" fmla="*/ 2147483647 h 212"/>
                <a:gd name="T2" fmla="*/ 2147483647 w 166"/>
                <a:gd name="T3" fmla="*/ 0 h 212"/>
                <a:gd name="T4" fmla="*/ 2147483647 w 166"/>
                <a:gd name="T5" fmla="*/ 2147483647 h 212"/>
                <a:gd name="T6" fmla="*/ 2147483647 w 166"/>
                <a:gd name="T7" fmla="*/ 2147483647 h 212"/>
                <a:gd name="T8" fmla="*/ 2147483647 w 166"/>
                <a:gd name="T9" fmla="*/ 2147483647 h 212"/>
                <a:gd name="T10" fmla="*/ 2147483647 w 166"/>
                <a:gd name="T11" fmla="*/ 2147483647 h 212"/>
                <a:gd name="T12" fmla="*/ 2147483647 w 166"/>
                <a:gd name="T13" fmla="*/ 2147483647 h 212"/>
                <a:gd name="T14" fmla="*/ 0 w 166"/>
                <a:gd name="T15" fmla="*/ 2147483647 h 212"/>
                <a:gd name="T16" fmla="*/ 2147483647 w 166"/>
                <a:gd name="T17" fmla="*/ 2147483647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212">
                  <a:moveTo>
                    <a:pt x="2" y="6"/>
                  </a:moveTo>
                  <a:lnTo>
                    <a:pt x="130" y="0"/>
                  </a:lnTo>
                  <a:lnTo>
                    <a:pt x="138" y="36"/>
                  </a:lnTo>
                  <a:lnTo>
                    <a:pt x="166" y="36"/>
                  </a:lnTo>
                  <a:lnTo>
                    <a:pt x="160" y="208"/>
                  </a:lnTo>
                  <a:lnTo>
                    <a:pt x="70" y="212"/>
                  </a:lnTo>
                  <a:lnTo>
                    <a:pt x="66" y="176"/>
                  </a:lnTo>
                  <a:lnTo>
                    <a:pt x="0" y="174"/>
                  </a:lnTo>
                  <a:lnTo>
                    <a:pt x="2" y="6"/>
                  </a:lnTo>
                  <a:close/>
                </a:path>
              </a:pathLst>
            </a:custGeom>
            <a:solidFill>
              <a:srgbClr val="9EECDD"/>
            </a:solidFill>
            <a:ln w="6350" cmpd="sng">
              <a:solidFill>
                <a:schemeClr val="tx1"/>
              </a:solidFill>
              <a:round/>
              <a:headEnd/>
              <a:tailEnd/>
            </a:ln>
          </p:spPr>
          <p:txBody>
            <a:bodyPr/>
            <a:lstStyle/>
            <a:p>
              <a:endParaRPr lang="en-US"/>
            </a:p>
          </p:txBody>
        </p:sp>
        <p:sp>
          <p:nvSpPr>
            <p:cNvPr id="87" name="Freeform 83"/>
            <p:cNvSpPr>
              <a:spLocks/>
            </p:cNvSpPr>
            <p:nvPr/>
          </p:nvSpPr>
          <p:spPr bwMode="auto">
            <a:xfrm>
              <a:off x="5838825" y="3789363"/>
              <a:ext cx="571500" cy="704850"/>
            </a:xfrm>
            <a:custGeom>
              <a:avLst/>
              <a:gdLst>
                <a:gd name="T0" fmla="*/ 0 w 200"/>
                <a:gd name="T1" fmla="*/ 2147483647 h 246"/>
                <a:gd name="T2" fmla="*/ 2147483647 w 200"/>
                <a:gd name="T3" fmla="*/ 2147483647 h 246"/>
                <a:gd name="T4" fmla="*/ 2147483647 w 200"/>
                <a:gd name="T5" fmla="*/ 2147483647 h 246"/>
                <a:gd name="T6" fmla="*/ 2147483647 w 200"/>
                <a:gd name="T7" fmla="*/ 0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0 w 200"/>
                <a:gd name="T19" fmla="*/ 2147483647 h 246"/>
                <a:gd name="T20" fmla="*/ 0 w 200"/>
                <a:gd name="T21" fmla="*/ 21474836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246">
                  <a:moveTo>
                    <a:pt x="0" y="10"/>
                  </a:moveTo>
                  <a:lnTo>
                    <a:pt x="90" y="6"/>
                  </a:lnTo>
                  <a:lnTo>
                    <a:pt x="140" y="2"/>
                  </a:lnTo>
                  <a:lnTo>
                    <a:pt x="174" y="0"/>
                  </a:lnTo>
                  <a:lnTo>
                    <a:pt x="186" y="2"/>
                  </a:lnTo>
                  <a:lnTo>
                    <a:pt x="190" y="2"/>
                  </a:lnTo>
                  <a:lnTo>
                    <a:pt x="200" y="182"/>
                  </a:lnTo>
                  <a:lnTo>
                    <a:pt x="200" y="234"/>
                  </a:lnTo>
                  <a:lnTo>
                    <a:pt x="4" y="246"/>
                  </a:lnTo>
                  <a:lnTo>
                    <a:pt x="0" y="74"/>
                  </a:lnTo>
                  <a:lnTo>
                    <a:pt x="0" y="10"/>
                  </a:lnTo>
                  <a:close/>
                </a:path>
              </a:pathLst>
            </a:custGeom>
            <a:solidFill>
              <a:srgbClr val="9EECDD"/>
            </a:solidFill>
            <a:ln w="6350" cmpd="sng">
              <a:solidFill>
                <a:schemeClr val="tx1"/>
              </a:solidFill>
              <a:round/>
              <a:headEnd/>
              <a:tailEnd/>
            </a:ln>
          </p:spPr>
          <p:txBody>
            <a:bodyPr/>
            <a:lstStyle/>
            <a:p>
              <a:endParaRPr lang="en-US"/>
            </a:p>
          </p:txBody>
        </p:sp>
        <p:sp>
          <p:nvSpPr>
            <p:cNvPr id="88" name="Freeform 84"/>
            <p:cNvSpPr>
              <a:spLocks/>
            </p:cNvSpPr>
            <p:nvPr/>
          </p:nvSpPr>
          <p:spPr bwMode="auto">
            <a:xfrm>
              <a:off x="5364163" y="3709988"/>
              <a:ext cx="474662" cy="303212"/>
            </a:xfrm>
            <a:custGeom>
              <a:avLst/>
              <a:gdLst>
                <a:gd name="T0" fmla="*/ 0 w 166"/>
                <a:gd name="T1" fmla="*/ 2147483647 h 106"/>
                <a:gd name="T2" fmla="*/ 2147483647 w 166"/>
                <a:gd name="T3" fmla="*/ 0 h 106"/>
                <a:gd name="T4" fmla="*/ 2147483647 w 166"/>
                <a:gd name="T5" fmla="*/ 2147483647 h 106"/>
                <a:gd name="T6" fmla="*/ 2147483647 w 166"/>
                <a:gd name="T7" fmla="*/ 2147483647 h 106"/>
                <a:gd name="T8" fmla="*/ 2147483647 w 166"/>
                <a:gd name="T9" fmla="*/ 2147483647 h 106"/>
                <a:gd name="T10" fmla="*/ 2147483647 w 166"/>
                <a:gd name="T11" fmla="*/ 2147483647 h 106"/>
                <a:gd name="T12" fmla="*/ 0 w 166"/>
                <a:gd name="T13" fmla="*/ 2147483647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106">
                  <a:moveTo>
                    <a:pt x="0" y="4"/>
                  </a:moveTo>
                  <a:lnTo>
                    <a:pt x="96" y="0"/>
                  </a:lnTo>
                  <a:lnTo>
                    <a:pt x="162" y="2"/>
                  </a:lnTo>
                  <a:lnTo>
                    <a:pt x="166" y="38"/>
                  </a:lnTo>
                  <a:lnTo>
                    <a:pt x="166" y="102"/>
                  </a:lnTo>
                  <a:lnTo>
                    <a:pt x="4" y="106"/>
                  </a:lnTo>
                  <a:lnTo>
                    <a:pt x="0" y="4"/>
                  </a:lnTo>
                  <a:close/>
                </a:path>
              </a:pathLst>
            </a:custGeom>
            <a:solidFill>
              <a:srgbClr val="51DDC2"/>
            </a:solidFill>
            <a:ln w="6350" cmpd="sng">
              <a:solidFill>
                <a:schemeClr val="tx1"/>
              </a:solidFill>
              <a:round/>
              <a:headEnd/>
              <a:tailEnd/>
            </a:ln>
          </p:spPr>
          <p:txBody>
            <a:bodyPr/>
            <a:lstStyle/>
            <a:p>
              <a:endParaRPr lang="en-US"/>
            </a:p>
          </p:txBody>
        </p:sp>
        <p:sp>
          <p:nvSpPr>
            <p:cNvPr id="89" name="Freeform 85"/>
            <p:cNvSpPr>
              <a:spLocks/>
            </p:cNvSpPr>
            <p:nvPr/>
          </p:nvSpPr>
          <p:spPr bwMode="auto">
            <a:xfrm>
              <a:off x="5289550" y="4002088"/>
              <a:ext cx="560388" cy="514350"/>
            </a:xfrm>
            <a:custGeom>
              <a:avLst/>
              <a:gdLst>
                <a:gd name="T0" fmla="*/ 2147483647 w 196"/>
                <a:gd name="T1" fmla="*/ 2147483647 h 180"/>
                <a:gd name="T2" fmla="*/ 2147483647 w 196"/>
                <a:gd name="T3" fmla="*/ 0 h 180"/>
                <a:gd name="T4" fmla="*/ 2147483647 w 196"/>
                <a:gd name="T5" fmla="*/ 2147483647 h 180"/>
                <a:gd name="T6" fmla="*/ 0 w 196"/>
                <a:gd name="T7" fmla="*/ 2147483647 h 180"/>
                <a:gd name="T8" fmla="*/ 0 w 196"/>
                <a:gd name="T9" fmla="*/ 2147483647 h 180"/>
                <a:gd name="T10" fmla="*/ 2147483647 w 196"/>
                <a:gd name="T11" fmla="*/ 2147483647 h 180"/>
                <a:gd name="T12" fmla="*/ 2147483647 w 196"/>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0">
                  <a:moveTo>
                    <a:pt x="30" y="4"/>
                  </a:moveTo>
                  <a:lnTo>
                    <a:pt x="192" y="0"/>
                  </a:lnTo>
                  <a:lnTo>
                    <a:pt x="196" y="172"/>
                  </a:lnTo>
                  <a:lnTo>
                    <a:pt x="0" y="180"/>
                  </a:lnTo>
                  <a:lnTo>
                    <a:pt x="0" y="78"/>
                  </a:lnTo>
                  <a:lnTo>
                    <a:pt x="30" y="76"/>
                  </a:lnTo>
                  <a:lnTo>
                    <a:pt x="30" y="4"/>
                  </a:lnTo>
                  <a:close/>
                </a:path>
              </a:pathLst>
            </a:custGeom>
            <a:solidFill>
              <a:srgbClr val="24BA9D"/>
            </a:solidFill>
            <a:ln w="6350" cmpd="sng">
              <a:solidFill>
                <a:schemeClr val="tx1"/>
              </a:solidFill>
              <a:round/>
              <a:headEnd/>
              <a:tailEnd/>
            </a:ln>
          </p:spPr>
          <p:txBody>
            <a:bodyPr/>
            <a:lstStyle/>
            <a:p>
              <a:endParaRPr lang="en-US"/>
            </a:p>
          </p:txBody>
        </p:sp>
        <p:sp>
          <p:nvSpPr>
            <p:cNvPr id="90" name="Freeform 86"/>
            <p:cNvSpPr>
              <a:spLocks/>
            </p:cNvSpPr>
            <p:nvPr/>
          </p:nvSpPr>
          <p:spPr bwMode="auto">
            <a:xfrm>
              <a:off x="4694238" y="3721100"/>
              <a:ext cx="681037" cy="503238"/>
            </a:xfrm>
            <a:custGeom>
              <a:avLst/>
              <a:gdLst>
                <a:gd name="T0" fmla="*/ 0 w 238"/>
                <a:gd name="T1" fmla="*/ 2147483647 h 176"/>
                <a:gd name="T2" fmla="*/ 2147483647 w 238"/>
                <a:gd name="T3" fmla="*/ 0 h 176"/>
                <a:gd name="T4" fmla="*/ 2147483647 w 238"/>
                <a:gd name="T5" fmla="*/ 0 h 176"/>
                <a:gd name="T6" fmla="*/ 2147483647 w 238"/>
                <a:gd name="T7" fmla="*/ 2147483647 h 176"/>
                <a:gd name="T8" fmla="*/ 2147483647 w 238"/>
                <a:gd name="T9" fmla="*/ 2147483647 h 176"/>
                <a:gd name="T10" fmla="*/ 2147483647 w 238"/>
                <a:gd name="T11" fmla="*/ 2147483647 h 176"/>
                <a:gd name="T12" fmla="*/ 2147483647 w 238"/>
                <a:gd name="T13" fmla="*/ 2147483647 h 176"/>
                <a:gd name="T14" fmla="*/ 2147483647 w 238"/>
                <a:gd name="T15" fmla="*/ 2147483647 h 176"/>
                <a:gd name="T16" fmla="*/ 2147483647 w 238"/>
                <a:gd name="T17" fmla="*/ 2147483647 h 176"/>
                <a:gd name="T18" fmla="*/ 2147483647 w 238"/>
                <a:gd name="T19" fmla="*/ 2147483647 h 176"/>
                <a:gd name="T20" fmla="*/ 0 w 238"/>
                <a:gd name="T21" fmla="*/ 2147483647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176">
                  <a:moveTo>
                    <a:pt x="0" y="6"/>
                  </a:moveTo>
                  <a:lnTo>
                    <a:pt x="166" y="0"/>
                  </a:lnTo>
                  <a:lnTo>
                    <a:pt x="234" y="0"/>
                  </a:lnTo>
                  <a:lnTo>
                    <a:pt x="236" y="48"/>
                  </a:lnTo>
                  <a:lnTo>
                    <a:pt x="238" y="102"/>
                  </a:lnTo>
                  <a:lnTo>
                    <a:pt x="238" y="140"/>
                  </a:lnTo>
                  <a:lnTo>
                    <a:pt x="238" y="174"/>
                  </a:lnTo>
                  <a:lnTo>
                    <a:pt x="208" y="176"/>
                  </a:lnTo>
                  <a:lnTo>
                    <a:pt x="4" y="174"/>
                  </a:lnTo>
                  <a:lnTo>
                    <a:pt x="4" y="140"/>
                  </a:lnTo>
                  <a:lnTo>
                    <a:pt x="0" y="6"/>
                  </a:lnTo>
                  <a:close/>
                </a:path>
              </a:pathLst>
            </a:custGeom>
            <a:solidFill>
              <a:srgbClr val="24BA9D"/>
            </a:solidFill>
            <a:ln w="6350" cmpd="sng">
              <a:solidFill>
                <a:schemeClr val="tx1"/>
              </a:solidFill>
              <a:round/>
              <a:headEnd/>
              <a:tailEnd/>
            </a:ln>
          </p:spPr>
          <p:txBody>
            <a:bodyPr/>
            <a:lstStyle/>
            <a:p>
              <a:endParaRPr lang="en-US"/>
            </a:p>
          </p:txBody>
        </p:sp>
        <p:sp>
          <p:nvSpPr>
            <p:cNvPr id="91" name="Freeform 87"/>
            <p:cNvSpPr>
              <a:spLocks/>
            </p:cNvSpPr>
            <p:nvPr/>
          </p:nvSpPr>
          <p:spPr bwMode="auto">
            <a:xfrm>
              <a:off x="5151438" y="3228975"/>
              <a:ext cx="492125" cy="492125"/>
            </a:xfrm>
            <a:custGeom>
              <a:avLst/>
              <a:gdLst>
                <a:gd name="T0" fmla="*/ 0 w 172"/>
                <a:gd name="T1" fmla="*/ 2147483647 h 172"/>
                <a:gd name="T2" fmla="*/ 2147483647 w 172"/>
                <a:gd name="T3" fmla="*/ 2147483647 h 172"/>
                <a:gd name="T4" fmla="*/ 2147483647 w 172"/>
                <a:gd name="T5" fmla="*/ 0 h 172"/>
                <a:gd name="T6" fmla="*/ 2147483647 w 172"/>
                <a:gd name="T7" fmla="*/ 2147483647 h 172"/>
                <a:gd name="T8" fmla="*/ 2147483647 w 172"/>
                <a:gd name="T9" fmla="*/ 2147483647 h 172"/>
                <a:gd name="T10" fmla="*/ 2147483647 w 172"/>
                <a:gd name="T11" fmla="*/ 2147483647 h 172"/>
                <a:gd name="T12" fmla="*/ 0 w 172"/>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72">
                  <a:moveTo>
                    <a:pt x="0" y="38"/>
                  </a:moveTo>
                  <a:lnTo>
                    <a:pt x="4" y="4"/>
                  </a:lnTo>
                  <a:lnTo>
                    <a:pt x="172" y="0"/>
                  </a:lnTo>
                  <a:lnTo>
                    <a:pt x="170" y="168"/>
                  </a:lnTo>
                  <a:lnTo>
                    <a:pt x="74" y="172"/>
                  </a:lnTo>
                  <a:lnTo>
                    <a:pt x="10" y="170"/>
                  </a:lnTo>
                  <a:lnTo>
                    <a:pt x="0" y="38"/>
                  </a:lnTo>
                  <a:close/>
                </a:path>
              </a:pathLst>
            </a:custGeom>
            <a:solidFill>
              <a:srgbClr val="51DDC2"/>
            </a:solidFill>
            <a:ln w="6350" cmpd="sng">
              <a:solidFill>
                <a:schemeClr val="tx1"/>
              </a:solidFill>
              <a:round/>
              <a:headEnd/>
              <a:tailEnd/>
            </a:ln>
          </p:spPr>
          <p:txBody>
            <a:bodyPr/>
            <a:lstStyle/>
            <a:p>
              <a:endParaRPr lang="en-US"/>
            </a:p>
          </p:txBody>
        </p:sp>
        <p:sp>
          <p:nvSpPr>
            <p:cNvPr id="92" name="Freeform 88"/>
            <p:cNvSpPr>
              <a:spLocks/>
            </p:cNvSpPr>
            <p:nvPr/>
          </p:nvSpPr>
          <p:spPr bwMode="auto">
            <a:xfrm>
              <a:off x="4683125" y="3338513"/>
              <a:ext cx="496888" cy="400050"/>
            </a:xfrm>
            <a:custGeom>
              <a:avLst/>
              <a:gdLst>
                <a:gd name="T0" fmla="*/ 0 w 174"/>
                <a:gd name="T1" fmla="*/ 2147483647 h 140"/>
                <a:gd name="T2" fmla="*/ 2147483647 w 174"/>
                <a:gd name="T3" fmla="*/ 0 h 140"/>
                <a:gd name="T4" fmla="*/ 2147483647 w 174"/>
                <a:gd name="T5" fmla="*/ 2147483647 h 140"/>
                <a:gd name="T6" fmla="*/ 2147483647 w 174"/>
                <a:gd name="T7" fmla="*/ 2147483647 h 140"/>
                <a:gd name="T8" fmla="*/ 2147483647 w 174"/>
                <a:gd name="T9" fmla="*/ 2147483647 h 140"/>
                <a:gd name="T10" fmla="*/ 0 w 174"/>
                <a:gd name="T11" fmla="*/ 2147483647 h 140"/>
                <a:gd name="T12" fmla="*/ 0 w 174"/>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0">
                  <a:moveTo>
                    <a:pt x="0" y="2"/>
                  </a:moveTo>
                  <a:lnTo>
                    <a:pt x="164" y="0"/>
                  </a:lnTo>
                  <a:lnTo>
                    <a:pt x="174" y="132"/>
                  </a:lnTo>
                  <a:lnTo>
                    <a:pt x="4" y="140"/>
                  </a:lnTo>
                  <a:lnTo>
                    <a:pt x="4" y="106"/>
                  </a:lnTo>
                  <a:lnTo>
                    <a:pt x="0" y="106"/>
                  </a:lnTo>
                  <a:lnTo>
                    <a:pt x="0" y="2"/>
                  </a:lnTo>
                  <a:close/>
                </a:path>
              </a:pathLst>
            </a:custGeom>
            <a:solidFill>
              <a:srgbClr val="51DDC2"/>
            </a:solidFill>
            <a:ln w="6350" cmpd="sng">
              <a:solidFill>
                <a:schemeClr val="tx1"/>
              </a:solidFill>
              <a:round/>
              <a:headEnd/>
              <a:tailEnd/>
            </a:ln>
          </p:spPr>
          <p:txBody>
            <a:bodyPr/>
            <a:lstStyle/>
            <a:p>
              <a:endParaRPr lang="en-US"/>
            </a:p>
          </p:txBody>
        </p:sp>
        <p:sp>
          <p:nvSpPr>
            <p:cNvPr id="93" name="Freeform 89"/>
            <p:cNvSpPr>
              <a:spLocks/>
            </p:cNvSpPr>
            <p:nvPr/>
          </p:nvSpPr>
          <p:spPr bwMode="auto">
            <a:xfrm>
              <a:off x="4224338" y="3641725"/>
              <a:ext cx="481012" cy="492125"/>
            </a:xfrm>
            <a:custGeom>
              <a:avLst/>
              <a:gdLst>
                <a:gd name="T0" fmla="*/ 2147483647 w 168"/>
                <a:gd name="T1" fmla="*/ 2147483647 h 172"/>
                <a:gd name="T2" fmla="*/ 0 w 168"/>
                <a:gd name="T3" fmla="*/ 2147483647 h 172"/>
                <a:gd name="T4" fmla="*/ 2147483647 w 168"/>
                <a:gd name="T5" fmla="*/ 2147483647 h 172"/>
                <a:gd name="T6" fmla="*/ 2147483647 w 168"/>
                <a:gd name="T7" fmla="*/ 2147483647 h 172"/>
                <a:gd name="T8" fmla="*/ 2147483647 w 168"/>
                <a:gd name="T9" fmla="*/ 0 h 172"/>
                <a:gd name="T10" fmla="*/ 2147483647 w 168"/>
                <a:gd name="T11" fmla="*/ 2147483647 h 172"/>
                <a:gd name="T12" fmla="*/ 2147483647 w 168"/>
                <a:gd name="T13" fmla="*/ 2147483647 h 172"/>
                <a:gd name="T14" fmla="*/ 2147483647 w 168"/>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72">
                  <a:moveTo>
                    <a:pt x="4" y="172"/>
                  </a:moveTo>
                  <a:lnTo>
                    <a:pt x="0" y="102"/>
                  </a:lnTo>
                  <a:lnTo>
                    <a:pt x="30" y="100"/>
                  </a:lnTo>
                  <a:lnTo>
                    <a:pt x="28" y="4"/>
                  </a:lnTo>
                  <a:lnTo>
                    <a:pt x="164" y="0"/>
                  </a:lnTo>
                  <a:lnTo>
                    <a:pt x="164" y="34"/>
                  </a:lnTo>
                  <a:lnTo>
                    <a:pt x="168" y="168"/>
                  </a:lnTo>
                  <a:lnTo>
                    <a:pt x="4" y="172"/>
                  </a:lnTo>
                  <a:close/>
                </a:path>
              </a:pathLst>
            </a:custGeom>
            <a:solidFill>
              <a:srgbClr val="51DDC2"/>
            </a:solidFill>
            <a:ln w="6350" cmpd="sng">
              <a:solidFill>
                <a:schemeClr val="tx1"/>
              </a:solidFill>
              <a:round/>
              <a:headEnd/>
              <a:tailEnd/>
            </a:ln>
          </p:spPr>
          <p:txBody>
            <a:bodyPr/>
            <a:lstStyle/>
            <a:p>
              <a:endParaRPr lang="en-US"/>
            </a:p>
          </p:txBody>
        </p:sp>
        <p:sp>
          <p:nvSpPr>
            <p:cNvPr id="94" name="Freeform 90"/>
            <p:cNvSpPr>
              <a:spLocks/>
            </p:cNvSpPr>
            <p:nvPr/>
          </p:nvSpPr>
          <p:spPr bwMode="auto">
            <a:xfrm>
              <a:off x="3744913" y="3841750"/>
              <a:ext cx="492125" cy="406400"/>
            </a:xfrm>
            <a:custGeom>
              <a:avLst/>
              <a:gdLst>
                <a:gd name="T0" fmla="*/ 2147483647 w 172"/>
                <a:gd name="T1" fmla="*/ 2147483647 h 142"/>
                <a:gd name="T2" fmla="*/ 0 w 172"/>
                <a:gd name="T3" fmla="*/ 2147483647 h 142"/>
                <a:gd name="T4" fmla="*/ 0 w 172"/>
                <a:gd name="T5" fmla="*/ 0 h 142"/>
                <a:gd name="T6" fmla="*/ 2147483647 w 172"/>
                <a:gd name="T7" fmla="*/ 0 h 142"/>
                <a:gd name="T8" fmla="*/ 2147483647 w 172"/>
                <a:gd name="T9" fmla="*/ 2147483647 h 142"/>
                <a:gd name="T10" fmla="*/ 2147483647 w 172"/>
                <a:gd name="T11" fmla="*/ 2147483647 h 142"/>
                <a:gd name="T12" fmla="*/ 2147483647 w 172"/>
                <a:gd name="T13" fmla="*/ 2147483647 h 142"/>
                <a:gd name="T14" fmla="*/ 2147483647 w 172"/>
                <a:gd name="T15" fmla="*/ 2147483647 h 142"/>
                <a:gd name="T16" fmla="*/ 2147483647 w 172"/>
                <a:gd name="T17" fmla="*/ 2147483647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142">
                  <a:moveTo>
                    <a:pt x="6" y="142"/>
                  </a:moveTo>
                  <a:lnTo>
                    <a:pt x="0" y="64"/>
                  </a:lnTo>
                  <a:lnTo>
                    <a:pt x="0" y="0"/>
                  </a:lnTo>
                  <a:lnTo>
                    <a:pt x="64" y="0"/>
                  </a:lnTo>
                  <a:lnTo>
                    <a:pt x="66" y="34"/>
                  </a:lnTo>
                  <a:lnTo>
                    <a:pt x="168" y="32"/>
                  </a:lnTo>
                  <a:lnTo>
                    <a:pt x="172" y="102"/>
                  </a:lnTo>
                  <a:lnTo>
                    <a:pt x="168" y="140"/>
                  </a:lnTo>
                  <a:lnTo>
                    <a:pt x="6" y="142"/>
                  </a:lnTo>
                  <a:close/>
                </a:path>
              </a:pathLst>
            </a:custGeom>
            <a:solidFill>
              <a:srgbClr val="51DDC2"/>
            </a:solidFill>
            <a:ln w="6350" cmpd="sng">
              <a:solidFill>
                <a:schemeClr val="tx1"/>
              </a:solidFill>
              <a:round/>
              <a:headEnd/>
              <a:tailEnd/>
            </a:ln>
          </p:spPr>
          <p:txBody>
            <a:bodyPr/>
            <a:lstStyle/>
            <a:p>
              <a:endParaRPr lang="en-US"/>
            </a:p>
          </p:txBody>
        </p:sp>
        <p:sp>
          <p:nvSpPr>
            <p:cNvPr id="95" name="Freeform 91"/>
            <p:cNvSpPr>
              <a:spLocks/>
            </p:cNvSpPr>
            <p:nvPr/>
          </p:nvSpPr>
          <p:spPr bwMode="auto">
            <a:xfrm>
              <a:off x="3727450" y="3544888"/>
              <a:ext cx="584200" cy="393700"/>
            </a:xfrm>
            <a:custGeom>
              <a:avLst/>
              <a:gdLst>
                <a:gd name="T0" fmla="*/ 2147483647 w 204"/>
                <a:gd name="T1" fmla="*/ 2147483647 h 138"/>
                <a:gd name="T2" fmla="*/ 0 w 204"/>
                <a:gd name="T3" fmla="*/ 2147483647 h 138"/>
                <a:gd name="T4" fmla="*/ 2147483647 w 204"/>
                <a:gd name="T5" fmla="*/ 2147483647 h 138"/>
                <a:gd name="T6" fmla="*/ 2147483647 w 204"/>
                <a:gd name="T7" fmla="*/ 0 h 138"/>
                <a:gd name="T8" fmla="*/ 2147483647 w 204"/>
                <a:gd name="T9" fmla="*/ 2147483647 h 138"/>
                <a:gd name="T10" fmla="*/ 2147483647 w 204"/>
                <a:gd name="T11" fmla="*/ 2147483647 h 138"/>
                <a:gd name="T12" fmla="*/ 2147483647 w 204"/>
                <a:gd name="T13" fmla="*/ 2147483647 h 138"/>
                <a:gd name="T14" fmla="*/ 2147483647 w 204"/>
                <a:gd name="T15" fmla="*/ 2147483647 h 138"/>
                <a:gd name="T16" fmla="*/ 2147483647 w 204"/>
                <a:gd name="T17" fmla="*/ 2147483647 h 138"/>
                <a:gd name="T18" fmla="*/ 2147483647 w 204"/>
                <a:gd name="T19" fmla="*/ 2147483647 h 138"/>
                <a:gd name="T20" fmla="*/ 2147483647 w 204"/>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 h="138">
                  <a:moveTo>
                    <a:pt x="6" y="104"/>
                  </a:moveTo>
                  <a:lnTo>
                    <a:pt x="0" y="34"/>
                  </a:lnTo>
                  <a:lnTo>
                    <a:pt x="2" y="2"/>
                  </a:lnTo>
                  <a:lnTo>
                    <a:pt x="168" y="0"/>
                  </a:lnTo>
                  <a:lnTo>
                    <a:pt x="170" y="36"/>
                  </a:lnTo>
                  <a:lnTo>
                    <a:pt x="202" y="38"/>
                  </a:lnTo>
                  <a:lnTo>
                    <a:pt x="204" y="134"/>
                  </a:lnTo>
                  <a:lnTo>
                    <a:pt x="174" y="136"/>
                  </a:lnTo>
                  <a:lnTo>
                    <a:pt x="72" y="138"/>
                  </a:lnTo>
                  <a:lnTo>
                    <a:pt x="70" y="104"/>
                  </a:lnTo>
                  <a:lnTo>
                    <a:pt x="6" y="104"/>
                  </a:lnTo>
                  <a:close/>
                </a:path>
              </a:pathLst>
            </a:custGeom>
            <a:solidFill>
              <a:srgbClr val="9EECDD"/>
            </a:solidFill>
            <a:ln w="6350" cmpd="sng">
              <a:solidFill>
                <a:schemeClr val="accent1"/>
              </a:solidFill>
              <a:round/>
              <a:headEnd/>
              <a:tailEnd/>
            </a:ln>
          </p:spPr>
          <p:txBody>
            <a:bodyPr/>
            <a:lstStyle/>
            <a:p>
              <a:endParaRPr lang="en-US"/>
            </a:p>
          </p:txBody>
        </p:sp>
        <p:sp>
          <p:nvSpPr>
            <p:cNvPr id="96" name="Freeform 92"/>
            <p:cNvSpPr>
              <a:spLocks/>
            </p:cNvSpPr>
            <p:nvPr/>
          </p:nvSpPr>
          <p:spPr bwMode="auto">
            <a:xfrm>
              <a:off x="3167063" y="4024313"/>
              <a:ext cx="595312" cy="503237"/>
            </a:xfrm>
            <a:custGeom>
              <a:avLst/>
              <a:gdLst>
                <a:gd name="T0" fmla="*/ 2147483647 w 208"/>
                <a:gd name="T1" fmla="*/ 2147483647 h 176"/>
                <a:gd name="T2" fmla="*/ 0 w 208"/>
                <a:gd name="T3" fmla="*/ 2147483647 h 176"/>
                <a:gd name="T4" fmla="*/ 2147483647 w 208"/>
                <a:gd name="T5" fmla="*/ 0 h 176"/>
                <a:gd name="T6" fmla="*/ 2147483647 w 208"/>
                <a:gd name="T7" fmla="*/ 2147483647 h 176"/>
                <a:gd name="T8" fmla="*/ 2147483647 w 208"/>
                <a:gd name="T9" fmla="*/ 2147483647 h 176"/>
                <a:gd name="T10" fmla="*/ 2147483647 w 208"/>
                <a:gd name="T11" fmla="*/ 2147483647 h 176"/>
                <a:gd name="T12" fmla="*/ 2147483647 w 208"/>
                <a:gd name="T13" fmla="*/ 2147483647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76">
                  <a:moveTo>
                    <a:pt x="4" y="176"/>
                  </a:moveTo>
                  <a:lnTo>
                    <a:pt x="0" y="2"/>
                  </a:lnTo>
                  <a:lnTo>
                    <a:pt x="202" y="0"/>
                  </a:lnTo>
                  <a:lnTo>
                    <a:pt x="208" y="78"/>
                  </a:lnTo>
                  <a:lnTo>
                    <a:pt x="202" y="176"/>
                  </a:lnTo>
                  <a:lnTo>
                    <a:pt x="42" y="176"/>
                  </a:lnTo>
                  <a:lnTo>
                    <a:pt x="4" y="176"/>
                  </a:lnTo>
                  <a:close/>
                </a:path>
              </a:pathLst>
            </a:custGeom>
            <a:solidFill>
              <a:srgbClr val="24BA9D"/>
            </a:solidFill>
            <a:ln w="6350" cmpd="sng">
              <a:solidFill>
                <a:schemeClr val="tx1"/>
              </a:solidFill>
              <a:round/>
              <a:headEnd/>
              <a:tailEnd/>
            </a:ln>
          </p:spPr>
          <p:txBody>
            <a:bodyPr/>
            <a:lstStyle/>
            <a:p>
              <a:endParaRPr lang="en-US"/>
            </a:p>
          </p:txBody>
        </p:sp>
        <p:sp>
          <p:nvSpPr>
            <p:cNvPr id="97" name="Freeform 93"/>
            <p:cNvSpPr>
              <a:spLocks/>
            </p:cNvSpPr>
            <p:nvPr/>
          </p:nvSpPr>
          <p:spPr bwMode="auto">
            <a:xfrm>
              <a:off x="2806700" y="3938588"/>
              <a:ext cx="371475" cy="595312"/>
            </a:xfrm>
            <a:custGeom>
              <a:avLst/>
              <a:gdLst>
                <a:gd name="T0" fmla="*/ 2147483647 w 130"/>
                <a:gd name="T1" fmla="*/ 2147483647 h 208"/>
                <a:gd name="T2" fmla="*/ 0 w 130"/>
                <a:gd name="T3" fmla="*/ 2147483647 h 208"/>
                <a:gd name="T4" fmla="*/ 2147483647 w 130"/>
                <a:gd name="T5" fmla="*/ 0 h 208"/>
                <a:gd name="T6" fmla="*/ 2147483647 w 130"/>
                <a:gd name="T7" fmla="*/ 2147483647 h 208"/>
                <a:gd name="T8" fmla="*/ 2147483647 w 130"/>
                <a:gd name="T9" fmla="*/ 2147483647 h 208"/>
                <a:gd name="T10" fmla="*/ 2147483647 w 130"/>
                <a:gd name="T11" fmla="*/ 2147483647 h 208"/>
                <a:gd name="T12" fmla="*/ 2147483647 w 130"/>
                <a:gd name="T13" fmla="*/ 2147483647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08">
                  <a:moveTo>
                    <a:pt x="4" y="208"/>
                  </a:moveTo>
                  <a:lnTo>
                    <a:pt x="0" y="102"/>
                  </a:lnTo>
                  <a:lnTo>
                    <a:pt x="2" y="0"/>
                  </a:lnTo>
                  <a:lnTo>
                    <a:pt x="122" y="2"/>
                  </a:lnTo>
                  <a:lnTo>
                    <a:pt x="126" y="32"/>
                  </a:lnTo>
                  <a:lnTo>
                    <a:pt x="130" y="206"/>
                  </a:lnTo>
                  <a:lnTo>
                    <a:pt x="4" y="208"/>
                  </a:lnTo>
                  <a:close/>
                </a:path>
              </a:pathLst>
            </a:custGeom>
            <a:solidFill>
              <a:srgbClr val="D2F6EF"/>
            </a:solidFill>
            <a:ln w="6350" cmpd="sng">
              <a:solidFill>
                <a:schemeClr val="tx1"/>
              </a:solidFill>
              <a:round/>
              <a:headEnd/>
              <a:tailEnd/>
            </a:ln>
          </p:spPr>
          <p:txBody>
            <a:bodyPr/>
            <a:lstStyle/>
            <a:p>
              <a:endParaRPr lang="en-US"/>
            </a:p>
          </p:txBody>
        </p:sp>
        <p:sp>
          <p:nvSpPr>
            <p:cNvPr id="98" name="Freeform 94"/>
            <p:cNvSpPr>
              <a:spLocks/>
            </p:cNvSpPr>
            <p:nvPr/>
          </p:nvSpPr>
          <p:spPr bwMode="auto">
            <a:xfrm>
              <a:off x="3155950" y="3641725"/>
              <a:ext cx="588963" cy="388938"/>
            </a:xfrm>
            <a:custGeom>
              <a:avLst/>
              <a:gdLst>
                <a:gd name="T0" fmla="*/ 0 w 206"/>
                <a:gd name="T1" fmla="*/ 2147483647 h 136"/>
                <a:gd name="T2" fmla="*/ 2147483647 w 206"/>
                <a:gd name="T3" fmla="*/ 2147483647 h 136"/>
                <a:gd name="T4" fmla="*/ 2147483647 w 206"/>
                <a:gd name="T5" fmla="*/ 0 h 136"/>
                <a:gd name="T6" fmla="*/ 2147483647 w 206"/>
                <a:gd name="T7" fmla="*/ 2147483647 h 136"/>
                <a:gd name="T8" fmla="*/ 2147483647 w 206"/>
                <a:gd name="T9" fmla="*/ 2147483647 h 136"/>
                <a:gd name="T10" fmla="*/ 2147483647 w 206"/>
                <a:gd name="T11" fmla="*/ 2147483647 h 136"/>
                <a:gd name="T12" fmla="*/ 0 w 206"/>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36">
                  <a:moveTo>
                    <a:pt x="0" y="106"/>
                  </a:moveTo>
                  <a:lnTo>
                    <a:pt x="2" y="2"/>
                  </a:lnTo>
                  <a:lnTo>
                    <a:pt x="200" y="0"/>
                  </a:lnTo>
                  <a:lnTo>
                    <a:pt x="206" y="70"/>
                  </a:lnTo>
                  <a:lnTo>
                    <a:pt x="206" y="134"/>
                  </a:lnTo>
                  <a:lnTo>
                    <a:pt x="4" y="136"/>
                  </a:lnTo>
                  <a:lnTo>
                    <a:pt x="0" y="106"/>
                  </a:lnTo>
                  <a:close/>
                </a:path>
              </a:pathLst>
            </a:custGeom>
            <a:solidFill>
              <a:srgbClr val="D2F6EF"/>
            </a:solidFill>
            <a:ln w="6350" cmpd="sng">
              <a:solidFill>
                <a:schemeClr val="tx1"/>
              </a:solidFill>
              <a:round/>
              <a:headEnd/>
              <a:tailEnd/>
            </a:ln>
          </p:spPr>
          <p:txBody>
            <a:bodyPr/>
            <a:lstStyle/>
            <a:p>
              <a:endParaRPr lang="en-US"/>
            </a:p>
          </p:txBody>
        </p:sp>
        <p:sp>
          <p:nvSpPr>
            <p:cNvPr id="99" name="Freeform 95"/>
            <p:cNvSpPr>
              <a:spLocks/>
            </p:cNvSpPr>
            <p:nvPr/>
          </p:nvSpPr>
          <p:spPr bwMode="auto">
            <a:xfrm>
              <a:off x="4195763" y="3149600"/>
              <a:ext cx="487362" cy="503238"/>
            </a:xfrm>
            <a:custGeom>
              <a:avLst/>
              <a:gdLst>
                <a:gd name="T0" fmla="*/ 2147483647 w 170"/>
                <a:gd name="T1" fmla="*/ 2147483647 h 176"/>
                <a:gd name="T2" fmla="*/ 0 w 170"/>
                <a:gd name="T3" fmla="*/ 2147483647 h 176"/>
                <a:gd name="T4" fmla="*/ 2147483647 w 170"/>
                <a:gd name="T5" fmla="*/ 0 h 176"/>
                <a:gd name="T6" fmla="*/ 2147483647 w 170"/>
                <a:gd name="T7" fmla="*/ 2147483647 h 176"/>
                <a:gd name="T8" fmla="*/ 2147483647 w 170"/>
                <a:gd name="T9" fmla="*/ 2147483647 h 176"/>
                <a:gd name="T10" fmla="*/ 2147483647 w 170"/>
                <a:gd name="T11" fmla="*/ 2147483647 h 176"/>
                <a:gd name="T12" fmla="*/ 2147483647 w 170"/>
                <a:gd name="T13" fmla="*/ 2147483647 h 176"/>
                <a:gd name="T14" fmla="*/ 2147483647 w 170"/>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76">
                  <a:moveTo>
                    <a:pt x="4" y="138"/>
                  </a:moveTo>
                  <a:lnTo>
                    <a:pt x="0" y="2"/>
                  </a:lnTo>
                  <a:lnTo>
                    <a:pt x="170" y="0"/>
                  </a:lnTo>
                  <a:lnTo>
                    <a:pt x="170" y="68"/>
                  </a:lnTo>
                  <a:lnTo>
                    <a:pt x="170" y="172"/>
                  </a:lnTo>
                  <a:lnTo>
                    <a:pt x="38" y="176"/>
                  </a:lnTo>
                  <a:lnTo>
                    <a:pt x="6" y="174"/>
                  </a:lnTo>
                  <a:lnTo>
                    <a:pt x="4" y="138"/>
                  </a:lnTo>
                  <a:close/>
                </a:path>
              </a:pathLst>
            </a:custGeom>
            <a:solidFill>
              <a:srgbClr val="24BA9D"/>
            </a:solidFill>
            <a:ln w="6350" cmpd="sng">
              <a:solidFill>
                <a:schemeClr val="tx1"/>
              </a:solidFill>
              <a:round/>
              <a:headEnd/>
              <a:tailEnd/>
            </a:ln>
          </p:spPr>
          <p:txBody>
            <a:bodyPr/>
            <a:lstStyle/>
            <a:p>
              <a:endParaRPr lang="en-US"/>
            </a:p>
          </p:txBody>
        </p:sp>
        <p:sp>
          <p:nvSpPr>
            <p:cNvPr id="100" name="Freeform 96"/>
            <p:cNvSpPr>
              <a:spLocks/>
            </p:cNvSpPr>
            <p:nvPr/>
          </p:nvSpPr>
          <p:spPr bwMode="auto">
            <a:xfrm>
              <a:off x="3721100" y="3155950"/>
              <a:ext cx="487363" cy="393700"/>
            </a:xfrm>
            <a:custGeom>
              <a:avLst/>
              <a:gdLst>
                <a:gd name="T0" fmla="*/ 0 w 170"/>
                <a:gd name="T1" fmla="*/ 2147483647 h 138"/>
                <a:gd name="T2" fmla="*/ 2147483647 w 170"/>
                <a:gd name="T3" fmla="*/ 0 h 138"/>
                <a:gd name="T4" fmla="*/ 2147483647 w 170"/>
                <a:gd name="T5" fmla="*/ 2147483647 h 138"/>
                <a:gd name="T6" fmla="*/ 2147483647 w 170"/>
                <a:gd name="T7" fmla="*/ 2147483647 h 138"/>
                <a:gd name="T8" fmla="*/ 0 w 170"/>
                <a:gd name="T9" fmla="*/ 214748364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38">
                  <a:moveTo>
                    <a:pt x="0" y="8"/>
                  </a:moveTo>
                  <a:lnTo>
                    <a:pt x="166" y="0"/>
                  </a:lnTo>
                  <a:lnTo>
                    <a:pt x="170" y="136"/>
                  </a:lnTo>
                  <a:lnTo>
                    <a:pt x="4" y="138"/>
                  </a:lnTo>
                  <a:lnTo>
                    <a:pt x="0" y="8"/>
                  </a:lnTo>
                  <a:close/>
                </a:path>
              </a:pathLst>
            </a:custGeom>
            <a:solidFill>
              <a:srgbClr val="51DDC2"/>
            </a:solidFill>
            <a:ln w="6350" cmpd="sng">
              <a:solidFill>
                <a:schemeClr val="tx1"/>
              </a:solidFill>
              <a:round/>
              <a:headEnd/>
              <a:tailEnd/>
            </a:ln>
          </p:spPr>
          <p:txBody>
            <a:bodyPr/>
            <a:lstStyle/>
            <a:p>
              <a:endParaRPr lang="en-US"/>
            </a:p>
          </p:txBody>
        </p:sp>
        <p:sp>
          <p:nvSpPr>
            <p:cNvPr id="101" name="Freeform 97"/>
            <p:cNvSpPr>
              <a:spLocks/>
            </p:cNvSpPr>
            <p:nvPr/>
          </p:nvSpPr>
          <p:spPr bwMode="auto">
            <a:xfrm>
              <a:off x="2428875" y="4230688"/>
              <a:ext cx="388938" cy="388937"/>
            </a:xfrm>
            <a:custGeom>
              <a:avLst/>
              <a:gdLst>
                <a:gd name="T0" fmla="*/ 0 w 136"/>
                <a:gd name="T1" fmla="*/ 2147483647 h 136"/>
                <a:gd name="T2" fmla="*/ 2147483647 w 136"/>
                <a:gd name="T3" fmla="*/ 0 h 136"/>
                <a:gd name="T4" fmla="*/ 2147483647 w 136"/>
                <a:gd name="T5" fmla="*/ 2147483647 h 136"/>
                <a:gd name="T6" fmla="*/ 2147483647 w 136"/>
                <a:gd name="T7" fmla="*/ 2147483647 h 136"/>
                <a:gd name="T8" fmla="*/ 0 w 136"/>
                <a:gd name="T9" fmla="*/ 2147483647 h 136"/>
                <a:gd name="T10" fmla="*/ 0 w 136"/>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6">
                  <a:moveTo>
                    <a:pt x="0" y="2"/>
                  </a:moveTo>
                  <a:lnTo>
                    <a:pt x="132" y="0"/>
                  </a:lnTo>
                  <a:lnTo>
                    <a:pt x="136" y="106"/>
                  </a:lnTo>
                  <a:lnTo>
                    <a:pt x="128" y="136"/>
                  </a:lnTo>
                  <a:lnTo>
                    <a:pt x="0" y="136"/>
                  </a:lnTo>
                  <a:lnTo>
                    <a:pt x="0" y="2"/>
                  </a:lnTo>
                  <a:close/>
                </a:path>
              </a:pathLst>
            </a:custGeom>
            <a:solidFill>
              <a:srgbClr val="51DDC2"/>
            </a:solidFill>
            <a:ln w="6350" cmpd="sng">
              <a:solidFill>
                <a:schemeClr val="tx1"/>
              </a:solidFill>
              <a:round/>
              <a:headEnd/>
              <a:tailEnd/>
            </a:ln>
          </p:spPr>
          <p:txBody>
            <a:bodyPr/>
            <a:lstStyle/>
            <a:p>
              <a:endParaRPr lang="en-US"/>
            </a:p>
          </p:txBody>
        </p:sp>
        <p:sp>
          <p:nvSpPr>
            <p:cNvPr id="102" name="Freeform 98"/>
            <p:cNvSpPr>
              <a:spLocks/>
            </p:cNvSpPr>
            <p:nvPr/>
          </p:nvSpPr>
          <p:spPr bwMode="auto">
            <a:xfrm>
              <a:off x="2393950" y="3641725"/>
              <a:ext cx="766763" cy="593725"/>
            </a:xfrm>
            <a:custGeom>
              <a:avLst/>
              <a:gdLst>
                <a:gd name="T0" fmla="*/ 2147483647 w 268"/>
                <a:gd name="T1" fmla="*/ 2147483647 h 208"/>
                <a:gd name="T2" fmla="*/ 2147483647 w 268"/>
                <a:gd name="T3" fmla="*/ 0 h 208"/>
                <a:gd name="T4" fmla="*/ 2147483647 w 268"/>
                <a:gd name="T5" fmla="*/ 2147483647 h 208"/>
                <a:gd name="T6" fmla="*/ 2147483647 w 268"/>
                <a:gd name="T7" fmla="*/ 2147483647 h 208"/>
                <a:gd name="T8" fmla="*/ 2147483647 w 268"/>
                <a:gd name="T9" fmla="*/ 2147483647 h 208"/>
                <a:gd name="T10" fmla="*/ 2147483647 w 268"/>
                <a:gd name="T11" fmla="*/ 2147483647 h 208"/>
                <a:gd name="T12" fmla="*/ 2147483647 w 268"/>
                <a:gd name="T13" fmla="*/ 2147483647 h 208"/>
                <a:gd name="T14" fmla="*/ 2147483647 w 268"/>
                <a:gd name="T15" fmla="*/ 2147483647 h 208"/>
                <a:gd name="T16" fmla="*/ 0 w 268"/>
                <a:gd name="T17" fmla="*/ 2147483647 h 208"/>
                <a:gd name="T18" fmla="*/ 2147483647 w 268"/>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8">
                  <a:moveTo>
                    <a:pt x="4" y="2"/>
                  </a:moveTo>
                  <a:lnTo>
                    <a:pt x="138" y="0"/>
                  </a:lnTo>
                  <a:lnTo>
                    <a:pt x="268" y="2"/>
                  </a:lnTo>
                  <a:lnTo>
                    <a:pt x="266" y="106"/>
                  </a:lnTo>
                  <a:lnTo>
                    <a:pt x="146" y="104"/>
                  </a:lnTo>
                  <a:lnTo>
                    <a:pt x="144" y="206"/>
                  </a:lnTo>
                  <a:lnTo>
                    <a:pt x="12" y="208"/>
                  </a:lnTo>
                  <a:lnTo>
                    <a:pt x="8" y="168"/>
                  </a:lnTo>
                  <a:lnTo>
                    <a:pt x="0" y="168"/>
                  </a:lnTo>
                  <a:lnTo>
                    <a:pt x="4" y="2"/>
                  </a:lnTo>
                  <a:close/>
                </a:path>
              </a:pathLst>
            </a:custGeom>
            <a:solidFill>
              <a:srgbClr val="24BA9D"/>
            </a:solidFill>
            <a:ln w="6350" cmpd="sng">
              <a:solidFill>
                <a:schemeClr val="tx1"/>
              </a:solidFill>
              <a:round/>
              <a:headEnd/>
              <a:tailEnd/>
            </a:ln>
          </p:spPr>
          <p:txBody>
            <a:bodyPr/>
            <a:lstStyle/>
            <a:p>
              <a:endParaRPr lang="en-US"/>
            </a:p>
          </p:txBody>
        </p:sp>
        <p:sp>
          <p:nvSpPr>
            <p:cNvPr id="103" name="Freeform 99"/>
            <p:cNvSpPr>
              <a:spLocks/>
            </p:cNvSpPr>
            <p:nvPr/>
          </p:nvSpPr>
          <p:spPr bwMode="auto">
            <a:xfrm>
              <a:off x="2371725" y="3160713"/>
              <a:ext cx="417513" cy="485775"/>
            </a:xfrm>
            <a:custGeom>
              <a:avLst/>
              <a:gdLst>
                <a:gd name="T0" fmla="*/ 2147483647 w 146"/>
                <a:gd name="T1" fmla="*/ 2147483647 h 170"/>
                <a:gd name="T2" fmla="*/ 2147483647 w 146"/>
                <a:gd name="T3" fmla="*/ 0 h 170"/>
                <a:gd name="T4" fmla="*/ 2147483647 w 146"/>
                <a:gd name="T5" fmla="*/ 2147483647 h 170"/>
                <a:gd name="T6" fmla="*/ 2147483647 w 146"/>
                <a:gd name="T7" fmla="*/ 2147483647 h 170"/>
                <a:gd name="T8" fmla="*/ 2147483647 w 146"/>
                <a:gd name="T9" fmla="*/ 2147483647 h 170"/>
                <a:gd name="T10" fmla="*/ 0 w 146"/>
                <a:gd name="T11" fmla="*/ 2147483647 h 170"/>
                <a:gd name="T12" fmla="*/ 2147483647 w 146"/>
                <a:gd name="T13" fmla="*/ 2147483647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0">
                  <a:moveTo>
                    <a:pt x="4" y="6"/>
                  </a:moveTo>
                  <a:lnTo>
                    <a:pt x="106" y="0"/>
                  </a:lnTo>
                  <a:lnTo>
                    <a:pt x="144" y="4"/>
                  </a:lnTo>
                  <a:lnTo>
                    <a:pt x="146" y="168"/>
                  </a:lnTo>
                  <a:lnTo>
                    <a:pt x="12" y="170"/>
                  </a:lnTo>
                  <a:lnTo>
                    <a:pt x="0" y="170"/>
                  </a:lnTo>
                  <a:lnTo>
                    <a:pt x="4" y="6"/>
                  </a:lnTo>
                  <a:close/>
                </a:path>
              </a:pathLst>
            </a:custGeom>
            <a:solidFill>
              <a:srgbClr val="9EECDD"/>
            </a:solidFill>
            <a:ln w="6350" cmpd="sng">
              <a:solidFill>
                <a:schemeClr val="tx1"/>
              </a:solidFill>
              <a:round/>
              <a:headEnd/>
              <a:tailEnd/>
            </a:ln>
          </p:spPr>
          <p:txBody>
            <a:bodyPr/>
            <a:lstStyle/>
            <a:p>
              <a:endParaRPr lang="en-US"/>
            </a:p>
          </p:txBody>
        </p:sp>
        <p:sp>
          <p:nvSpPr>
            <p:cNvPr id="104" name="Freeform 100"/>
            <p:cNvSpPr>
              <a:spLocks/>
            </p:cNvSpPr>
            <p:nvPr/>
          </p:nvSpPr>
          <p:spPr bwMode="auto">
            <a:xfrm>
              <a:off x="2782888" y="3171825"/>
              <a:ext cx="377825" cy="474663"/>
            </a:xfrm>
            <a:custGeom>
              <a:avLst/>
              <a:gdLst>
                <a:gd name="T0" fmla="*/ 0 w 132"/>
                <a:gd name="T1" fmla="*/ 0 h 166"/>
                <a:gd name="T2" fmla="*/ 2147483647 w 132"/>
                <a:gd name="T3" fmla="*/ 0 h 166"/>
                <a:gd name="T4" fmla="*/ 2147483647 w 132"/>
                <a:gd name="T5" fmla="*/ 2147483647 h 166"/>
                <a:gd name="T6" fmla="*/ 2147483647 w 132"/>
                <a:gd name="T7" fmla="*/ 2147483647 h 166"/>
                <a:gd name="T8" fmla="*/ 0 w 132"/>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66">
                  <a:moveTo>
                    <a:pt x="0" y="0"/>
                  </a:moveTo>
                  <a:lnTo>
                    <a:pt x="126" y="0"/>
                  </a:lnTo>
                  <a:lnTo>
                    <a:pt x="132" y="166"/>
                  </a:lnTo>
                  <a:lnTo>
                    <a:pt x="2" y="164"/>
                  </a:lnTo>
                  <a:lnTo>
                    <a:pt x="0" y="0"/>
                  </a:lnTo>
                  <a:close/>
                </a:path>
              </a:pathLst>
            </a:custGeom>
            <a:solidFill>
              <a:srgbClr val="D2F6EF"/>
            </a:solidFill>
            <a:ln w="6350" cmpd="sng">
              <a:solidFill>
                <a:schemeClr val="tx1"/>
              </a:solidFill>
              <a:round/>
              <a:headEnd/>
              <a:tailEnd/>
            </a:ln>
          </p:spPr>
          <p:txBody>
            <a:bodyPr/>
            <a:lstStyle/>
            <a:p>
              <a:endParaRPr lang="en-US"/>
            </a:p>
          </p:txBody>
        </p:sp>
        <p:sp>
          <p:nvSpPr>
            <p:cNvPr id="105" name="Freeform 101"/>
            <p:cNvSpPr>
              <a:spLocks/>
            </p:cNvSpPr>
            <p:nvPr/>
          </p:nvSpPr>
          <p:spPr bwMode="auto">
            <a:xfrm>
              <a:off x="3143250" y="3160713"/>
              <a:ext cx="595313" cy="485775"/>
            </a:xfrm>
            <a:custGeom>
              <a:avLst/>
              <a:gdLst>
                <a:gd name="T0" fmla="*/ 2147483647 w 208"/>
                <a:gd name="T1" fmla="*/ 2147483647 h 170"/>
                <a:gd name="T2" fmla="*/ 2147483647 w 208"/>
                <a:gd name="T3" fmla="*/ 0 h 170"/>
                <a:gd name="T4" fmla="*/ 2147483647 w 208"/>
                <a:gd name="T5" fmla="*/ 2147483647 h 170"/>
                <a:gd name="T6" fmla="*/ 2147483647 w 208"/>
                <a:gd name="T7" fmla="*/ 2147483647 h 170"/>
                <a:gd name="T8" fmla="*/ 2147483647 w 208"/>
                <a:gd name="T9" fmla="*/ 2147483647 h 170"/>
                <a:gd name="T10" fmla="*/ 2147483647 w 208"/>
                <a:gd name="T11" fmla="*/ 2147483647 h 170"/>
                <a:gd name="T12" fmla="*/ 2147483647 w 208"/>
                <a:gd name="T13" fmla="*/ 2147483647 h 170"/>
                <a:gd name="T14" fmla="*/ 2147483647 w 208"/>
                <a:gd name="T15" fmla="*/ 2147483647 h 170"/>
                <a:gd name="T16" fmla="*/ 2147483647 w 208"/>
                <a:gd name="T17" fmla="*/ 2147483647 h 170"/>
                <a:gd name="T18" fmla="*/ 2147483647 w 208"/>
                <a:gd name="T19" fmla="*/ 2147483647 h 170"/>
                <a:gd name="T20" fmla="*/ 0 w 208"/>
                <a:gd name="T21" fmla="*/ 2147483647 h 170"/>
                <a:gd name="T22" fmla="*/ 2147483647 w 208"/>
                <a:gd name="T23" fmla="*/ 2147483647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8" h="170">
                  <a:moveTo>
                    <a:pt x="30" y="2"/>
                  </a:moveTo>
                  <a:lnTo>
                    <a:pt x="196" y="0"/>
                  </a:lnTo>
                  <a:lnTo>
                    <a:pt x="202" y="6"/>
                  </a:lnTo>
                  <a:lnTo>
                    <a:pt x="206" y="136"/>
                  </a:lnTo>
                  <a:lnTo>
                    <a:pt x="208" y="152"/>
                  </a:lnTo>
                  <a:lnTo>
                    <a:pt x="208" y="162"/>
                  </a:lnTo>
                  <a:lnTo>
                    <a:pt x="208" y="166"/>
                  </a:lnTo>
                  <a:lnTo>
                    <a:pt x="204" y="168"/>
                  </a:lnTo>
                  <a:lnTo>
                    <a:pt x="102" y="170"/>
                  </a:lnTo>
                  <a:lnTo>
                    <a:pt x="6" y="170"/>
                  </a:lnTo>
                  <a:lnTo>
                    <a:pt x="0" y="4"/>
                  </a:lnTo>
                  <a:lnTo>
                    <a:pt x="30" y="2"/>
                  </a:lnTo>
                  <a:close/>
                </a:path>
              </a:pathLst>
            </a:custGeom>
            <a:solidFill>
              <a:srgbClr val="D2F6EF"/>
            </a:solidFill>
            <a:ln w="6350" cmpd="sng">
              <a:solidFill>
                <a:schemeClr val="tx1"/>
              </a:solidFill>
              <a:round/>
              <a:headEnd/>
              <a:tailEnd/>
            </a:ln>
          </p:spPr>
          <p:txBody>
            <a:bodyPr/>
            <a:lstStyle/>
            <a:p>
              <a:endParaRPr lang="en-US"/>
            </a:p>
          </p:txBody>
        </p:sp>
        <p:sp>
          <p:nvSpPr>
            <p:cNvPr id="106" name="Freeform 102"/>
            <p:cNvSpPr>
              <a:spLocks/>
            </p:cNvSpPr>
            <p:nvPr/>
          </p:nvSpPr>
          <p:spPr bwMode="auto">
            <a:xfrm>
              <a:off x="3217863" y="2668588"/>
              <a:ext cx="487362" cy="498475"/>
            </a:xfrm>
            <a:custGeom>
              <a:avLst/>
              <a:gdLst>
                <a:gd name="T0" fmla="*/ 0 w 170"/>
                <a:gd name="T1" fmla="*/ 0 h 174"/>
                <a:gd name="T2" fmla="*/ 2147483647 w 170"/>
                <a:gd name="T3" fmla="*/ 2147483647 h 174"/>
                <a:gd name="T4" fmla="*/ 2147483647 w 170"/>
                <a:gd name="T5" fmla="*/ 2147483647 h 174"/>
                <a:gd name="T6" fmla="*/ 2147483647 w 170"/>
                <a:gd name="T7" fmla="*/ 2147483647 h 174"/>
                <a:gd name="T8" fmla="*/ 0 w 170"/>
                <a:gd name="T9" fmla="*/ 0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74">
                  <a:moveTo>
                    <a:pt x="0" y="0"/>
                  </a:moveTo>
                  <a:lnTo>
                    <a:pt x="168" y="2"/>
                  </a:lnTo>
                  <a:lnTo>
                    <a:pt x="170" y="172"/>
                  </a:lnTo>
                  <a:lnTo>
                    <a:pt x="4" y="174"/>
                  </a:lnTo>
                  <a:lnTo>
                    <a:pt x="0" y="0"/>
                  </a:lnTo>
                  <a:close/>
                </a:path>
              </a:pathLst>
            </a:custGeom>
            <a:solidFill>
              <a:srgbClr val="D2F6EF"/>
            </a:solidFill>
            <a:ln w="6350" cmpd="sng">
              <a:solidFill>
                <a:schemeClr val="tx1"/>
              </a:solidFill>
              <a:round/>
              <a:headEnd/>
              <a:tailEnd/>
            </a:ln>
          </p:spPr>
          <p:txBody>
            <a:bodyPr/>
            <a:lstStyle/>
            <a:p>
              <a:endParaRPr lang="en-US"/>
            </a:p>
          </p:txBody>
        </p:sp>
        <p:sp>
          <p:nvSpPr>
            <p:cNvPr id="107" name="Freeform 103"/>
            <p:cNvSpPr>
              <a:spLocks/>
            </p:cNvSpPr>
            <p:nvPr/>
          </p:nvSpPr>
          <p:spPr bwMode="auto">
            <a:xfrm>
              <a:off x="3698875" y="2674938"/>
              <a:ext cx="496888" cy="503237"/>
            </a:xfrm>
            <a:custGeom>
              <a:avLst/>
              <a:gdLst>
                <a:gd name="T0" fmla="*/ 0 w 174"/>
                <a:gd name="T1" fmla="*/ 0 h 176"/>
                <a:gd name="T2" fmla="*/ 2147483647 w 174"/>
                <a:gd name="T3" fmla="*/ 0 h 176"/>
                <a:gd name="T4" fmla="*/ 2147483647 w 174"/>
                <a:gd name="T5" fmla="*/ 2147483647 h 176"/>
                <a:gd name="T6" fmla="*/ 2147483647 w 174"/>
                <a:gd name="T7" fmla="*/ 2147483647 h 176"/>
                <a:gd name="T8" fmla="*/ 2147483647 w 174"/>
                <a:gd name="T9" fmla="*/ 2147483647 h 176"/>
                <a:gd name="T10" fmla="*/ 0 w 174"/>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176">
                  <a:moveTo>
                    <a:pt x="0" y="0"/>
                  </a:moveTo>
                  <a:lnTo>
                    <a:pt x="172" y="0"/>
                  </a:lnTo>
                  <a:lnTo>
                    <a:pt x="174" y="168"/>
                  </a:lnTo>
                  <a:lnTo>
                    <a:pt x="8" y="176"/>
                  </a:lnTo>
                  <a:lnTo>
                    <a:pt x="2" y="170"/>
                  </a:lnTo>
                  <a:lnTo>
                    <a:pt x="0" y="0"/>
                  </a:lnTo>
                  <a:close/>
                </a:path>
              </a:pathLst>
            </a:custGeom>
            <a:solidFill>
              <a:srgbClr val="9EECDD"/>
            </a:solidFill>
            <a:ln w="6350" cmpd="sng">
              <a:solidFill>
                <a:schemeClr val="tx1"/>
              </a:solidFill>
              <a:round/>
              <a:headEnd/>
              <a:tailEnd/>
            </a:ln>
          </p:spPr>
          <p:txBody>
            <a:bodyPr/>
            <a:lstStyle/>
            <a:p>
              <a:endParaRPr lang="en-US"/>
            </a:p>
          </p:txBody>
        </p:sp>
        <p:sp>
          <p:nvSpPr>
            <p:cNvPr id="108" name="Freeform 104"/>
            <p:cNvSpPr>
              <a:spLocks/>
            </p:cNvSpPr>
            <p:nvPr/>
          </p:nvSpPr>
          <p:spPr bwMode="auto">
            <a:xfrm>
              <a:off x="4191000" y="2674938"/>
              <a:ext cx="492125" cy="481012"/>
            </a:xfrm>
            <a:custGeom>
              <a:avLst/>
              <a:gdLst>
                <a:gd name="T0" fmla="*/ 0 w 172"/>
                <a:gd name="T1" fmla="*/ 0 h 168"/>
                <a:gd name="T2" fmla="*/ 2147483647 w 172"/>
                <a:gd name="T3" fmla="*/ 0 h 168"/>
                <a:gd name="T4" fmla="*/ 2147483647 w 172"/>
                <a:gd name="T5" fmla="*/ 2147483647 h 168"/>
                <a:gd name="T6" fmla="*/ 2147483647 w 172"/>
                <a:gd name="T7" fmla="*/ 2147483647 h 168"/>
                <a:gd name="T8" fmla="*/ 2147483647 w 172"/>
                <a:gd name="T9" fmla="*/ 2147483647 h 168"/>
                <a:gd name="T10" fmla="*/ 0 w 172"/>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68">
                  <a:moveTo>
                    <a:pt x="0" y="0"/>
                  </a:moveTo>
                  <a:lnTo>
                    <a:pt x="164" y="0"/>
                  </a:lnTo>
                  <a:lnTo>
                    <a:pt x="168" y="100"/>
                  </a:lnTo>
                  <a:lnTo>
                    <a:pt x="172" y="166"/>
                  </a:lnTo>
                  <a:lnTo>
                    <a:pt x="2" y="168"/>
                  </a:lnTo>
                  <a:lnTo>
                    <a:pt x="0" y="0"/>
                  </a:lnTo>
                  <a:close/>
                </a:path>
              </a:pathLst>
            </a:custGeom>
            <a:solidFill>
              <a:srgbClr val="24BA9D"/>
            </a:solidFill>
            <a:ln w="6350" cmpd="sng">
              <a:solidFill>
                <a:schemeClr val="tx1"/>
              </a:solidFill>
              <a:round/>
              <a:headEnd/>
              <a:tailEnd/>
            </a:ln>
          </p:spPr>
          <p:txBody>
            <a:bodyPr/>
            <a:lstStyle/>
            <a:p>
              <a:endParaRPr lang="en-US"/>
            </a:p>
          </p:txBody>
        </p:sp>
        <p:sp>
          <p:nvSpPr>
            <p:cNvPr id="109" name="Freeform 105"/>
            <p:cNvSpPr>
              <a:spLocks/>
            </p:cNvSpPr>
            <p:nvPr/>
          </p:nvSpPr>
          <p:spPr bwMode="auto">
            <a:xfrm>
              <a:off x="4659313" y="2560638"/>
              <a:ext cx="481012" cy="400050"/>
            </a:xfrm>
            <a:custGeom>
              <a:avLst/>
              <a:gdLst>
                <a:gd name="T0" fmla="*/ 0 w 168"/>
                <a:gd name="T1" fmla="*/ 2147483647 h 140"/>
                <a:gd name="T2" fmla="*/ 2147483647 w 168"/>
                <a:gd name="T3" fmla="*/ 0 h 140"/>
                <a:gd name="T4" fmla="*/ 2147483647 w 168"/>
                <a:gd name="T5" fmla="*/ 0 h 140"/>
                <a:gd name="T6" fmla="*/ 2147483647 w 168"/>
                <a:gd name="T7" fmla="*/ 0 h 140"/>
                <a:gd name="T8" fmla="*/ 2147483647 w 168"/>
                <a:gd name="T9" fmla="*/ 0 h 140"/>
                <a:gd name="T10" fmla="*/ 2147483647 w 168"/>
                <a:gd name="T11" fmla="*/ 2147483647 h 140"/>
                <a:gd name="T12" fmla="*/ 2147483647 w 168"/>
                <a:gd name="T13" fmla="*/ 2147483647 h 140"/>
                <a:gd name="T14" fmla="*/ 2147483647 w 168"/>
                <a:gd name="T15" fmla="*/ 2147483647 h 140"/>
                <a:gd name="T16" fmla="*/ 0 w 168"/>
                <a:gd name="T17" fmla="*/ 2147483647 h 140"/>
                <a:gd name="T18" fmla="*/ 0 w 168"/>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40">
                  <a:moveTo>
                    <a:pt x="0" y="4"/>
                  </a:moveTo>
                  <a:lnTo>
                    <a:pt x="84" y="0"/>
                  </a:lnTo>
                  <a:lnTo>
                    <a:pt x="140" y="0"/>
                  </a:lnTo>
                  <a:lnTo>
                    <a:pt x="158" y="0"/>
                  </a:lnTo>
                  <a:lnTo>
                    <a:pt x="166" y="0"/>
                  </a:lnTo>
                  <a:lnTo>
                    <a:pt x="168" y="106"/>
                  </a:lnTo>
                  <a:lnTo>
                    <a:pt x="168" y="130"/>
                  </a:lnTo>
                  <a:lnTo>
                    <a:pt x="4" y="140"/>
                  </a:lnTo>
                  <a:lnTo>
                    <a:pt x="0" y="40"/>
                  </a:lnTo>
                  <a:lnTo>
                    <a:pt x="0" y="4"/>
                  </a:lnTo>
                  <a:close/>
                </a:path>
              </a:pathLst>
            </a:custGeom>
            <a:solidFill>
              <a:srgbClr val="9EECDD"/>
            </a:solidFill>
            <a:ln w="6350" cmpd="sng">
              <a:solidFill>
                <a:schemeClr val="tx1"/>
              </a:solidFill>
              <a:round/>
              <a:headEnd/>
              <a:tailEnd/>
            </a:ln>
          </p:spPr>
          <p:txBody>
            <a:bodyPr/>
            <a:lstStyle/>
            <a:p>
              <a:endParaRPr lang="en-US"/>
            </a:p>
          </p:txBody>
        </p:sp>
        <p:sp>
          <p:nvSpPr>
            <p:cNvPr id="110" name="Freeform 106"/>
            <p:cNvSpPr>
              <a:spLocks/>
            </p:cNvSpPr>
            <p:nvPr/>
          </p:nvSpPr>
          <p:spPr bwMode="auto">
            <a:xfrm>
              <a:off x="4672013" y="2932113"/>
              <a:ext cx="492125" cy="411162"/>
            </a:xfrm>
            <a:custGeom>
              <a:avLst/>
              <a:gdLst>
                <a:gd name="T0" fmla="*/ 2147483647 w 172"/>
                <a:gd name="T1" fmla="*/ 0 h 144"/>
                <a:gd name="T2" fmla="*/ 2147483647 w 172"/>
                <a:gd name="T3" fmla="*/ 2147483647 h 144"/>
                <a:gd name="T4" fmla="*/ 2147483647 w 172"/>
                <a:gd name="T5" fmla="*/ 2147483647 h 144"/>
                <a:gd name="T6" fmla="*/ 2147483647 w 172"/>
                <a:gd name="T7" fmla="*/ 2147483647 h 144"/>
                <a:gd name="T8" fmla="*/ 2147483647 w 172"/>
                <a:gd name="T9" fmla="*/ 2147483647 h 144"/>
                <a:gd name="T10" fmla="*/ 0 w 172"/>
                <a:gd name="T11" fmla="*/ 2147483647 h 144"/>
                <a:gd name="T12" fmla="*/ 2147483647 w 17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44">
                  <a:moveTo>
                    <a:pt x="164" y="0"/>
                  </a:moveTo>
                  <a:lnTo>
                    <a:pt x="172" y="108"/>
                  </a:lnTo>
                  <a:lnTo>
                    <a:pt x="168" y="142"/>
                  </a:lnTo>
                  <a:lnTo>
                    <a:pt x="4" y="144"/>
                  </a:lnTo>
                  <a:lnTo>
                    <a:pt x="4" y="76"/>
                  </a:lnTo>
                  <a:lnTo>
                    <a:pt x="0" y="10"/>
                  </a:lnTo>
                  <a:lnTo>
                    <a:pt x="164" y="0"/>
                  </a:lnTo>
                  <a:close/>
                </a:path>
              </a:pathLst>
            </a:custGeom>
            <a:solidFill>
              <a:srgbClr val="D2F6EF"/>
            </a:solidFill>
            <a:ln w="6350" cmpd="sng">
              <a:solidFill>
                <a:schemeClr val="tx1"/>
              </a:solidFill>
              <a:round/>
              <a:headEnd/>
              <a:tailEnd/>
            </a:ln>
          </p:spPr>
          <p:txBody>
            <a:bodyPr/>
            <a:lstStyle/>
            <a:p>
              <a:endParaRPr lang="en-US"/>
            </a:p>
          </p:txBody>
        </p:sp>
        <p:sp>
          <p:nvSpPr>
            <p:cNvPr id="111" name="Rectangle 110"/>
            <p:cNvSpPr>
              <a:spLocks noChangeArrowheads="1"/>
            </p:cNvSpPr>
            <p:nvPr/>
          </p:nvSpPr>
          <p:spPr bwMode="auto">
            <a:xfrm>
              <a:off x="7386638" y="3930650"/>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Allen</a:t>
              </a:r>
              <a:endParaRPr lang="en-US" altLang="en-US" sz="900">
                <a:latin typeface="Arial" charset="0"/>
              </a:endParaRPr>
            </a:p>
          </p:txBody>
        </p:sp>
        <p:sp>
          <p:nvSpPr>
            <p:cNvPr id="112" name="Rectangle 111"/>
            <p:cNvSpPr>
              <a:spLocks noChangeArrowheads="1"/>
            </p:cNvSpPr>
            <p:nvPr/>
          </p:nvSpPr>
          <p:spPr bwMode="auto">
            <a:xfrm>
              <a:off x="7299325" y="349567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Anderson</a:t>
              </a:r>
              <a:endParaRPr lang="en-US" altLang="en-US" sz="900">
                <a:latin typeface="Arial" charset="0"/>
              </a:endParaRPr>
            </a:p>
          </p:txBody>
        </p:sp>
        <p:sp>
          <p:nvSpPr>
            <p:cNvPr id="113" name="Rectangle 112"/>
            <p:cNvSpPr>
              <a:spLocks noChangeArrowheads="1"/>
            </p:cNvSpPr>
            <p:nvPr/>
          </p:nvSpPr>
          <p:spPr bwMode="auto">
            <a:xfrm>
              <a:off x="7180263" y="2100263"/>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Atchison</a:t>
              </a:r>
              <a:endParaRPr lang="en-US" altLang="en-US" sz="900">
                <a:latin typeface="Arial" charset="0"/>
              </a:endParaRPr>
            </a:p>
          </p:txBody>
        </p:sp>
        <p:sp>
          <p:nvSpPr>
            <p:cNvPr id="114" name="Rectangle 113"/>
            <p:cNvSpPr>
              <a:spLocks noChangeArrowheads="1"/>
            </p:cNvSpPr>
            <p:nvPr/>
          </p:nvSpPr>
          <p:spPr bwMode="auto">
            <a:xfrm>
              <a:off x="4433888" y="4743450"/>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Barber</a:t>
              </a:r>
              <a:endParaRPr lang="en-US" altLang="en-US" sz="900">
                <a:latin typeface="Arial" charset="0"/>
              </a:endParaRPr>
            </a:p>
          </p:txBody>
        </p:sp>
        <p:sp>
          <p:nvSpPr>
            <p:cNvPr id="115" name="Rectangle 114"/>
            <p:cNvSpPr>
              <a:spLocks noChangeArrowheads="1"/>
            </p:cNvSpPr>
            <p:nvPr/>
          </p:nvSpPr>
          <p:spPr bwMode="auto">
            <a:xfrm>
              <a:off x="4319588" y="3387725"/>
              <a:ext cx="336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Barton</a:t>
              </a:r>
              <a:endParaRPr lang="en-US" altLang="en-US" sz="900">
                <a:latin typeface="Arial" charset="0"/>
              </a:endParaRPr>
            </a:p>
          </p:txBody>
        </p:sp>
        <p:sp>
          <p:nvSpPr>
            <p:cNvPr id="116" name="Rectangle 115"/>
            <p:cNvSpPr>
              <a:spLocks noChangeArrowheads="1"/>
            </p:cNvSpPr>
            <p:nvPr/>
          </p:nvSpPr>
          <p:spPr bwMode="auto">
            <a:xfrm>
              <a:off x="7705725" y="3925888"/>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Bourbon</a:t>
              </a:r>
              <a:endParaRPr lang="en-US" altLang="en-US" sz="900">
                <a:latin typeface="Arial" charset="0"/>
              </a:endParaRPr>
            </a:p>
          </p:txBody>
        </p:sp>
        <p:sp>
          <p:nvSpPr>
            <p:cNvPr id="117" name="Rectangle 116"/>
            <p:cNvSpPr>
              <a:spLocks noChangeArrowheads="1"/>
            </p:cNvSpPr>
            <p:nvPr/>
          </p:nvSpPr>
          <p:spPr bwMode="auto">
            <a:xfrm>
              <a:off x="6985000" y="1803400"/>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Brown</a:t>
              </a:r>
              <a:endParaRPr lang="en-US" altLang="en-US" sz="900">
                <a:latin typeface="Arial" charset="0"/>
              </a:endParaRPr>
            </a:p>
          </p:txBody>
        </p:sp>
        <p:sp>
          <p:nvSpPr>
            <p:cNvPr id="118" name="Rectangle 117"/>
            <p:cNvSpPr>
              <a:spLocks noChangeArrowheads="1"/>
            </p:cNvSpPr>
            <p:nvPr/>
          </p:nvSpPr>
          <p:spPr bwMode="auto">
            <a:xfrm>
              <a:off x="5984875" y="4097338"/>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Butler</a:t>
              </a:r>
              <a:endParaRPr lang="en-US" altLang="en-US" sz="900">
                <a:latin typeface="Arial" charset="0"/>
              </a:endParaRPr>
            </a:p>
          </p:txBody>
        </p:sp>
        <p:sp>
          <p:nvSpPr>
            <p:cNvPr id="119" name="Rectangle 118"/>
            <p:cNvSpPr>
              <a:spLocks noChangeArrowheads="1"/>
            </p:cNvSpPr>
            <p:nvPr/>
          </p:nvSpPr>
          <p:spPr bwMode="auto">
            <a:xfrm>
              <a:off x="6184900" y="3524250"/>
              <a:ext cx="330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Chase</a:t>
              </a:r>
              <a:endParaRPr lang="en-US" altLang="en-US" sz="900">
                <a:latin typeface="Arial" charset="0"/>
              </a:endParaRPr>
            </a:p>
          </p:txBody>
        </p:sp>
        <p:sp>
          <p:nvSpPr>
            <p:cNvPr id="120" name="Rectangle 119"/>
            <p:cNvSpPr>
              <a:spLocks noChangeArrowheads="1"/>
            </p:cNvSpPr>
            <p:nvPr/>
          </p:nvSpPr>
          <p:spPr bwMode="auto">
            <a:xfrm>
              <a:off x="6381750" y="4794250"/>
              <a:ext cx="622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Chautauqua</a:t>
              </a:r>
              <a:endParaRPr lang="en-US" altLang="en-US" sz="900">
                <a:latin typeface="Arial" charset="0"/>
              </a:endParaRPr>
            </a:p>
          </p:txBody>
        </p:sp>
        <p:sp>
          <p:nvSpPr>
            <p:cNvPr id="121" name="Rectangle 120"/>
            <p:cNvSpPr>
              <a:spLocks noChangeArrowheads="1"/>
            </p:cNvSpPr>
            <p:nvPr/>
          </p:nvSpPr>
          <p:spPr bwMode="auto">
            <a:xfrm>
              <a:off x="7758113" y="4662488"/>
              <a:ext cx="495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Cherokee</a:t>
              </a:r>
              <a:endParaRPr lang="en-US" altLang="en-US" sz="900">
                <a:latin typeface="Arial" charset="0"/>
              </a:endParaRPr>
            </a:p>
          </p:txBody>
        </p:sp>
        <p:sp>
          <p:nvSpPr>
            <p:cNvPr id="122" name="Rectangle 121"/>
            <p:cNvSpPr>
              <a:spLocks noChangeArrowheads="1"/>
            </p:cNvSpPr>
            <p:nvPr/>
          </p:nvSpPr>
          <p:spPr bwMode="auto">
            <a:xfrm>
              <a:off x="1687513" y="1922463"/>
              <a:ext cx="520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Cheyenne</a:t>
              </a:r>
              <a:endParaRPr lang="en-US" altLang="en-US" sz="900">
                <a:latin typeface="Arial" charset="0"/>
              </a:endParaRPr>
            </a:p>
          </p:txBody>
        </p:sp>
        <p:sp>
          <p:nvSpPr>
            <p:cNvPr id="123" name="Rectangle 122"/>
            <p:cNvSpPr>
              <a:spLocks noChangeArrowheads="1"/>
            </p:cNvSpPr>
            <p:nvPr/>
          </p:nvSpPr>
          <p:spPr bwMode="auto">
            <a:xfrm>
              <a:off x="3438525" y="4783138"/>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Clark</a:t>
              </a:r>
              <a:endParaRPr lang="en-US" altLang="en-US" sz="900">
                <a:latin typeface="Arial" charset="0"/>
              </a:endParaRPr>
            </a:p>
          </p:txBody>
        </p:sp>
        <p:sp>
          <p:nvSpPr>
            <p:cNvPr id="124" name="Rectangle 123"/>
            <p:cNvSpPr>
              <a:spLocks noChangeArrowheads="1"/>
            </p:cNvSpPr>
            <p:nvPr/>
          </p:nvSpPr>
          <p:spPr bwMode="auto">
            <a:xfrm>
              <a:off x="5681663" y="2289175"/>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Clay</a:t>
              </a:r>
              <a:endParaRPr lang="en-US" altLang="en-US" sz="900">
                <a:latin typeface="Arial" charset="0"/>
              </a:endParaRPr>
            </a:p>
          </p:txBody>
        </p:sp>
        <p:sp>
          <p:nvSpPr>
            <p:cNvPr id="125" name="Rectangle 124"/>
            <p:cNvSpPr>
              <a:spLocks noChangeArrowheads="1"/>
            </p:cNvSpPr>
            <p:nvPr/>
          </p:nvSpPr>
          <p:spPr bwMode="auto">
            <a:xfrm>
              <a:off x="5246688" y="2254250"/>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Cloud</a:t>
              </a:r>
              <a:endParaRPr lang="en-US" altLang="en-US" sz="900">
                <a:latin typeface="Arial" charset="0"/>
              </a:endParaRPr>
            </a:p>
          </p:txBody>
        </p:sp>
        <p:sp>
          <p:nvSpPr>
            <p:cNvPr id="126" name="Rectangle 125"/>
            <p:cNvSpPr>
              <a:spLocks noChangeArrowheads="1"/>
            </p:cNvSpPr>
            <p:nvPr/>
          </p:nvSpPr>
          <p:spPr bwMode="auto">
            <a:xfrm>
              <a:off x="3798888" y="4776788"/>
              <a:ext cx="552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Comanche</a:t>
              </a:r>
              <a:endParaRPr lang="en-US" altLang="en-US" sz="900">
                <a:latin typeface="Arial" charset="0"/>
              </a:endParaRPr>
            </a:p>
          </p:txBody>
        </p:sp>
        <p:sp>
          <p:nvSpPr>
            <p:cNvPr id="127" name="Rectangle 126"/>
            <p:cNvSpPr>
              <a:spLocks noChangeArrowheads="1"/>
            </p:cNvSpPr>
            <p:nvPr/>
          </p:nvSpPr>
          <p:spPr bwMode="auto">
            <a:xfrm>
              <a:off x="5932488" y="4675188"/>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Cowley</a:t>
              </a:r>
              <a:endParaRPr lang="en-US" altLang="en-US" sz="900">
                <a:latin typeface="Arial" charset="0"/>
              </a:endParaRPr>
            </a:p>
          </p:txBody>
        </p:sp>
        <p:sp>
          <p:nvSpPr>
            <p:cNvPr id="128" name="Rectangle 127"/>
            <p:cNvSpPr>
              <a:spLocks noChangeArrowheads="1"/>
            </p:cNvSpPr>
            <p:nvPr/>
          </p:nvSpPr>
          <p:spPr bwMode="auto">
            <a:xfrm>
              <a:off x="7723188" y="4302125"/>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Crawford</a:t>
              </a:r>
              <a:endParaRPr lang="en-US" altLang="en-US" sz="900">
                <a:latin typeface="Arial" charset="0"/>
              </a:endParaRPr>
            </a:p>
          </p:txBody>
        </p:sp>
        <p:sp>
          <p:nvSpPr>
            <p:cNvPr id="129" name="Rectangle 128"/>
            <p:cNvSpPr>
              <a:spLocks noChangeArrowheads="1"/>
            </p:cNvSpPr>
            <p:nvPr/>
          </p:nvSpPr>
          <p:spPr bwMode="auto">
            <a:xfrm>
              <a:off x="2781300" y="1939925"/>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Decatur</a:t>
              </a:r>
              <a:endParaRPr lang="en-US" altLang="en-US" sz="900">
                <a:latin typeface="Arial" charset="0"/>
              </a:endParaRPr>
            </a:p>
          </p:txBody>
        </p:sp>
        <p:sp>
          <p:nvSpPr>
            <p:cNvPr id="130" name="Rectangle 129"/>
            <p:cNvSpPr>
              <a:spLocks noChangeArrowheads="1"/>
            </p:cNvSpPr>
            <p:nvPr/>
          </p:nvSpPr>
          <p:spPr bwMode="auto">
            <a:xfrm>
              <a:off x="5657850" y="2913063"/>
              <a:ext cx="495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Dickinson</a:t>
              </a:r>
              <a:endParaRPr lang="en-US" altLang="en-US" sz="900">
                <a:latin typeface="Arial" charset="0"/>
              </a:endParaRPr>
            </a:p>
          </p:txBody>
        </p:sp>
        <p:sp>
          <p:nvSpPr>
            <p:cNvPr id="131" name="Rectangle 130"/>
            <p:cNvSpPr>
              <a:spLocks noChangeArrowheads="1"/>
            </p:cNvSpPr>
            <p:nvPr/>
          </p:nvSpPr>
          <p:spPr bwMode="auto">
            <a:xfrm>
              <a:off x="7334250" y="176847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Doniphan</a:t>
              </a:r>
              <a:endParaRPr lang="en-US" altLang="en-US" sz="900">
                <a:latin typeface="Arial" charset="0"/>
              </a:endParaRPr>
            </a:p>
          </p:txBody>
        </p:sp>
        <p:sp>
          <p:nvSpPr>
            <p:cNvPr id="132" name="Rectangle 131"/>
            <p:cNvSpPr>
              <a:spLocks noChangeArrowheads="1"/>
            </p:cNvSpPr>
            <p:nvPr/>
          </p:nvSpPr>
          <p:spPr bwMode="auto">
            <a:xfrm>
              <a:off x="7259638" y="284956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Douglas</a:t>
              </a:r>
              <a:endParaRPr lang="en-US" altLang="en-US" sz="900">
                <a:latin typeface="Arial" charset="0"/>
              </a:endParaRPr>
            </a:p>
          </p:txBody>
        </p:sp>
        <p:sp>
          <p:nvSpPr>
            <p:cNvPr id="133" name="Rectangle 132"/>
            <p:cNvSpPr>
              <a:spLocks noChangeArrowheads="1"/>
            </p:cNvSpPr>
            <p:nvPr/>
          </p:nvSpPr>
          <p:spPr bwMode="auto">
            <a:xfrm>
              <a:off x="3827463" y="4051300"/>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Edwards</a:t>
              </a:r>
              <a:endParaRPr lang="en-US" altLang="en-US" sz="900">
                <a:latin typeface="Arial" charset="0"/>
              </a:endParaRPr>
            </a:p>
          </p:txBody>
        </p:sp>
        <p:sp>
          <p:nvSpPr>
            <p:cNvPr id="134" name="Rectangle 133"/>
            <p:cNvSpPr>
              <a:spLocks noChangeArrowheads="1"/>
            </p:cNvSpPr>
            <p:nvPr/>
          </p:nvSpPr>
          <p:spPr bwMode="auto">
            <a:xfrm>
              <a:off x="6578600" y="4440238"/>
              <a:ext cx="158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Elk</a:t>
              </a:r>
              <a:endParaRPr lang="en-US" altLang="en-US" sz="900">
                <a:latin typeface="Arial" charset="0"/>
              </a:endParaRPr>
            </a:p>
          </p:txBody>
        </p:sp>
        <p:sp>
          <p:nvSpPr>
            <p:cNvPr id="135" name="Rectangle 134"/>
            <p:cNvSpPr>
              <a:spLocks noChangeArrowheads="1"/>
            </p:cNvSpPr>
            <p:nvPr/>
          </p:nvSpPr>
          <p:spPr bwMode="auto">
            <a:xfrm>
              <a:off x="3856038" y="2871788"/>
              <a:ext cx="209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Ellis</a:t>
              </a:r>
              <a:endParaRPr lang="en-US" altLang="en-US" sz="900">
                <a:latin typeface="Arial" charset="0"/>
              </a:endParaRPr>
            </a:p>
          </p:txBody>
        </p:sp>
        <p:sp>
          <p:nvSpPr>
            <p:cNvPr id="136" name="Rectangle 135"/>
            <p:cNvSpPr>
              <a:spLocks noChangeArrowheads="1"/>
            </p:cNvSpPr>
            <p:nvPr/>
          </p:nvSpPr>
          <p:spPr bwMode="auto">
            <a:xfrm>
              <a:off x="4759325" y="3095625"/>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Ellsworth</a:t>
              </a:r>
              <a:endParaRPr lang="en-US" altLang="en-US" sz="900">
                <a:latin typeface="Arial" charset="0"/>
              </a:endParaRPr>
            </a:p>
          </p:txBody>
        </p:sp>
        <p:sp>
          <p:nvSpPr>
            <p:cNvPr id="137" name="Rectangle 136"/>
            <p:cNvSpPr>
              <a:spLocks noChangeArrowheads="1"/>
            </p:cNvSpPr>
            <p:nvPr/>
          </p:nvSpPr>
          <p:spPr bwMode="auto">
            <a:xfrm>
              <a:off x="2590800" y="3776663"/>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Finney</a:t>
              </a:r>
              <a:endParaRPr lang="en-US" altLang="en-US" sz="900">
                <a:latin typeface="Arial" charset="0"/>
              </a:endParaRPr>
            </a:p>
          </p:txBody>
        </p:sp>
        <p:sp>
          <p:nvSpPr>
            <p:cNvPr id="138" name="Rectangle 137"/>
            <p:cNvSpPr>
              <a:spLocks noChangeArrowheads="1"/>
            </p:cNvSpPr>
            <p:nvPr/>
          </p:nvSpPr>
          <p:spPr bwMode="auto">
            <a:xfrm>
              <a:off x="3295650" y="4257675"/>
              <a:ext cx="234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Ford</a:t>
              </a:r>
              <a:endParaRPr lang="en-US" altLang="en-US" sz="900">
                <a:latin typeface="Arial" charset="0"/>
              </a:endParaRPr>
            </a:p>
          </p:txBody>
        </p:sp>
        <p:sp>
          <p:nvSpPr>
            <p:cNvPr id="139" name="Rectangle 138"/>
            <p:cNvSpPr>
              <a:spLocks noChangeArrowheads="1"/>
            </p:cNvSpPr>
            <p:nvPr/>
          </p:nvSpPr>
          <p:spPr bwMode="auto">
            <a:xfrm>
              <a:off x="7270750" y="3146425"/>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Franklin</a:t>
              </a:r>
              <a:endParaRPr lang="en-US" altLang="en-US" sz="900">
                <a:latin typeface="Arial" charset="0"/>
              </a:endParaRPr>
            </a:p>
          </p:txBody>
        </p:sp>
        <p:sp>
          <p:nvSpPr>
            <p:cNvPr id="140" name="Rectangle 139"/>
            <p:cNvSpPr>
              <a:spLocks noChangeArrowheads="1"/>
            </p:cNvSpPr>
            <p:nvPr/>
          </p:nvSpPr>
          <p:spPr bwMode="auto">
            <a:xfrm>
              <a:off x="6057900" y="2792413"/>
              <a:ext cx="311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Geary</a:t>
              </a:r>
              <a:endParaRPr lang="en-US" altLang="en-US" sz="900">
                <a:latin typeface="Arial" charset="0"/>
              </a:endParaRPr>
            </a:p>
          </p:txBody>
        </p:sp>
        <p:sp>
          <p:nvSpPr>
            <p:cNvPr id="141" name="Rectangle 140"/>
            <p:cNvSpPr>
              <a:spLocks noChangeArrowheads="1"/>
            </p:cNvSpPr>
            <p:nvPr/>
          </p:nvSpPr>
          <p:spPr bwMode="auto">
            <a:xfrm>
              <a:off x="2860675" y="2871788"/>
              <a:ext cx="273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Gove</a:t>
              </a:r>
              <a:endParaRPr lang="en-US" altLang="en-US" sz="900">
                <a:latin typeface="Arial" charset="0"/>
              </a:endParaRPr>
            </a:p>
          </p:txBody>
        </p:sp>
        <p:sp>
          <p:nvSpPr>
            <p:cNvPr id="142" name="Rectangle 141"/>
            <p:cNvSpPr>
              <a:spLocks noChangeArrowheads="1"/>
            </p:cNvSpPr>
            <p:nvPr/>
          </p:nvSpPr>
          <p:spPr bwMode="auto">
            <a:xfrm>
              <a:off x="3300413" y="2386013"/>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Graham</a:t>
              </a:r>
              <a:endParaRPr lang="en-US" altLang="en-US" sz="900">
                <a:latin typeface="Arial" charset="0"/>
              </a:endParaRPr>
            </a:p>
          </p:txBody>
        </p:sp>
        <p:sp>
          <p:nvSpPr>
            <p:cNvPr id="143" name="Rectangle 142"/>
            <p:cNvSpPr>
              <a:spLocks noChangeArrowheads="1"/>
            </p:cNvSpPr>
            <p:nvPr/>
          </p:nvSpPr>
          <p:spPr bwMode="auto">
            <a:xfrm>
              <a:off x="2100263" y="4405313"/>
              <a:ext cx="285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Grant</a:t>
              </a:r>
              <a:endParaRPr lang="en-US" altLang="en-US" sz="900">
                <a:latin typeface="Arial" charset="0"/>
              </a:endParaRPr>
            </a:p>
          </p:txBody>
        </p:sp>
        <p:sp>
          <p:nvSpPr>
            <p:cNvPr id="144" name="Rectangle 143"/>
            <p:cNvSpPr>
              <a:spLocks noChangeArrowheads="1"/>
            </p:cNvSpPr>
            <p:nvPr/>
          </p:nvSpPr>
          <p:spPr bwMode="auto">
            <a:xfrm>
              <a:off x="2894013" y="4233863"/>
              <a:ext cx="247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Gray</a:t>
              </a:r>
              <a:endParaRPr lang="en-US" altLang="en-US" sz="900">
                <a:latin typeface="Arial" charset="0"/>
              </a:endParaRPr>
            </a:p>
          </p:txBody>
        </p:sp>
        <p:sp>
          <p:nvSpPr>
            <p:cNvPr id="145" name="Rectangle 144"/>
            <p:cNvSpPr>
              <a:spLocks noChangeArrowheads="1"/>
            </p:cNvSpPr>
            <p:nvPr/>
          </p:nvSpPr>
          <p:spPr bwMode="auto">
            <a:xfrm>
              <a:off x="1641475" y="336391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Greeley</a:t>
              </a:r>
              <a:endParaRPr lang="en-US" altLang="en-US" sz="900">
                <a:latin typeface="Arial" charset="0"/>
              </a:endParaRPr>
            </a:p>
          </p:txBody>
        </p:sp>
        <p:sp>
          <p:nvSpPr>
            <p:cNvPr id="146" name="Rectangle 145"/>
            <p:cNvSpPr>
              <a:spLocks noChangeArrowheads="1"/>
            </p:cNvSpPr>
            <p:nvPr/>
          </p:nvSpPr>
          <p:spPr bwMode="auto">
            <a:xfrm>
              <a:off x="6357938" y="4011613"/>
              <a:ext cx="590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Greenwood</a:t>
              </a:r>
              <a:endParaRPr lang="en-US" altLang="en-US" sz="900">
                <a:latin typeface="Arial" charset="0"/>
              </a:endParaRPr>
            </a:p>
          </p:txBody>
        </p:sp>
        <p:sp>
          <p:nvSpPr>
            <p:cNvPr id="147" name="Rectangle 146"/>
            <p:cNvSpPr>
              <a:spLocks noChangeArrowheads="1"/>
            </p:cNvSpPr>
            <p:nvPr/>
          </p:nvSpPr>
          <p:spPr bwMode="auto">
            <a:xfrm>
              <a:off x="1630363" y="3983038"/>
              <a:ext cx="450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Hamilton</a:t>
              </a:r>
              <a:endParaRPr lang="en-US" altLang="en-US" sz="900">
                <a:latin typeface="Arial" charset="0"/>
              </a:endParaRPr>
            </a:p>
          </p:txBody>
        </p:sp>
        <p:sp>
          <p:nvSpPr>
            <p:cNvPr id="148" name="Rectangle 147"/>
            <p:cNvSpPr>
              <a:spLocks noChangeArrowheads="1"/>
            </p:cNvSpPr>
            <p:nvPr/>
          </p:nvSpPr>
          <p:spPr bwMode="auto">
            <a:xfrm>
              <a:off x="4902200" y="4760913"/>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Harper</a:t>
              </a:r>
              <a:endParaRPr lang="en-US" altLang="en-US" sz="900">
                <a:latin typeface="Arial" charset="0"/>
              </a:endParaRPr>
            </a:p>
          </p:txBody>
        </p:sp>
        <p:sp>
          <p:nvSpPr>
            <p:cNvPr id="149" name="Rectangle 148"/>
            <p:cNvSpPr>
              <a:spLocks noChangeArrowheads="1"/>
            </p:cNvSpPr>
            <p:nvPr/>
          </p:nvSpPr>
          <p:spPr bwMode="auto">
            <a:xfrm>
              <a:off x="5457825" y="38338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Harvey</a:t>
              </a:r>
              <a:endParaRPr lang="en-US" altLang="en-US" sz="900">
                <a:latin typeface="Arial" charset="0"/>
              </a:endParaRPr>
            </a:p>
          </p:txBody>
        </p:sp>
        <p:sp>
          <p:nvSpPr>
            <p:cNvPr id="150" name="Rectangle 149"/>
            <p:cNvSpPr>
              <a:spLocks noChangeArrowheads="1"/>
            </p:cNvSpPr>
            <p:nvPr/>
          </p:nvSpPr>
          <p:spPr bwMode="auto">
            <a:xfrm>
              <a:off x="2459038" y="4400550"/>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Haskell</a:t>
              </a:r>
              <a:endParaRPr lang="en-US" altLang="en-US" sz="900">
                <a:latin typeface="Arial" charset="0"/>
              </a:endParaRPr>
            </a:p>
          </p:txBody>
        </p:sp>
        <p:sp>
          <p:nvSpPr>
            <p:cNvPr id="151" name="Rectangle 150"/>
            <p:cNvSpPr>
              <a:spLocks noChangeArrowheads="1"/>
            </p:cNvSpPr>
            <p:nvPr/>
          </p:nvSpPr>
          <p:spPr bwMode="auto">
            <a:xfrm>
              <a:off x="3221038" y="3816350"/>
              <a:ext cx="558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Hodgeman</a:t>
              </a:r>
              <a:endParaRPr lang="en-US" altLang="en-US" sz="900">
                <a:latin typeface="Arial" charset="0"/>
              </a:endParaRPr>
            </a:p>
          </p:txBody>
        </p:sp>
        <p:sp>
          <p:nvSpPr>
            <p:cNvPr id="152" name="Rectangle 151"/>
            <p:cNvSpPr>
              <a:spLocks noChangeArrowheads="1"/>
            </p:cNvSpPr>
            <p:nvPr/>
          </p:nvSpPr>
          <p:spPr bwMode="auto">
            <a:xfrm>
              <a:off x="7151688" y="2454275"/>
              <a:ext cx="469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Jefferson</a:t>
              </a:r>
              <a:endParaRPr lang="en-US" altLang="en-US" sz="900">
                <a:latin typeface="Arial" charset="0"/>
              </a:endParaRPr>
            </a:p>
          </p:txBody>
        </p:sp>
        <p:sp>
          <p:nvSpPr>
            <p:cNvPr id="153" name="Rectangle 152"/>
            <p:cNvSpPr>
              <a:spLocks noChangeArrowheads="1"/>
            </p:cNvSpPr>
            <p:nvPr/>
          </p:nvSpPr>
          <p:spPr bwMode="auto">
            <a:xfrm>
              <a:off x="4697413" y="1946275"/>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Jewell</a:t>
              </a:r>
              <a:endParaRPr lang="en-US" altLang="en-US" sz="900">
                <a:latin typeface="Arial" charset="0"/>
              </a:endParaRPr>
            </a:p>
          </p:txBody>
        </p:sp>
        <p:sp>
          <p:nvSpPr>
            <p:cNvPr id="154" name="Rectangle 153"/>
            <p:cNvSpPr>
              <a:spLocks noChangeArrowheads="1"/>
            </p:cNvSpPr>
            <p:nvPr/>
          </p:nvSpPr>
          <p:spPr bwMode="auto">
            <a:xfrm>
              <a:off x="7661275" y="2820988"/>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Johnson</a:t>
              </a:r>
              <a:endParaRPr lang="en-US" altLang="en-US" sz="900">
                <a:latin typeface="Arial" charset="0"/>
              </a:endParaRPr>
            </a:p>
          </p:txBody>
        </p:sp>
        <p:sp>
          <p:nvSpPr>
            <p:cNvPr id="155" name="Rectangle 154"/>
            <p:cNvSpPr>
              <a:spLocks noChangeArrowheads="1"/>
            </p:cNvSpPr>
            <p:nvPr/>
          </p:nvSpPr>
          <p:spPr bwMode="auto">
            <a:xfrm>
              <a:off x="2071688" y="38338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Kearny</a:t>
              </a:r>
              <a:endParaRPr lang="en-US" altLang="en-US" sz="900">
                <a:latin typeface="Arial" charset="0"/>
              </a:endParaRPr>
            </a:p>
          </p:txBody>
        </p:sp>
        <p:sp>
          <p:nvSpPr>
            <p:cNvPr id="156" name="Rectangle 155"/>
            <p:cNvSpPr>
              <a:spLocks noChangeArrowheads="1"/>
            </p:cNvSpPr>
            <p:nvPr/>
          </p:nvSpPr>
          <p:spPr bwMode="auto">
            <a:xfrm>
              <a:off x="4822825" y="4359275"/>
              <a:ext cx="450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Kingman</a:t>
              </a:r>
              <a:endParaRPr lang="en-US" altLang="en-US" sz="900">
                <a:latin typeface="Arial" charset="0"/>
              </a:endParaRPr>
            </a:p>
          </p:txBody>
        </p:sp>
        <p:sp>
          <p:nvSpPr>
            <p:cNvPr id="157" name="Rectangle 156"/>
            <p:cNvSpPr>
              <a:spLocks noChangeArrowheads="1"/>
            </p:cNvSpPr>
            <p:nvPr/>
          </p:nvSpPr>
          <p:spPr bwMode="auto">
            <a:xfrm>
              <a:off x="3878263" y="4429125"/>
              <a:ext cx="311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Kiowa</a:t>
              </a:r>
              <a:endParaRPr lang="en-US" altLang="en-US" sz="900">
                <a:latin typeface="Arial" charset="0"/>
              </a:endParaRPr>
            </a:p>
          </p:txBody>
        </p:sp>
        <p:sp>
          <p:nvSpPr>
            <p:cNvPr id="158" name="Rectangle 157"/>
            <p:cNvSpPr>
              <a:spLocks noChangeArrowheads="1"/>
            </p:cNvSpPr>
            <p:nvPr/>
          </p:nvSpPr>
          <p:spPr bwMode="auto">
            <a:xfrm>
              <a:off x="7351713" y="4600575"/>
              <a:ext cx="381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Labette</a:t>
              </a:r>
              <a:endParaRPr lang="en-US" altLang="en-US" sz="900">
                <a:latin typeface="Arial" charset="0"/>
              </a:endParaRPr>
            </a:p>
          </p:txBody>
        </p:sp>
        <p:sp>
          <p:nvSpPr>
            <p:cNvPr id="159" name="Rectangle 158"/>
            <p:cNvSpPr>
              <a:spLocks noChangeArrowheads="1"/>
            </p:cNvSpPr>
            <p:nvPr/>
          </p:nvSpPr>
          <p:spPr bwMode="auto">
            <a:xfrm>
              <a:off x="2860675" y="3392488"/>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Lane</a:t>
              </a:r>
              <a:endParaRPr lang="en-US" altLang="en-US" sz="900">
                <a:latin typeface="Arial" charset="0"/>
              </a:endParaRPr>
            </a:p>
          </p:txBody>
        </p:sp>
        <p:sp>
          <p:nvSpPr>
            <p:cNvPr id="160" name="Rectangle 159"/>
            <p:cNvSpPr>
              <a:spLocks noChangeArrowheads="1"/>
            </p:cNvSpPr>
            <p:nvPr/>
          </p:nvSpPr>
          <p:spPr bwMode="auto">
            <a:xfrm>
              <a:off x="7512050" y="2335213"/>
              <a:ext cx="654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Leavenworth</a:t>
              </a:r>
              <a:endParaRPr lang="en-US" altLang="en-US" sz="900">
                <a:latin typeface="Arial" charset="0"/>
              </a:endParaRPr>
            </a:p>
          </p:txBody>
        </p:sp>
        <p:sp>
          <p:nvSpPr>
            <p:cNvPr id="161" name="Rectangle 160"/>
            <p:cNvSpPr>
              <a:spLocks noChangeArrowheads="1"/>
            </p:cNvSpPr>
            <p:nvPr/>
          </p:nvSpPr>
          <p:spPr bwMode="auto">
            <a:xfrm>
              <a:off x="4759325" y="27289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Lincoln</a:t>
              </a:r>
              <a:endParaRPr lang="en-US" altLang="en-US" sz="900">
                <a:latin typeface="Arial" charset="0"/>
              </a:endParaRPr>
            </a:p>
          </p:txBody>
        </p:sp>
        <p:sp>
          <p:nvSpPr>
            <p:cNvPr id="162" name="Rectangle 161"/>
            <p:cNvSpPr>
              <a:spLocks noChangeArrowheads="1"/>
            </p:cNvSpPr>
            <p:nvPr/>
          </p:nvSpPr>
          <p:spPr bwMode="auto">
            <a:xfrm>
              <a:off x="7761288" y="3559175"/>
              <a:ext cx="215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Linn</a:t>
              </a:r>
              <a:endParaRPr lang="en-US" altLang="en-US" sz="900">
                <a:latin typeface="Arial" charset="0"/>
              </a:endParaRPr>
            </a:p>
          </p:txBody>
        </p:sp>
        <p:sp>
          <p:nvSpPr>
            <p:cNvPr id="163" name="Rectangle 162"/>
            <p:cNvSpPr>
              <a:spLocks noChangeArrowheads="1"/>
            </p:cNvSpPr>
            <p:nvPr/>
          </p:nvSpPr>
          <p:spPr bwMode="auto">
            <a:xfrm>
              <a:off x="2265363" y="2867025"/>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Logan</a:t>
              </a:r>
              <a:endParaRPr lang="en-US" altLang="en-US" sz="900">
                <a:latin typeface="Arial" charset="0"/>
              </a:endParaRPr>
            </a:p>
          </p:txBody>
        </p:sp>
        <p:sp>
          <p:nvSpPr>
            <p:cNvPr id="164" name="Rectangle 163"/>
            <p:cNvSpPr>
              <a:spLocks noChangeArrowheads="1"/>
            </p:cNvSpPr>
            <p:nvPr/>
          </p:nvSpPr>
          <p:spPr bwMode="auto">
            <a:xfrm>
              <a:off x="6584950" y="3341688"/>
              <a:ext cx="247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Lyon</a:t>
              </a:r>
              <a:endParaRPr lang="en-US" altLang="en-US" sz="900">
                <a:latin typeface="Arial" charset="0"/>
              </a:endParaRPr>
            </a:p>
          </p:txBody>
        </p:sp>
        <p:sp>
          <p:nvSpPr>
            <p:cNvPr id="165" name="Rectangle 164"/>
            <p:cNvSpPr>
              <a:spLocks noChangeArrowheads="1"/>
            </p:cNvSpPr>
            <p:nvPr/>
          </p:nvSpPr>
          <p:spPr bwMode="auto">
            <a:xfrm>
              <a:off x="5741988" y="3490913"/>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Marion</a:t>
              </a:r>
              <a:endParaRPr lang="en-US" altLang="en-US" sz="900">
                <a:latin typeface="Arial" charset="0"/>
              </a:endParaRPr>
            </a:p>
          </p:txBody>
        </p:sp>
        <p:sp>
          <p:nvSpPr>
            <p:cNvPr id="166" name="Rectangle 165"/>
            <p:cNvSpPr>
              <a:spLocks noChangeArrowheads="1"/>
            </p:cNvSpPr>
            <p:nvPr/>
          </p:nvSpPr>
          <p:spPr bwMode="auto">
            <a:xfrm>
              <a:off x="6143625" y="1897063"/>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Marshall</a:t>
              </a:r>
              <a:endParaRPr lang="en-US" altLang="en-US" sz="900">
                <a:latin typeface="Arial" charset="0"/>
              </a:endParaRPr>
            </a:p>
          </p:txBody>
        </p:sp>
        <p:sp>
          <p:nvSpPr>
            <p:cNvPr id="167" name="Rectangle 166"/>
            <p:cNvSpPr>
              <a:spLocks noChangeArrowheads="1"/>
            </p:cNvSpPr>
            <p:nvPr/>
          </p:nvSpPr>
          <p:spPr bwMode="auto">
            <a:xfrm>
              <a:off x="5160963" y="3392488"/>
              <a:ext cx="577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McPherson</a:t>
              </a:r>
              <a:endParaRPr lang="en-US" altLang="en-US" sz="900">
                <a:latin typeface="Arial" charset="0"/>
              </a:endParaRPr>
            </a:p>
          </p:txBody>
        </p:sp>
        <p:sp>
          <p:nvSpPr>
            <p:cNvPr id="168" name="Rectangle 167"/>
            <p:cNvSpPr>
              <a:spLocks noChangeArrowheads="1"/>
            </p:cNvSpPr>
            <p:nvPr/>
          </p:nvSpPr>
          <p:spPr bwMode="auto">
            <a:xfrm>
              <a:off x="2928938" y="4821238"/>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Meade</a:t>
              </a:r>
              <a:endParaRPr lang="en-US" altLang="en-US" sz="900">
                <a:latin typeface="Arial" charset="0"/>
              </a:endParaRPr>
            </a:p>
          </p:txBody>
        </p:sp>
        <p:sp>
          <p:nvSpPr>
            <p:cNvPr id="169" name="Rectangle 168"/>
            <p:cNvSpPr>
              <a:spLocks noChangeArrowheads="1"/>
            </p:cNvSpPr>
            <p:nvPr/>
          </p:nvSpPr>
          <p:spPr bwMode="auto">
            <a:xfrm>
              <a:off x="7672388" y="3159125"/>
              <a:ext cx="304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Miami</a:t>
              </a:r>
              <a:endParaRPr lang="en-US" altLang="en-US" sz="900">
                <a:latin typeface="Arial" charset="0"/>
              </a:endParaRPr>
            </a:p>
          </p:txBody>
        </p:sp>
        <p:sp>
          <p:nvSpPr>
            <p:cNvPr id="170" name="Rectangle 169"/>
            <p:cNvSpPr>
              <a:spLocks noChangeArrowheads="1"/>
            </p:cNvSpPr>
            <p:nvPr/>
          </p:nvSpPr>
          <p:spPr bwMode="auto">
            <a:xfrm>
              <a:off x="4743450" y="2335213"/>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Mitchell</a:t>
              </a:r>
              <a:endParaRPr lang="en-US" altLang="en-US" sz="900">
                <a:latin typeface="Arial" charset="0"/>
              </a:endParaRPr>
            </a:p>
          </p:txBody>
        </p:sp>
        <p:sp>
          <p:nvSpPr>
            <p:cNvPr id="171" name="Rectangle 170"/>
            <p:cNvSpPr>
              <a:spLocks noChangeArrowheads="1"/>
            </p:cNvSpPr>
            <p:nvPr/>
          </p:nvSpPr>
          <p:spPr bwMode="auto">
            <a:xfrm>
              <a:off x="6945313" y="4725988"/>
              <a:ext cx="635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Montgomery</a:t>
              </a:r>
              <a:endParaRPr lang="en-US" altLang="en-US" sz="900">
                <a:latin typeface="Arial" charset="0"/>
              </a:endParaRPr>
            </a:p>
          </p:txBody>
        </p:sp>
        <p:sp>
          <p:nvSpPr>
            <p:cNvPr id="172" name="Rectangle 171"/>
            <p:cNvSpPr>
              <a:spLocks noChangeArrowheads="1"/>
            </p:cNvSpPr>
            <p:nvPr/>
          </p:nvSpPr>
          <p:spPr bwMode="auto">
            <a:xfrm>
              <a:off x="6132513" y="3117850"/>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Morris</a:t>
              </a:r>
              <a:endParaRPr lang="en-US" altLang="en-US" sz="900">
                <a:latin typeface="Arial" charset="0"/>
              </a:endParaRPr>
            </a:p>
          </p:txBody>
        </p:sp>
        <p:sp>
          <p:nvSpPr>
            <p:cNvPr id="173" name="Rectangle 172"/>
            <p:cNvSpPr>
              <a:spLocks noChangeArrowheads="1"/>
            </p:cNvSpPr>
            <p:nvPr/>
          </p:nvSpPr>
          <p:spPr bwMode="auto">
            <a:xfrm>
              <a:off x="1641475" y="4821238"/>
              <a:ext cx="355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Morton</a:t>
              </a:r>
              <a:endParaRPr lang="en-US" altLang="en-US" sz="900">
                <a:latin typeface="Arial" charset="0"/>
              </a:endParaRPr>
            </a:p>
          </p:txBody>
        </p:sp>
        <p:sp>
          <p:nvSpPr>
            <p:cNvPr id="174" name="Rectangle 173"/>
            <p:cNvSpPr>
              <a:spLocks noChangeArrowheads="1"/>
            </p:cNvSpPr>
            <p:nvPr/>
          </p:nvSpPr>
          <p:spPr bwMode="auto">
            <a:xfrm>
              <a:off x="6573838" y="1860550"/>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Nemaha</a:t>
              </a:r>
              <a:endParaRPr lang="en-US" altLang="en-US" sz="900">
                <a:latin typeface="Arial" charset="0"/>
              </a:endParaRPr>
            </a:p>
          </p:txBody>
        </p:sp>
        <p:sp>
          <p:nvSpPr>
            <p:cNvPr id="175" name="Rectangle 174"/>
            <p:cNvSpPr>
              <a:spLocks noChangeArrowheads="1"/>
            </p:cNvSpPr>
            <p:nvPr/>
          </p:nvSpPr>
          <p:spPr bwMode="auto">
            <a:xfrm>
              <a:off x="7281863" y="4246563"/>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Neosho</a:t>
              </a:r>
              <a:endParaRPr lang="en-US" altLang="en-US" sz="900">
                <a:latin typeface="Arial" charset="0"/>
              </a:endParaRPr>
            </a:p>
          </p:txBody>
        </p:sp>
        <p:sp>
          <p:nvSpPr>
            <p:cNvPr id="176" name="Rectangle 175"/>
            <p:cNvSpPr>
              <a:spLocks noChangeArrowheads="1"/>
            </p:cNvSpPr>
            <p:nvPr/>
          </p:nvSpPr>
          <p:spPr bwMode="auto">
            <a:xfrm>
              <a:off x="3317875" y="3381375"/>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Ness</a:t>
              </a:r>
              <a:endParaRPr lang="en-US" altLang="en-US" sz="900">
                <a:latin typeface="Arial" charset="0"/>
              </a:endParaRPr>
            </a:p>
          </p:txBody>
        </p:sp>
        <p:sp>
          <p:nvSpPr>
            <p:cNvPr id="177" name="Rectangle 176"/>
            <p:cNvSpPr>
              <a:spLocks noChangeArrowheads="1"/>
            </p:cNvSpPr>
            <p:nvPr/>
          </p:nvSpPr>
          <p:spPr bwMode="auto">
            <a:xfrm>
              <a:off x="3306763" y="1928813"/>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Norton</a:t>
              </a:r>
              <a:endParaRPr lang="en-US" altLang="en-US" sz="900">
                <a:latin typeface="Arial" charset="0"/>
              </a:endParaRPr>
            </a:p>
          </p:txBody>
        </p:sp>
        <p:sp>
          <p:nvSpPr>
            <p:cNvPr id="178" name="Rectangle 177"/>
            <p:cNvSpPr>
              <a:spLocks noChangeArrowheads="1"/>
            </p:cNvSpPr>
            <p:nvPr/>
          </p:nvSpPr>
          <p:spPr bwMode="auto">
            <a:xfrm>
              <a:off x="4221163" y="2368550"/>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Osborne</a:t>
              </a:r>
              <a:endParaRPr lang="en-US" altLang="en-US" sz="900">
                <a:latin typeface="Arial" charset="0"/>
              </a:endParaRPr>
            </a:p>
          </p:txBody>
        </p:sp>
        <p:sp>
          <p:nvSpPr>
            <p:cNvPr id="179" name="Rectangle 178"/>
            <p:cNvSpPr>
              <a:spLocks noChangeArrowheads="1"/>
            </p:cNvSpPr>
            <p:nvPr/>
          </p:nvSpPr>
          <p:spPr bwMode="auto">
            <a:xfrm>
              <a:off x="5229225" y="26146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Ottawa</a:t>
              </a:r>
              <a:endParaRPr lang="en-US" altLang="en-US" sz="900">
                <a:latin typeface="Arial" charset="0"/>
              </a:endParaRPr>
            </a:p>
          </p:txBody>
        </p:sp>
        <p:sp>
          <p:nvSpPr>
            <p:cNvPr id="180" name="Rectangle 179"/>
            <p:cNvSpPr>
              <a:spLocks noChangeArrowheads="1"/>
            </p:cNvSpPr>
            <p:nvPr/>
          </p:nvSpPr>
          <p:spPr bwMode="auto">
            <a:xfrm>
              <a:off x="3849688" y="3679825"/>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Pawnee</a:t>
              </a:r>
              <a:endParaRPr lang="en-US" altLang="en-US" sz="900">
                <a:latin typeface="Arial" charset="0"/>
              </a:endParaRPr>
            </a:p>
          </p:txBody>
        </p:sp>
        <p:sp>
          <p:nvSpPr>
            <p:cNvPr id="181" name="Rectangle 180"/>
            <p:cNvSpPr>
              <a:spLocks noChangeArrowheads="1"/>
            </p:cNvSpPr>
            <p:nvPr/>
          </p:nvSpPr>
          <p:spPr bwMode="auto">
            <a:xfrm>
              <a:off x="3763963" y="193516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Phillips</a:t>
              </a:r>
              <a:endParaRPr lang="en-US" altLang="en-US" sz="900">
                <a:latin typeface="Arial" charset="0"/>
              </a:endParaRPr>
            </a:p>
          </p:txBody>
        </p:sp>
        <p:sp>
          <p:nvSpPr>
            <p:cNvPr id="182" name="Rectangle 181"/>
            <p:cNvSpPr>
              <a:spLocks noChangeArrowheads="1"/>
            </p:cNvSpPr>
            <p:nvPr/>
          </p:nvSpPr>
          <p:spPr bwMode="auto">
            <a:xfrm>
              <a:off x="6196013" y="2306638"/>
              <a:ext cx="692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Pottawatomie</a:t>
              </a:r>
              <a:endParaRPr lang="en-US" altLang="en-US" sz="900">
                <a:latin typeface="Arial" charset="0"/>
              </a:endParaRPr>
            </a:p>
          </p:txBody>
        </p:sp>
        <p:sp>
          <p:nvSpPr>
            <p:cNvPr id="183" name="Rectangle 182"/>
            <p:cNvSpPr>
              <a:spLocks noChangeArrowheads="1"/>
            </p:cNvSpPr>
            <p:nvPr/>
          </p:nvSpPr>
          <p:spPr bwMode="auto">
            <a:xfrm>
              <a:off x="4387850" y="4286250"/>
              <a:ext cx="241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Pratt</a:t>
              </a:r>
              <a:endParaRPr lang="en-US" altLang="en-US" sz="900">
                <a:latin typeface="Arial" charset="0"/>
              </a:endParaRPr>
            </a:p>
          </p:txBody>
        </p:sp>
        <p:sp>
          <p:nvSpPr>
            <p:cNvPr id="184" name="Rectangle 183"/>
            <p:cNvSpPr>
              <a:spLocks noChangeArrowheads="1"/>
            </p:cNvSpPr>
            <p:nvPr/>
          </p:nvSpPr>
          <p:spPr bwMode="auto">
            <a:xfrm>
              <a:off x="2287588" y="19224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Rawlins</a:t>
              </a:r>
              <a:endParaRPr lang="en-US" altLang="en-US" sz="900">
                <a:latin typeface="Arial" charset="0"/>
              </a:endParaRPr>
            </a:p>
          </p:txBody>
        </p:sp>
        <p:sp>
          <p:nvSpPr>
            <p:cNvPr id="185" name="Rectangle 184"/>
            <p:cNvSpPr>
              <a:spLocks noChangeArrowheads="1"/>
            </p:cNvSpPr>
            <p:nvPr/>
          </p:nvSpPr>
          <p:spPr bwMode="auto">
            <a:xfrm>
              <a:off x="4897438" y="3948113"/>
              <a:ext cx="273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Reno</a:t>
              </a:r>
              <a:endParaRPr lang="en-US" altLang="en-US" sz="900">
                <a:latin typeface="Arial" charset="0"/>
              </a:endParaRPr>
            </a:p>
          </p:txBody>
        </p:sp>
        <p:sp>
          <p:nvSpPr>
            <p:cNvPr id="186" name="Rectangle 185"/>
            <p:cNvSpPr>
              <a:spLocks noChangeArrowheads="1"/>
            </p:cNvSpPr>
            <p:nvPr/>
          </p:nvSpPr>
          <p:spPr bwMode="auto">
            <a:xfrm>
              <a:off x="5183188" y="1935163"/>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Republic</a:t>
              </a:r>
              <a:endParaRPr lang="en-US" altLang="en-US" sz="900">
                <a:latin typeface="Arial" charset="0"/>
              </a:endParaRPr>
            </a:p>
          </p:txBody>
        </p:sp>
        <p:sp>
          <p:nvSpPr>
            <p:cNvPr id="187" name="Rectangle 186"/>
            <p:cNvSpPr>
              <a:spLocks noChangeArrowheads="1"/>
            </p:cNvSpPr>
            <p:nvPr/>
          </p:nvSpPr>
          <p:spPr bwMode="auto">
            <a:xfrm>
              <a:off x="4868863" y="3467100"/>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Rice</a:t>
              </a:r>
              <a:endParaRPr lang="en-US" altLang="en-US" sz="900">
                <a:latin typeface="Arial" charset="0"/>
              </a:endParaRPr>
            </a:p>
          </p:txBody>
        </p:sp>
        <p:sp>
          <p:nvSpPr>
            <p:cNvPr id="188" name="Rectangle 187"/>
            <p:cNvSpPr>
              <a:spLocks noChangeArrowheads="1"/>
            </p:cNvSpPr>
            <p:nvPr/>
          </p:nvSpPr>
          <p:spPr bwMode="auto">
            <a:xfrm>
              <a:off x="5961063" y="2346325"/>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Riley</a:t>
              </a:r>
              <a:endParaRPr lang="en-US" altLang="en-US" sz="900">
                <a:latin typeface="Arial" charset="0"/>
              </a:endParaRPr>
            </a:p>
          </p:txBody>
        </p:sp>
        <p:sp>
          <p:nvSpPr>
            <p:cNvPr id="189" name="Rectangle 188"/>
            <p:cNvSpPr>
              <a:spLocks noChangeArrowheads="1"/>
            </p:cNvSpPr>
            <p:nvPr/>
          </p:nvSpPr>
          <p:spPr bwMode="auto">
            <a:xfrm>
              <a:off x="3803650" y="2392363"/>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Rooks</a:t>
              </a:r>
              <a:endParaRPr lang="en-US" altLang="en-US" sz="900">
                <a:latin typeface="Arial" charset="0"/>
              </a:endParaRPr>
            </a:p>
          </p:txBody>
        </p:sp>
        <p:sp>
          <p:nvSpPr>
            <p:cNvPr id="190" name="Rectangle 189"/>
            <p:cNvSpPr>
              <a:spLocks noChangeArrowheads="1"/>
            </p:cNvSpPr>
            <p:nvPr/>
          </p:nvSpPr>
          <p:spPr bwMode="auto">
            <a:xfrm>
              <a:off x="3873500" y="3306763"/>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Rush</a:t>
              </a:r>
              <a:endParaRPr lang="en-US" altLang="en-US" sz="900">
                <a:latin typeface="Arial" charset="0"/>
              </a:endParaRPr>
            </a:p>
          </p:txBody>
        </p:sp>
        <p:sp>
          <p:nvSpPr>
            <p:cNvPr id="191" name="Rectangle 190"/>
            <p:cNvSpPr>
              <a:spLocks noChangeArrowheads="1"/>
            </p:cNvSpPr>
            <p:nvPr/>
          </p:nvSpPr>
          <p:spPr bwMode="auto">
            <a:xfrm>
              <a:off x="4238625" y="2889250"/>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Russell</a:t>
              </a:r>
              <a:endParaRPr lang="en-US" altLang="en-US" sz="900">
                <a:latin typeface="Arial" charset="0"/>
              </a:endParaRPr>
            </a:p>
          </p:txBody>
        </p:sp>
        <p:sp>
          <p:nvSpPr>
            <p:cNvPr id="192" name="Rectangle 191"/>
            <p:cNvSpPr>
              <a:spLocks noChangeArrowheads="1"/>
            </p:cNvSpPr>
            <p:nvPr/>
          </p:nvSpPr>
          <p:spPr bwMode="auto">
            <a:xfrm>
              <a:off x="5262563" y="3016250"/>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Saline</a:t>
              </a:r>
              <a:endParaRPr lang="en-US" altLang="en-US" sz="900">
                <a:latin typeface="Arial" charset="0"/>
              </a:endParaRPr>
            </a:p>
          </p:txBody>
        </p:sp>
        <p:sp>
          <p:nvSpPr>
            <p:cNvPr id="193" name="Rectangle 192"/>
            <p:cNvSpPr>
              <a:spLocks noChangeArrowheads="1"/>
            </p:cNvSpPr>
            <p:nvPr/>
          </p:nvSpPr>
          <p:spPr bwMode="auto">
            <a:xfrm>
              <a:off x="2476500" y="3387725"/>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Scott</a:t>
              </a:r>
              <a:endParaRPr lang="en-US" altLang="en-US" sz="900">
                <a:latin typeface="Arial" charset="0"/>
              </a:endParaRPr>
            </a:p>
          </p:txBody>
        </p:sp>
        <p:sp>
          <p:nvSpPr>
            <p:cNvPr id="194" name="Rectangle 193"/>
            <p:cNvSpPr>
              <a:spLocks noChangeArrowheads="1"/>
            </p:cNvSpPr>
            <p:nvPr/>
          </p:nvSpPr>
          <p:spPr bwMode="auto">
            <a:xfrm>
              <a:off x="5337175" y="431482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Sedgwick</a:t>
              </a:r>
              <a:endParaRPr lang="en-US" altLang="en-US" sz="900">
                <a:latin typeface="Arial" charset="0"/>
              </a:endParaRPr>
            </a:p>
          </p:txBody>
        </p:sp>
        <p:sp>
          <p:nvSpPr>
            <p:cNvPr id="195" name="Rectangle 194"/>
            <p:cNvSpPr>
              <a:spLocks noChangeArrowheads="1"/>
            </p:cNvSpPr>
            <p:nvPr/>
          </p:nvSpPr>
          <p:spPr bwMode="auto">
            <a:xfrm>
              <a:off x="2465388" y="4806950"/>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Seward</a:t>
              </a:r>
              <a:endParaRPr lang="en-US" altLang="en-US" sz="900">
                <a:latin typeface="Arial" charset="0"/>
              </a:endParaRPr>
            </a:p>
          </p:txBody>
        </p:sp>
        <p:sp>
          <p:nvSpPr>
            <p:cNvPr id="196" name="Rectangle 195"/>
            <p:cNvSpPr>
              <a:spLocks noChangeArrowheads="1"/>
            </p:cNvSpPr>
            <p:nvPr/>
          </p:nvSpPr>
          <p:spPr bwMode="auto">
            <a:xfrm>
              <a:off x="6899275" y="2689225"/>
              <a:ext cx="476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Shawnee</a:t>
              </a:r>
              <a:endParaRPr lang="en-US" altLang="en-US" sz="900">
                <a:latin typeface="Arial" charset="0"/>
              </a:endParaRPr>
            </a:p>
          </p:txBody>
        </p:sp>
        <p:sp>
          <p:nvSpPr>
            <p:cNvPr id="197" name="Rectangle 196"/>
            <p:cNvSpPr>
              <a:spLocks noChangeArrowheads="1"/>
            </p:cNvSpPr>
            <p:nvPr/>
          </p:nvSpPr>
          <p:spPr bwMode="auto">
            <a:xfrm>
              <a:off x="2803525" y="2386013"/>
              <a:ext cx="457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Sheridan</a:t>
              </a:r>
              <a:endParaRPr lang="en-US" altLang="en-US" sz="900">
                <a:latin typeface="Arial" charset="0"/>
              </a:endParaRPr>
            </a:p>
          </p:txBody>
        </p:sp>
        <p:sp>
          <p:nvSpPr>
            <p:cNvPr id="198" name="Rectangle 197"/>
            <p:cNvSpPr>
              <a:spLocks noChangeArrowheads="1"/>
            </p:cNvSpPr>
            <p:nvPr/>
          </p:nvSpPr>
          <p:spPr bwMode="auto">
            <a:xfrm>
              <a:off x="1704975" y="2386013"/>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Sherman</a:t>
              </a:r>
              <a:endParaRPr lang="en-US" altLang="en-US" sz="900">
                <a:latin typeface="Arial" charset="0"/>
              </a:endParaRPr>
            </a:p>
          </p:txBody>
        </p:sp>
        <p:sp>
          <p:nvSpPr>
            <p:cNvPr id="199" name="Rectangle 198"/>
            <p:cNvSpPr>
              <a:spLocks noChangeArrowheads="1"/>
            </p:cNvSpPr>
            <p:nvPr/>
          </p:nvSpPr>
          <p:spPr bwMode="auto">
            <a:xfrm>
              <a:off x="4267200" y="1928813"/>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Smith</a:t>
              </a:r>
              <a:endParaRPr lang="en-US" altLang="en-US" sz="900">
                <a:latin typeface="Arial" charset="0"/>
              </a:endParaRPr>
            </a:p>
          </p:txBody>
        </p:sp>
        <p:sp>
          <p:nvSpPr>
            <p:cNvPr id="200" name="Rectangle 199"/>
            <p:cNvSpPr>
              <a:spLocks noChangeArrowheads="1"/>
            </p:cNvSpPr>
            <p:nvPr/>
          </p:nvSpPr>
          <p:spPr bwMode="auto">
            <a:xfrm>
              <a:off x="4310063" y="3959225"/>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Stafford</a:t>
              </a:r>
              <a:endParaRPr lang="en-US" altLang="en-US" sz="900">
                <a:latin typeface="Arial" charset="0"/>
              </a:endParaRPr>
            </a:p>
          </p:txBody>
        </p:sp>
        <p:sp>
          <p:nvSpPr>
            <p:cNvPr id="201" name="Rectangle 200"/>
            <p:cNvSpPr>
              <a:spLocks noChangeArrowheads="1"/>
            </p:cNvSpPr>
            <p:nvPr/>
          </p:nvSpPr>
          <p:spPr bwMode="auto">
            <a:xfrm>
              <a:off x="1641475" y="4387850"/>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Stanton</a:t>
              </a:r>
              <a:endParaRPr lang="en-US" altLang="en-US" sz="900">
                <a:latin typeface="Arial" charset="0"/>
              </a:endParaRPr>
            </a:p>
          </p:txBody>
        </p:sp>
        <p:sp>
          <p:nvSpPr>
            <p:cNvPr id="202" name="Rectangle 201"/>
            <p:cNvSpPr>
              <a:spLocks noChangeArrowheads="1"/>
            </p:cNvSpPr>
            <p:nvPr/>
          </p:nvSpPr>
          <p:spPr bwMode="auto">
            <a:xfrm>
              <a:off x="2058988" y="4806950"/>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Stevens</a:t>
              </a:r>
              <a:endParaRPr lang="en-US" altLang="en-US" sz="900">
                <a:latin typeface="Arial" charset="0"/>
              </a:endParaRPr>
            </a:p>
          </p:txBody>
        </p:sp>
        <p:sp>
          <p:nvSpPr>
            <p:cNvPr id="203" name="Rectangle 202"/>
            <p:cNvSpPr>
              <a:spLocks noChangeArrowheads="1"/>
            </p:cNvSpPr>
            <p:nvPr/>
          </p:nvSpPr>
          <p:spPr bwMode="auto">
            <a:xfrm>
              <a:off x="5407025" y="47037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Sumner</a:t>
              </a:r>
              <a:endParaRPr lang="en-US" altLang="en-US" sz="900">
                <a:latin typeface="Arial" charset="0"/>
              </a:endParaRPr>
            </a:p>
          </p:txBody>
        </p:sp>
        <p:sp>
          <p:nvSpPr>
            <p:cNvPr id="204" name="Rectangle 203"/>
            <p:cNvSpPr>
              <a:spLocks noChangeArrowheads="1"/>
            </p:cNvSpPr>
            <p:nvPr/>
          </p:nvSpPr>
          <p:spPr bwMode="auto">
            <a:xfrm>
              <a:off x="2287588" y="2403475"/>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Thomas</a:t>
              </a:r>
              <a:endParaRPr lang="en-US" altLang="en-US" sz="900">
                <a:latin typeface="Arial" charset="0"/>
              </a:endParaRPr>
            </a:p>
          </p:txBody>
        </p:sp>
        <p:sp>
          <p:nvSpPr>
            <p:cNvPr id="205" name="Rectangle 204"/>
            <p:cNvSpPr>
              <a:spLocks noChangeArrowheads="1"/>
            </p:cNvSpPr>
            <p:nvPr/>
          </p:nvSpPr>
          <p:spPr bwMode="auto">
            <a:xfrm>
              <a:off x="3363913" y="2884488"/>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Trego</a:t>
              </a:r>
              <a:endParaRPr lang="en-US" altLang="en-US" sz="900">
                <a:latin typeface="Arial" charset="0"/>
              </a:endParaRPr>
            </a:p>
          </p:txBody>
        </p:sp>
        <p:sp>
          <p:nvSpPr>
            <p:cNvPr id="206" name="Rectangle 205"/>
            <p:cNvSpPr>
              <a:spLocks noChangeArrowheads="1"/>
            </p:cNvSpPr>
            <p:nvPr/>
          </p:nvSpPr>
          <p:spPr bwMode="auto">
            <a:xfrm>
              <a:off x="6407150" y="2798763"/>
              <a:ext cx="609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Wabaunsee</a:t>
              </a:r>
              <a:endParaRPr lang="en-US" altLang="en-US" sz="900">
                <a:latin typeface="Arial" charset="0"/>
              </a:endParaRPr>
            </a:p>
          </p:txBody>
        </p:sp>
        <p:sp>
          <p:nvSpPr>
            <p:cNvPr id="207" name="Rectangle 206"/>
            <p:cNvSpPr>
              <a:spLocks noChangeArrowheads="1"/>
            </p:cNvSpPr>
            <p:nvPr/>
          </p:nvSpPr>
          <p:spPr bwMode="auto">
            <a:xfrm>
              <a:off x="1670050" y="2884488"/>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Wallace</a:t>
              </a:r>
              <a:endParaRPr lang="en-US" altLang="en-US" sz="900">
                <a:latin typeface="Arial" charset="0"/>
              </a:endParaRPr>
            </a:p>
          </p:txBody>
        </p:sp>
        <p:sp>
          <p:nvSpPr>
            <p:cNvPr id="208" name="Rectangle 207"/>
            <p:cNvSpPr>
              <a:spLocks noChangeArrowheads="1"/>
            </p:cNvSpPr>
            <p:nvPr/>
          </p:nvSpPr>
          <p:spPr bwMode="auto">
            <a:xfrm>
              <a:off x="5611813" y="1831975"/>
              <a:ext cx="603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Washington</a:t>
              </a:r>
              <a:endParaRPr lang="en-US" altLang="en-US" sz="900">
                <a:latin typeface="Arial" charset="0"/>
              </a:endParaRPr>
            </a:p>
          </p:txBody>
        </p:sp>
        <p:sp>
          <p:nvSpPr>
            <p:cNvPr id="209" name="Rectangle 208"/>
            <p:cNvSpPr>
              <a:spLocks noChangeArrowheads="1"/>
            </p:cNvSpPr>
            <p:nvPr/>
          </p:nvSpPr>
          <p:spPr bwMode="auto">
            <a:xfrm>
              <a:off x="2025650" y="3376613"/>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Wichita</a:t>
              </a:r>
              <a:endParaRPr lang="en-US" altLang="en-US" sz="900">
                <a:latin typeface="Arial" charset="0"/>
              </a:endParaRPr>
            </a:p>
          </p:txBody>
        </p:sp>
        <p:sp>
          <p:nvSpPr>
            <p:cNvPr id="210" name="Rectangle 209"/>
            <p:cNvSpPr>
              <a:spLocks noChangeArrowheads="1"/>
            </p:cNvSpPr>
            <p:nvPr/>
          </p:nvSpPr>
          <p:spPr bwMode="auto">
            <a:xfrm>
              <a:off x="6991350" y="4319588"/>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Wilson</a:t>
              </a:r>
              <a:endParaRPr lang="en-US" altLang="en-US" sz="900">
                <a:latin typeface="Arial" charset="0"/>
              </a:endParaRPr>
            </a:p>
          </p:txBody>
        </p:sp>
        <p:sp>
          <p:nvSpPr>
            <p:cNvPr id="211" name="Rectangle 210"/>
            <p:cNvSpPr>
              <a:spLocks noChangeArrowheads="1"/>
            </p:cNvSpPr>
            <p:nvPr/>
          </p:nvSpPr>
          <p:spPr bwMode="auto">
            <a:xfrm>
              <a:off x="6910388" y="3925888"/>
              <a:ext cx="482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Woodson</a:t>
              </a:r>
              <a:endParaRPr lang="en-US" altLang="en-US" sz="900">
                <a:latin typeface="Arial" charset="0"/>
              </a:endParaRPr>
            </a:p>
          </p:txBody>
        </p:sp>
        <p:sp>
          <p:nvSpPr>
            <p:cNvPr id="212" name="Rectangle 211"/>
            <p:cNvSpPr>
              <a:spLocks noChangeArrowheads="1"/>
            </p:cNvSpPr>
            <p:nvPr/>
          </p:nvSpPr>
          <p:spPr bwMode="auto">
            <a:xfrm>
              <a:off x="7786688" y="2511425"/>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Wyandotte</a:t>
              </a:r>
              <a:endParaRPr lang="en-US" altLang="en-US" sz="900">
                <a:latin typeface="Arial" charset="0"/>
              </a:endParaRPr>
            </a:p>
          </p:txBody>
        </p:sp>
        <p:sp>
          <p:nvSpPr>
            <p:cNvPr id="213" name="Rectangle 212"/>
            <p:cNvSpPr>
              <a:spLocks noChangeArrowheads="1"/>
            </p:cNvSpPr>
            <p:nvPr/>
          </p:nvSpPr>
          <p:spPr bwMode="auto">
            <a:xfrm>
              <a:off x="6924675" y="3570288"/>
              <a:ext cx="330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Coffey</a:t>
              </a:r>
              <a:endParaRPr lang="en-US" altLang="en-US" sz="900">
                <a:latin typeface="Arial" charset="0"/>
              </a:endParaRPr>
            </a:p>
          </p:txBody>
        </p:sp>
        <p:sp>
          <p:nvSpPr>
            <p:cNvPr id="214" name="Rectangle 213"/>
            <p:cNvSpPr>
              <a:spLocks noChangeArrowheads="1"/>
            </p:cNvSpPr>
            <p:nvPr/>
          </p:nvSpPr>
          <p:spPr bwMode="auto">
            <a:xfrm>
              <a:off x="6780213" y="222091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Jackson</a:t>
              </a:r>
              <a:endParaRPr lang="en-US" altLang="en-US" sz="900">
                <a:latin typeface="Arial" charset="0"/>
              </a:endParaRPr>
            </a:p>
          </p:txBody>
        </p:sp>
        <p:sp>
          <p:nvSpPr>
            <p:cNvPr id="215" name="Rectangle 214"/>
            <p:cNvSpPr>
              <a:spLocks noChangeArrowheads="1"/>
            </p:cNvSpPr>
            <p:nvPr/>
          </p:nvSpPr>
          <p:spPr bwMode="auto">
            <a:xfrm>
              <a:off x="6880225" y="3106738"/>
              <a:ext cx="336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Osage</a:t>
              </a:r>
              <a:endParaRPr lang="en-US" altLang="en-US" sz="900">
                <a:latin typeface="Arial" charset="0"/>
              </a:endParaRPr>
            </a:p>
          </p:txBody>
        </p:sp>
        <p:grpSp>
          <p:nvGrpSpPr>
            <p:cNvPr id="216" name="Group 215"/>
            <p:cNvGrpSpPr/>
            <p:nvPr/>
          </p:nvGrpSpPr>
          <p:grpSpPr>
            <a:xfrm>
              <a:off x="1725612" y="5217320"/>
              <a:ext cx="4609446" cy="1087891"/>
              <a:chOff x="1725612" y="5217320"/>
              <a:chExt cx="4194846" cy="1087891"/>
            </a:xfrm>
            <a:noFill/>
          </p:grpSpPr>
          <p:sp>
            <p:nvSpPr>
              <p:cNvPr id="217" name="Rectangle 216"/>
              <p:cNvSpPr/>
              <p:nvPr/>
            </p:nvSpPr>
            <p:spPr bwMode="auto">
              <a:xfrm>
                <a:off x="1725612" y="5217320"/>
                <a:ext cx="446088" cy="424543"/>
              </a:xfrm>
              <a:prstGeom prst="rect">
                <a:avLst/>
              </a:prstGeom>
              <a:solidFill>
                <a:srgbClr val="D2F6E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18" name="Rectangle 217"/>
              <p:cNvSpPr/>
              <p:nvPr/>
            </p:nvSpPr>
            <p:spPr bwMode="auto">
              <a:xfrm>
                <a:off x="1741601" y="5880668"/>
                <a:ext cx="446088" cy="424543"/>
              </a:xfrm>
              <a:prstGeom prst="rect">
                <a:avLst/>
              </a:prstGeom>
              <a:solidFill>
                <a:srgbClr val="9EECDD"/>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dirty="0">
                  <a:latin typeface="Times" panose="02020603050405020304" pitchFamily="18" charset="0"/>
                </a:endParaRPr>
              </a:p>
            </p:txBody>
          </p:sp>
          <p:sp>
            <p:nvSpPr>
              <p:cNvPr id="219" name="Rectangle 218"/>
              <p:cNvSpPr/>
              <p:nvPr/>
            </p:nvSpPr>
            <p:spPr bwMode="auto">
              <a:xfrm>
                <a:off x="3108815" y="5217320"/>
                <a:ext cx="446088" cy="424543"/>
              </a:xfrm>
              <a:prstGeom prst="rect">
                <a:avLst/>
              </a:prstGeom>
              <a:solidFill>
                <a:srgbClr val="51DDC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20" name="Rectangle 219"/>
              <p:cNvSpPr/>
              <p:nvPr/>
            </p:nvSpPr>
            <p:spPr bwMode="auto">
              <a:xfrm>
                <a:off x="3099348" y="5880668"/>
                <a:ext cx="446088" cy="424543"/>
              </a:xfrm>
              <a:prstGeom prst="rect">
                <a:avLst/>
              </a:prstGeom>
              <a:solidFill>
                <a:srgbClr val="24BA9D"/>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21" name="Rectangle 220"/>
              <p:cNvSpPr/>
              <p:nvPr/>
            </p:nvSpPr>
            <p:spPr bwMode="auto">
              <a:xfrm>
                <a:off x="4643576" y="5217320"/>
                <a:ext cx="446088" cy="424543"/>
              </a:xfrm>
              <a:prstGeom prst="rect">
                <a:avLst/>
              </a:prstGeom>
              <a:solidFill>
                <a:srgbClr val="1B8D77"/>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22" name="Rectangle 121"/>
              <p:cNvSpPr>
                <a:spLocks noChangeArrowheads="1"/>
              </p:cNvSpPr>
              <p:nvPr/>
            </p:nvSpPr>
            <p:spPr bwMode="auto">
              <a:xfrm>
                <a:off x="2405804" y="5321869"/>
                <a:ext cx="325315"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1-25</a:t>
                </a:r>
                <a:endParaRPr lang="en-US" altLang="en-US" sz="1400" dirty="0" smtClean="0">
                  <a:latin typeface="Arial" panose="020B0604020202020204" pitchFamily="34" charset="0"/>
                </a:endParaRPr>
              </a:p>
            </p:txBody>
          </p:sp>
          <p:sp>
            <p:nvSpPr>
              <p:cNvPr id="223" name="Rectangle 121"/>
              <p:cNvSpPr>
                <a:spLocks noChangeArrowheads="1"/>
              </p:cNvSpPr>
              <p:nvPr/>
            </p:nvSpPr>
            <p:spPr bwMode="auto">
              <a:xfrm>
                <a:off x="2391774" y="5985217"/>
                <a:ext cx="415762"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26-50</a:t>
                </a:r>
                <a:endParaRPr lang="en-US" altLang="en-US" sz="1400" dirty="0" smtClean="0">
                  <a:latin typeface="Arial" panose="020B0604020202020204" pitchFamily="34" charset="0"/>
                </a:endParaRPr>
              </a:p>
            </p:txBody>
          </p:sp>
          <p:sp>
            <p:nvSpPr>
              <p:cNvPr id="224" name="Rectangle 121"/>
              <p:cNvSpPr>
                <a:spLocks noChangeArrowheads="1"/>
              </p:cNvSpPr>
              <p:nvPr/>
            </p:nvSpPr>
            <p:spPr bwMode="auto">
              <a:xfrm>
                <a:off x="3770494" y="5321869"/>
                <a:ext cx="415762"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51-75</a:t>
                </a:r>
                <a:endParaRPr lang="en-US" altLang="en-US" sz="1400" dirty="0" smtClean="0">
                  <a:latin typeface="Arial" panose="020B0604020202020204" pitchFamily="34" charset="0"/>
                </a:endParaRPr>
              </a:p>
            </p:txBody>
          </p:sp>
          <p:sp>
            <p:nvSpPr>
              <p:cNvPr id="225" name="Rectangle 121"/>
              <p:cNvSpPr>
                <a:spLocks noChangeArrowheads="1"/>
              </p:cNvSpPr>
              <p:nvPr/>
            </p:nvSpPr>
            <p:spPr bwMode="auto">
              <a:xfrm>
                <a:off x="3751963" y="5983291"/>
                <a:ext cx="506209"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76-100</a:t>
                </a:r>
                <a:endParaRPr lang="en-US" altLang="en-US" sz="1400" dirty="0" smtClean="0">
                  <a:latin typeface="Arial" panose="020B0604020202020204" pitchFamily="34" charset="0"/>
                </a:endParaRPr>
              </a:p>
            </p:txBody>
          </p:sp>
          <p:sp>
            <p:nvSpPr>
              <p:cNvPr id="226" name="Rectangle 121"/>
              <p:cNvSpPr>
                <a:spLocks noChangeArrowheads="1"/>
              </p:cNvSpPr>
              <p:nvPr/>
            </p:nvSpPr>
            <p:spPr bwMode="auto">
              <a:xfrm>
                <a:off x="5323803" y="5321869"/>
                <a:ext cx="596655"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101-105</a:t>
                </a:r>
                <a:endParaRPr lang="en-US" altLang="en-US" sz="1400" dirty="0" smtClean="0">
                  <a:latin typeface="Arial" panose="020B0604020202020204" pitchFamily="34" charset="0"/>
                </a:endParaRPr>
              </a:p>
            </p:txBody>
          </p:sp>
        </p:grpSp>
      </p:grpSp>
    </p:spTree>
    <p:extLst>
      <p:ext uri="{BB962C8B-B14F-4D97-AF65-F5344CB8AC3E}">
        <p14:creationId xmlns:p14="http://schemas.microsoft.com/office/powerpoint/2010/main" val="2195971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INDICATORS OF CHILD </a:t>
            </a:r>
            <a:br>
              <a:rPr lang="en-US" dirty="0" smtClean="0"/>
            </a:br>
            <a:r>
              <a:rPr lang="en-US" dirty="0" smtClean="0"/>
              <a:t>WELL-BEING</a:t>
            </a:r>
            <a:endParaRPr lang="en-US" dirty="0"/>
          </a:p>
        </p:txBody>
      </p:sp>
      <p:sp>
        <p:nvSpPr>
          <p:cNvPr id="3" name="Content Placeholder 2"/>
          <p:cNvSpPr>
            <a:spLocks noGrp="1"/>
          </p:cNvSpPr>
          <p:nvPr>
            <p:ph idx="1"/>
          </p:nvPr>
        </p:nvSpPr>
        <p:spPr>
          <a:xfrm>
            <a:off x="457200" y="1600200"/>
            <a:ext cx="8229600" cy="4311502"/>
          </a:xfrm>
        </p:spPr>
        <p:txBody>
          <a:bodyPr numCol="2">
            <a:normAutofit/>
          </a:bodyPr>
          <a:lstStyle/>
          <a:p>
            <a:pPr fontAlgn="ctr"/>
            <a:r>
              <a:rPr lang="en-US" dirty="0"/>
              <a:t>Child poverty</a:t>
            </a:r>
          </a:p>
          <a:p>
            <a:pPr fontAlgn="ctr"/>
            <a:r>
              <a:rPr lang="en-US" dirty="0" smtClean="0"/>
              <a:t>Childcare Assistance</a:t>
            </a:r>
            <a:endParaRPr lang="en-US" dirty="0"/>
          </a:p>
          <a:p>
            <a:pPr fontAlgn="ctr"/>
            <a:r>
              <a:rPr lang="en-US" dirty="0" smtClean="0"/>
              <a:t>Divorce</a:t>
            </a:r>
          </a:p>
          <a:p>
            <a:pPr fontAlgn="ctr"/>
            <a:r>
              <a:rPr lang="en-US" dirty="0" smtClean="0"/>
              <a:t>Free &amp; Reduced Lunch</a:t>
            </a:r>
          </a:p>
          <a:p>
            <a:pPr fontAlgn="ctr"/>
            <a:r>
              <a:rPr lang="en-US" dirty="0" smtClean="0"/>
              <a:t>High school Dropout</a:t>
            </a:r>
          </a:p>
          <a:p>
            <a:pPr fontAlgn="ctr"/>
            <a:r>
              <a:rPr lang="en-US" dirty="0" smtClean="0"/>
              <a:t>Infant Mortality</a:t>
            </a:r>
          </a:p>
          <a:p>
            <a:pPr fontAlgn="ctr"/>
            <a:r>
              <a:rPr lang="en-US" dirty="0" smtClean="0"/>
              <a:t>Lack of Maternal Education</a:t>
            </a:r>
          </a:p>
          <a:p>
            <a:pPr fontAlgn="ctr"/>
            <a:r>
              <a:rPr lang="en-US" dirty="0" smtClean="0"/>
              <a:t>Low Birth Weight Babies</a:t>
            </a:r>
          </a:p>
          <a:p>
            <a:pPr fontAlgn="ctr"/>
            <a:r>
              <a:rPr lang="en-US" dirty="0" smtClean="0"/>
              <a:t>Medicaid</a:t>
            </a:r>
          </a:p>
          <a:p>
            <a:pPr fontAlgn="ctr"/>
            <a:endParaRPr lang="en-US" dirty="0" smtClean="0"/>
          </a:p>
          <a:p>
            <a:pPr fontAlgn="ctr"/>
            <a:r>
              <a:rPr lang="en-US" dirty="0" err="1" smtClean="0"/>
              <a:t>Nonmarital</a:t>
            </a:r>
            <a:r>
              <a:rPr lang="en-US" dirty="0" smtClean="0"/>
              <a:t> Births</a:t>
            </a:r>
          </a:p>
          <a:p>
            <a:pPr fontAlgn="ctr"/>
            <a:r>
              <a:rPr lang="en-US" dirty="0" smtClean="0"/>
              <a:t>Parental Unemployment</a:t>
            </a:r>
          </a:p>
          <a:p>
            <a:pPr fontAlgn="ctr"/>
            <a:r>
              <a:rPr lang="en-US" dirty="0" smtClean="0"/>
              <a:t>Single </a:t>
            </a:r>
            <a:r>
              <a:rPr lang="en-US" dirty="0"/>
              <a:t>Parent Households</a:t>
            </a:r>
          </a:p>
          <a:p>
            <a:pPr fontAlgn="ctr"/>
            <a:r>
              <a:rPr lang="en-US" dirty="0" smtClean="0"/>
              <a:t>SNAP</a:t>
            </a:r>
            <a:endParaRPr lang="en-US" dirty="0"/>
          </a:p>
          <a:p>
            <a:pPr fontAlgn="ctr"/>
            <a:r>
              <a:rPr lang="en-US" dirty="0" smtClean="0"/>
              <a:t>TANF</a:t>
            </a:r>
            <a:endParaRPr lang="en-US" dirty="0"/>
          </a:p>
          <a:p>
            <a:pPr fontAlgn="ctr"/>
            <a:r>
              <a:rPr lang="en-US" dirty="0" smtClean="0"/>
              <a:t>Teen </a:t>
            </a:r>
            <a:r>
              <a:rPr lang="en-US" dirty="0"/>
              <a:t>Pregnancy</a:t>
            </a:r>
          </a:p>
          <a:p>
            <a:pPr fontAlgn="ctr"/>
            <a:r>
              <a:rPr lang="en-US" dirty="0" smtClean="0"/>
              <a:t>Uninsured </a:t>
            </a:r>
            <a:r>
              <a:rPr lang="en-US" dirty="0"/>
              <a:t>Children</a:t>
            </a:r>
          </a:p>
          <a:p>
            <a:pPr fontAlgn="ctr"/>
            <a:r>
              <a:rPr lang="en-US" dirty="0" smtClean="0"/>
              <a:t>Youth </a:t>
            </a:r>
            <a:r>
              <a:rPr lang="en-US" dirty="0"/>
              <a:t>Binge Drinking</a:t>
            </a:r>
          </a:p>
          <a:p>
            <a:pPr fontAlgn="ctr"/>
            <a:r>
              <a:rPr lang="en-US" dirty="0" smtClean="0"/>
              <a:t>Youth </a:t>
            </a:r>
            <a:r>
              <a:rPr lang="en-US" dirty="0"/>
              <a:t>Tobacco Use</a:t>
            </a:r>
          </a:p>
          <a:p>
            <a:endParaRPr lang="en-US" dirty="0"/>
          </a:p>
        </p:txBody>
      </p:sp>
      <p:pic>
        <p:nvPicPr>
          <p:cNvPr id="6" name="Picture 5"/>
          <p:cNvPicPr/>
          <p:nvPr/>
        </p:nvPicPr>
        <p:blipFill rotWithShape="1">
          <a:blip r:embed="rId2" cstate="print">
            <a:biLevel thresh="75000"/>
            <a:extLst>
              <a:ext uri="{28A0092B-C50C-407E-A947-70E740481C1C}">
                <a14:useLocalDpi xmlns:a14="http://schemas.microsoft.com/office/drawing/2010/main" val="0"/>
              </a:ext>
            </a:extLst>
          </a:blip>
          <a:srcRect l="21154" t="34616" r="20672" b="35384"/>
          <a:stretch/>
        </p:blipFill>
        <p:spPr bwMode="auto">
          <a:xfrm>
            <a:off x="498550" y="5829300"/>
            <a:ext cx="1482650" cy="479065"/>
          </a:xfrm>
          <a:prstGeom prst="rect">
            <a:avLst/>
          </a:prstGeom>
          <a:ln>
            <a:noFill/>
          </a:ln>
          <a:extLst>
            <a:ext uri="{53640926-AAD7-44D8-BBD7-CCE9431645EC}">
              <a14:shadowObscured xmlns:a14="http://schemas.microsoft.com/office/drawing/2010/main"/>
            </a:ext>
          </a:extLst>
        </p:spPr>
      </p:pic>
      <p:pic>
        <p:nvPicPr>
          <p:cNvPr id="7" name="Picture 6" descr="http://www.dcf.ks.gov/Style%20Library/srs/images/kansas_dept_children_families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744347"/>
            <a:ext cx="962025" cy="648970"/>
          </a:xfrm>
          <a:prstGeom prst="rect">
            <a:avLst/>
          </a:prstGeom>
          <a:noFill/>
          <a:ln>
            <a:noFill/>
          </a:ln>
        </p:spPr>
      </p:pic>
    </p:spTree>
    <p:extLst>
      <p:ext uri="{BB962C8B-B14F-4D97-AF65-F5344CB8AC3E}">
        <p14:creationId xmlns:p14="http://schemas.microsoft.com/office/powerpoint/2010/main" val="2271704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533400"/>
            <a:ext cx="8132618" cy="5692833"/>
          </a:xfrm>
          <a:prstGeom prst="rect">
            <a:avLst/>
          </a:prstGeom>
        </p:spPr>
      </p:pic>
    </p:spTree>
    <p:extLst>
      <p:ext uri="{BB962C8B-B14F-4D97-AF65-F5344CB8AC3E}">
        <p14:creationId xmlns:p14="http://schemas.microsoft.com/office/powerpoint/2010/main" val="1240384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a:t>
            </a:r>
            <a:endParaRPr lang="en-US" dirty="0"/>
          </a:p>
        </p:txBody>
      </p:sp>
      <p:grpSp>
        <p:nvGrpSpPr>
          <p:cNvPr id="3" name="Group 2"/>
          <p:cNvGrpSpPr/>
          <p:nvPr/>
        </p:nvGrpSpPr>
        <p:grpSpPr>
          <a:xfrm>
            <a:off x="716121" y="1608306"/>
            <a:ext cx="6773863" cy="4711361"/>
            <a:chOff x="1558925" y="1593850"/>
            <a:chExt cx="6773863" cy="4711361"/>
          </a:xfrm>
        </p:grpSpPr>
        <p:sp>
          <p:nvSpPr>
            <p:cNvPr id="6" name="Freeform 217"/>
            <p:cNvSpPr>
              <a:spLocks/>
            </p:cNvSpPr>
            <p:nvPr/>
          </p:nvSpPr>
          <p:spPr bwMode="auto">
            <a:xfrm>
              <a:off x="1598613" y="1690688"/>
              <a:ext cx="566737" cy="503237"/>
            </a:xfrm>
            <a:custGeom>
              <a:avLst/>
              <a:gdLst>
                <a:gd name="T0" fmla="*/ 2147483647 w 198"/>
                <a:gd name="T1" fmla="*/ 0 h 176"/>
                <a:gd name="T2" fmla="*/ 2147483647 w 198"/>
                <a:gd name="T3" fmla="*/ 2147483647 h 176"/>
                <a:gd name="T4" fmla="*/ 2147483647 w 198"/>
                <a:gd name="T5" fmla="*/ 2147483647 h 176"/>
                <a:gd name="T6" fmla="*/ 0 w 198"/>
                <a:gd name="T7" fmla="*/ 2147483647 h 176"/>
                <a:gd name="T8" fmla="*/ 0 w 198"/>
                <a:gd name="T9" fmla="*/ 2147483647 h 176"/>
                <a:gd name="T10" fmla="*/ 2147483647 w 198"/>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8" h="176">
                  <a:moveTo>
                    <a:pt x="4" y="0"/>
                  </a:moveTo>
                  <a:lnTo>
                    <a:pt x="198" y="14"/>
                  </a:lnTo>
                  <a:lnTo>
                    <a:pt x="196" y="172"/>
                  </a:lnTo>
                  <a:lnTo>
                    <a:pt x="0" y="176"/>
                  </a:lnTo>
                  <a:lnTo>
                    <a:pt x="0" y="168"/>
                  </a:lnTo>
                  <a:lnTo>
                    <a:pt x="4" y="0"/>
                  </a:lnTo>
                  <a:close/>
                </a:path>
              </a:pathLst>
            </a:custGeom>
            <a:solidFill>
              <a:srgbClr val="EF6011"/>
            </a:solidFill>
            <a:ln w="6350" cmpd="sng">
              <a:solidFill>
                <a:schemeClr val="tx1"/>
              </a:solidFill>
              <a:round/>
              <a:headEnd/>
              <a:tailEnd/>
            </a:ln>
          </p:spPr>
          <p:txBody>
            <a:bodyPr/>
            <a:lstStyle/>
            <a:p>
              <a:endParaRPr lang="en-US"/>
            </a:p>
          </p:txBody>
        </p:sp>
        <p:sp>
          <p:nvSpPr>
            <p:cNvPr id="7" name="Freeform 3"/>
            <p:cNvSpPr>
              <a:spLocks/>
            </p:cNvSpPr>
            <p:nvPr/>
          </p:nvSpPr>
          <p:spPr bwMode="auto">
            <a:xfrm>
              <a:off x="2159000" y="1690688"/>
              <a:ext cx="573088" cy="492125"/>
            </a:xfrm>
            <a:custGeom>
              <a:avLst/>
              <a:gdLst>
                <a:gd name="T0" fmla="*/ 2147483647 w 200"/>
                <a:gd name="T1" fmla="*/ 2147483647 h 172"/>
                <a:gd name="T2" fmla="*/ 2147483647 w 200"/>
                <a:gd name="T3" fmla="*/ 2147483647 h 172"/>
                <a:gd name="T4" fmla="*/ 2147483647 w 200"/>
                <a:gd name="T5" fmla="*/ 0 h 172"/>
                <a:gd name="T6" fmla="*/ 2147483647 w 200"/>
                <a:gd name="T7" fmla="*/ 2147483647 h 172"/>
                <a:gd name="T8" fmla="*/ 2147483647 w 200"/>
                <a:gd name="T9" fmla="*/ 2147483647 h 172"/>
                <a:gd name="T10" fmla="*/ 0 w 200"/>
                <a:gd name="T11" fmla="*/ 2147483647 h 172"/>
                <a:gd name="T12" fmla="*/ 2147483647 w 200"/>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2" y="14"/>
                  </a:moveTo>
                  <a:lnTo>
                    <a:pt x="28" y="4"/>
                  </a:lnTo>
                  <a:lnTo>
                    <a:pt x="186" y="0"/>
                  </a:lnTo>
                  <a:lnTo>
                    <a:pt x="200" y="14"/>
                  </a:lnTo>
                  <a:lnTo>
                    <a:pt x="198" y="172"/>
                  </a:lnTo>
                  <a:lnTo>
                    <a:pt x="0" y="172"/>
                  </a:lnTo>
                  <a:lnTo>
                    <a:pt x="2" y="14"/>
                  </a:lnTo>
                  <a:close/>
                </a:path>
              </a:pathLst>
            </a:custGeom>
            <a:solidFill>
              <a:srgbClr val="B0470C"/>
            </a:solidFill>
            <a:ln w="6350" cmpd="sng">
              <a:solidFill>
                <a:schemeClr val="tx1"/>
              </a:solidFill>
              <a:round/>
              <a:headEnd/>
              <a:tailEnd/>
            </a:ln>
          </p:spPr>
          <p:txBody>
            <a:bodyPr/>
            <a:lstStyle/>
            <a:p>
              <a:endParaRPr lang="en-US"/>
            </a:p>
          </p:txBody>
        </p:sp>
        <p:sp>
          <p:nvSpPr>
            <p:cNvPr id="8" name="Freeform 4"/>
            <p:cNvSpPr>
              <a:spLocks/>
            </p:cNvSpPr>
            <p:nvPr/>
          </p:nvSpPr>
          <p:spPr bwMode="auto">
            <a:xfrm>
              <a:off x="2725738" y="1708150"/>
              <a:ext cx="474662" cy="496888"/>
            </a:xfrm>
            <a:custGeom>
              <a:avLst/>
              <a:gdLst>
                <a:gd name="T0" fmla="*/ 2147483647 w 166"/>
                <a:gd name="T1" fmla="*/ 2147483647 h 174"/>
                <a:gd name="T2" fmla="*/ 2147483647 w 166"/>
                <a:gd name="T3" fmla="*/ 2147483647 h 174"/>
                <a:gd name="T4" fmla="*/ 2147483647 w 166"/>
                <a:gd name="T5" fmla="*/ 2147483647 h 174"/>
                <a:gd name="T6" fmla="*/ 2147483647 w 166"/>
                <a:gd name="T7" fmla="*/ 0 h 174"/>
                <a:gd name="T8" fmla="*/ 2147483647 w 166"/>
                <a:gd name="T9" fmla="*/ 0 h 174"/>
                <a:gd name="T10" fmla="*/ 2147483647 w 166"/>
                <a:gd name="T11" fmla="*/ 2147483647 h 174"/>
                <a:gd name="T12" fmla="*/ 2147483647 w 166"/>
                <a:gd name="T13" fmla="*/ 2147483647 h 174"/>
                <a:gd name="T14" fmla="*/ 2147483647 w 166"/>
                <a:gd name="T15" fmla="*/ 2147483647 h 174"/>
                <a:gd name="T16" fmla="*/ 2147483647 w 166"/>
                <a:gd name="T17" fmla="*/ 2147483647 h 174"/>
                <a:gd name="T18" fmla="*/ 0 w 166"/>
                <a:gd name="T19" fmla="*/ 2147483647 h 174"/>
                <a:gd name="T20" fmla="*/ 2147483647 w 166"/>
                <a:gd name="T21" fmla="*/ 2147483647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 h="174">
                  <a:moveTo>
                    <a:pt x="2" y="8"/>
                  </a:moveTo>
                  <a:lnTo>
                    <a:pt x="30" y="6"/>
                  </a:lnTo>
                  <a:lnTo>
                    <a:pt x="86" y="4"/>
                  </a:lnTo>
                  <a:lnTo>
                    <a:pt x="138" y="0"/>
                  </a:lnTo>
                  <a:lnTo>
                    <a:pt x="156" y="0"/>
                  </a:lnTo>
                  <a:lnTo>
                    <a:pt x="164" y="2"/>
                  </a:lnTo>
                  <a:lnTo>
                    <a:pt x="166" y="88"/>
                  </a:lnTo>
                  <a:lnTo>
                    <a:pt x="166" y="172"/>
                  </a:lnTo>
                  <a:lnTo>
                    <a:pt x="8" y="174"/>
                  </a:lnTo>
                  <a:lnTo>
                    <a:pt x="0" y="166"/>
                  </a:lnTo>
                  <a:lnTo>
                    <a:pt x="2" y="8"/>
                  </a:lnTo>
                  <a:close/>
                </a:path>
              </a:pathLst>
            </a:custGeom>
            <a:solidFill>
              <a:srgbClr val="EF6011"/>
            </a:solidFill>
            <a:ln w="6350" cmpd="sng">
              <a:solidFill>
                <a:schemeClr val="tx1"/>
              </a:solidFill>
              <a:round/>
              <a:headEnd/>
              <a:tailEnd/>
            </a:ln>
          </p:spPr>
          <p:txBody>
            <a:bodyPr/>
            <a:lstStyle/>
            <a:p>
              <a:endParaRPr lang="en-US"/>
            </a:p>
          </p:txBody>
        </p:sp>
        <p:sp>
          <p:nvSpPr>
            <p:cNvPr id="9" name="Freeform 5"/>
            <p:cNvSpPr>
              <a:spLocks/>
            </p:cNvSpPr>
            <p:nvPr/>
          </p:nvSpPr>
          <p:spPr bwMode="auto">
            <a:xfrm>
              <a:off x="3195638" y="1714500"/>
              <a:ext cx="474662" cy="485775"/>
            </a:xfrm>
            <a:custGeom>
              <a:avLst/>
              <a:gdLst>
                <a:gd name="T0" fmla="*/ 0 w 166"/>
                <a:gd name="T1" fmla="*/ 0 h 170"/>
                <a:gd name="T2" fmla="*/ 2147483647 w 166"/>
                <a:gd name="T3" fmla="*/ 0 h 170"/>
                <a:gd name="T4" fmla="*/ 2147483647 w 166"/>
                <a:gd name="T5" fmla="*/ 2147483647 h 170"/>
                <a:gd name="T6" fmla="*/ 2147483647 w 166"/>
                <a:gd name="T7" fmla="*/ 2147483647 h 170"/>
                <a:gd name="T8" fmla="*/ 0 w 166"/>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0">
                  <a:moveTo>
                    <a:pt x="0" y="0"/>
                  </a:moveTo>
                  <a:lnTo>
                    <a:pt x="164" y="0"/>
                  </a:lnTo>
                  <a:lnTo>
                    <a:pt x="166" y="168"/>
                  </a:lnTo>
                  <a:lnTo>
                    <a:pt x="2" y="170"/>
                  </a:lnTo>
                  <a:lnTo>
                    <a:pt x="0" y="0"/>
                  </a:lnTo>
                  <a:close/>
                </a:path>
              </a:pathLst>
            </a:custGeom>
            <a:solidFill>
              <a:srgbClr val="B0470C"/>
            </a:solidFill>
            <a:ln w="6350" cmpd="sng">
              <a:solidFill>
                <a:schemeClr val="tx1"/>
              </a:solidFill>
              <a:round/>
              <a:headEnd/>
              <a:tailEnd/>
            </a:ln>
          </p:spPr>
          <p:txBody>
            <a:bodyPr/>
            <a:lstStyle/>
            <a:p>
              <a:endParaRPr lang="en-US"/>
            </a:p>
          </p:txBody>
        </p:sp>
        <p:sp>
          <p:nvSpPr>
            <p:cNvPr id="10" name="Freeform 6"/>
            <p:cNvSpPr>
              <a:spLocks/>
            </p:cNvSpPr>
            <p:nvPr/>
          </p:nvSpPr>
          <p:spPr bwMode="auto">
            <a:xfrm>
              <a:off x="3663950" y="1701800"/>
              <a:ext cx="487363" cy="498475"/>
            </a:xfrm>
            <a:custGeom>
              <a:avLst/>
              <a:gdLst>
                <a:gd name="T0" fmla="*/ 0 w 170"/>
                <a:gd name="T1" fmla="*/ 2147483647 h 174"/>
                <a:gd name="T2" fmla="*/ 2147483647 w 170"/>
                <a:gd name="T3" fmla="*/ 0 h 174"/>
                <a:gd name="T4" fmla="*/ 2147483647 w 170"/>
                <a:gd name="T5" fmla="*/ 2147483647 h 174"/>
                <a:gd name="T6" fmla="*/ 2147483647 w 170"/>
                <a:gd name="T7" fmla="*/ 2147483647 h 174"/>
                <a:gd name="T8" fmla="*/ 2147483647 w 170"/>
                <a:gd name="T9" fmla="*/ 2147483647 h 174"/>
                <a:gd name="T10" fmla="*/ 2147483647 w 170"/>
                <a:gd name="T11" fmla="*/ 2147483647 h 174"/>
                <a:gd name="T12" fmla="*/ 0 w 170"/>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4">
                  <a:moveTo>
                    <a:pt x="0" y="4"/>
                  </a:moveTo>
                  <a:lnTo>
                    <a:pt x="136" y="0"/>
                  </a:lnTo>
                  <a:lnTo>
                    <a:pt x="166" y="8"/>
                  </a:lnTo>
                  <a:lnTo>
                    <a:pt x="170" y="170"/>
                  </a:lnTo>
                  <a:lnTo>
                    <a:pt x="12" y="174"/>
                  </a:lnTo>
                  <a:lnTo>
                    <a:pt x="2" y="172"/>
                  </a:lnTo>
                  <a:lnTo>
                    <a:pt x="0" y="4"/>
                  </a:lnTo>
                  <a:close/>
                </a:path>
              </a:pathLst>
            </a:custGeom>
            <a:solidFill>
              <a:srgbClr val="EF6011"/>
            </a:solidFill>
            <a:ln w="6350" cmpd="sng">
              <a:solidFill>
                <a:schemeClr val="tx1"/>
              </a:solidFill>
              <a:round/>
              <a:headEnd/>
              <a:tailEnd/>
            </a:ln>
          </p:spPr>
          <p:txBody>
            <a:bodyPr/>
            <a:lstStyle/>
            <a:p>
              <a:endParaRPr lang="en-US"/>
            </a:p>
          </p:txBody>
        </p:sp>
        <p:sp>
          <p:nvSpPr>
            <p:cNvPr id="11" name="Freeform 7"/>
            <p:cNvSpPr>
              <a:spLocks/>
            </p:cNvSpPr>
            <p:nvPr/>
          </p:nvSpPr>
          <p:spPr bwMode="auto">
            <a:xfrm>
              <a:off x="4138613" y="1701800"/>
              <a:ext cx="498475" cy="492125"/>
            </a:xfrm>
            <a:custGeom>
              <a:avLst/>
              <a:gdLst>
                <a:gd name="T0" fmla="*/ 0 w 174"/>
                <a:gd name="T1" fmla="*/ 2147483647 h 172"/>
                <a:gd name="T2" fmla="*/ 2147483647 w 174"/>
                <a:gd name="T3" fmla="*/ 0 h 172"/>
                <a:gd name="T4" fmla="*/ 2147483647 w 174"/>
                <a:gd name="T5" fmla="*/ 2147483647 h 172"/>
                <a:gd name="T6" fmla="*/ 2147483647 w 174"/>
                <a:gd name="T7" fmla="*/ 2147483647 h 172"/>
                <a:gd name="T8" fmla="*/ 2147483647 w 174"/>
                <a:gd name="T9" fmla="*/ 2147483647 h 172"/>
                <a:gd name="T10" fmla="*/ 2147483647 w 174"/>
                <a:gd name="T11" fmla="*/ 2147483647 h 172"/>
                <a:gd name="T12" fmla="*/ 0 w 174"/>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72">
                  <a:moveTo>
                    <a:pt x="0" y="8"/>
                  </a:moveTo>
                  <a:lnTo>
                    <a:pt x="104" y="0"/>
                  </a:lnTo>
                  <a:lnTo>
                    <a:pt x="166" y="4"/>
                  </a:lnTo>
                  <a:lnTo>
                    <a:pt x="174" y="168"/>
                  </a:lnTo>
                  <a:lnTo>
                    <a:pt x="16" y="172"/>
                  </a:lnTo>
                  <a:lnTo>
                    <a:pt x="4" y="170"/>
                  </a:lnTo>
                  <a:lnTo>
                    <a:pt x="0" y="8"/>
                  </a:lnTo>
                  <a:close/>
                </a:path>
              </a:pathLst>
            </a:custGeom>
            <a:solidFill>
              <a:srgbClr val="F38447"/>
            </a:solidFill>
            <a:ln w="6350" cmpd="sng">
              <a:solidFill>
                <a:schemeClr val="tx1"/>
              </a:solidFill>
              <a:round/>
              <a:headEnd/>
              <a:tailEnd/>
            </a:ln>
          </p:spPr>
          <p:txBody>
            <a:bodyPr/>
            <a:lstStyle/>
            <a:p>
              <a:endParaRPr lang="en-US"/>
            </a:p>
          </p:txBody>
        </p:sp>
        <p:sp>
          <p:nvSpPr>
            <p:cNvPr id="12" name="Freeform 8"/>
            <p:cNvSpPr>
              <a:spLocks/>
            </p:cNvSpPr>
            <p:nvPr/>
          </p:nvSpPr>
          <p:spPr bwMode="auto">
            <a:xfrm>
              <a:off x="4614863" y="1679575"/>
              <a:ext cx="508000" cy="514350"/>
            </a:xfrm>
            <a:custGeom>
              <a:avLst/>
              <a:gdLst>
                <a:gd name="T0" fmla="*/ 0 w 178"/>
                <a:gd name="T1" fmla="*/ 2147483647 h 180"/>
                <a:gd name="T2" fmla="*/ 2147483647 w 178"/>
                <a:gd name="T3" fmla="*/ 2147483647 h 180"/>
                <a:gd name="T4" fmla="*/ 2147483647 w 178"/>
                <a:gd name="T5" fmla="*/ 0 h 180"/>
                <a:gd name="T6" fmla="*/ 2147483647 w 178"/>
                <a:gd name="T7" fmla="*/ 2147483647 h 180"/>
                <a:gd name="T8" fmla="*/ 2147483647 w 178"/>
                <a:gd name="T9" fmla="*/ 2147483647 h 180"/>
                <a:gd name="T10" fmla="*/ 2147483647 w 178"/>
                <a:gd name="T11" fmla="*/ 2147483647 h 180"/>
                <a:gd name="T12" fmla="*/ 0 w 17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80">
                  <a:moveTo>
                    <a:pt x="0" y="12"/>
                  </a:moveTo>
                  <a:lnTo>
                    <a:pt x="70" y="8"/>
                  </a:lnTo>
                  <a:lnTo>
                    <a:pt x="168" y="0"/>
                  </a:lnTo>
                  <a:lnTo>
                    <a:pt x="178" y="146"/>
                  </a:lnTo>
                  <a:lnTo>
                    <a:pt x="176" y="180"/>
                  </a:lnTo>
                  <a:lnTo>
                    <a:pt x="8" y="176"/>
                  </a:lnTo>
                  <a:lnTo>
                    <a:pt x="0" y="12"/>
                  </a:lnTo>
                  <a:close/>
                </a:path>
              </a:pathLst>
            </a:custGeom>
            <a:solidFill>
              <a:srgbClr val="F7AE85"/>
            </a:solidFill>
            <a:ln w="6350" cmpd="sng">
              <a:solidFill>
                <a:schemeClr val="tx1"/>
              </a:solidFill>
              <a:round/>
              <a:headEnd/>
              <a:tailEnd/>
            </a:ln>
          </p:spPr>
          <p:txBody>
            <a:bodyPr/>
            <a:lstStyle/>
            <a:p>
              <a:endParaRPr lang="en-US"/>
            </a:p>
          </p:txBody>
        </p:sp>
        <p:sp>
          <p:nvSpPr>
            <p:cNvPr id="13" name="Freeform 9"/>
            <p:cNvSpPr>
              <a:spLocks/>
            </p:cNvSpPr>
            <p:nvPr/>
          </p:nvSpPr>
          <p:spPr bwMode="auto">
            <a:xfrm>
              <a:off x="5094288" y="1668463"/>
              <a:ext cx="503237" cy="428625"/>
            </a:xfrm>
            <a:custGeom>
              <a:avLst/>
              <a:gdLst>
                <a:gd name="T0" fmla="*/ 0 w 176"/>
                <a:gd name="T1" fmla="*/ 2147483647 h 150"/>
                <a:gd name="T2" fmla="*/ 2147483647 w 176"/>
                <a:gd name="T3" fmla="*/ 2147483647 h 150"/>
                <a:gd name="T4" fmla="*/ 2147483647 w 176"/>
                <a:gd name="T5" fmla="*/ 0 h 150"/>
                <a:gd name="T6" fmla="*/ 2147483647 w 176"/>
                <a:gd name="T7" fmla="*/ 2147483647 h 150"/>
                <a:gd name="T8" fmla="*/ 2147483647 w 176"/>
                <a:gd name="T9" fmla="*/ 2147483647 h 150"/>
                <a:gd name="T10" fmla="*/ 0 w 176"/>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50">
                  <a:moveTo>
                    <a:pt x="0" y="4"/>
                  </a:moveTo>
                  <a:lnTo>
                    <a:pt x="40" y="6"/>
                  </a:lnTo>
                  <a:lnTo>
                    <a:pt x="172" y="0"/>
                  </a:lnTo>
                  <a:lnTo>
                    <a:pt x="176" y="144"/>
                  </a:lnTo>
                  <a:lnTo>
                    <a:pt x="10" y="150"/>
                  </a:lnTo>
                  <a:lnTo>
                    <a:pt x="0" y="4"/>
                  </a:lnTo>
                  <a:close/>
                </a:path>
              </a:pathLst>
            </a:custGeom>
            <a:solidFill>
              <a:srgbClr val="EF6011"/>
            </a:solidFill>
            <a:ln w="6350" cmpd="sng">
              <a:solidFill>
                <a:schemeClr val="tx1"/>
              </a:solidFill>
              <a:round/>
              <a:headEnd/>
              <a:tailEnd/>
            </a:ln>
          </p:spPr>
          <p:txBody>
            <a:bodyPr/>
            <a:lstStyle/>
            <a:p>
              <a:endParaRPr lang="en-US"/>
            </a:p>
          </p:txBody>
        </p:sp>
        <p:sp>
          <p:nvSpPr>
            <p:cNvPr id="14" name="Freeform 10"/>
            <p:cNvSpPr>
              <a:spLocks/>
            </p:cNvSpPr>
            <p:nvPr/>
          </p:nvSpPr>
          <p:spPr bwMode="auto">
            <a:xfrm>
              <a:off x="6164263" y="2136775"/>
              <a:ext cx="601662" cy="474663"/>
            </a:xfrm>
            <a:custGeom>
              <a:avLst/>
              <a:gdLst>
                <a:gd name="T0" fmla="*/ 2147483647 w 210"/>
                <a:gd name="T1" fmla="*/ 2147483647 h 166"/>
                <a:gd name="T2" fmla="*/ 2147483647 w 210"/>
                <a:gd name="T3" fmla="*/ 2147483647 h 166"/>
                <a:gd name="T4" fmla="*/ 2147483647 w 210"/>
                <a:gd name="T5" fmla="*/ 0 h 166"/>
                <a:gd name="T6" fmla="*/ 2147483647 w 210"/>
                <a:gd name="T7" fmla="*/ 0 h 166"/>
                <a:gd name="T8" fmla="*/ 2147483647 w 210"/>
                <a:gd name="T9" fmla="*/ 2147483647 h 166"/>
                <a:gd name="T10" fmla="*/ 2147483647 w 210"/>
                <a:gd name="T11" fmla="*/ 0 h 166"/>
                <a:gd name="T12" fmla="*/ 2147483647 w 210"/>
                <a:gd name="T13" fmla="*/ 2147483647 h 166"/>
                <a:gd name="T14" fmla="*/ 2147483647 w 210"/>
                <a:gd name="T15" fmla="*/ 2147483647 h 166"/>
                <a:gd name="T16" fmla="*/ 2147483647 w 210"/>
                <a:gd name="T17" fmla="*/ 2147483647 h 166"/>
                <a:gd name="T18" fmla="*/ 2147483647 w 210"/>
                <a:gd name="T19" fmla="*/ 2147483647 h 166"/>
                <a:gd name="T20" fmla="*/ 2147483647 w 210"/>
                <a:gd name="T21" fmla="*/ 2147483647 h 166"/>
                <a:gd name="T22" fmla="*/ 2147483647 w 210"/>
                <a:gd name="T23" fmla="*/ 2147483647 h 166"/>
                <a:gd name="T24" fmla="*/ 2147483647 w 210"/>
                <a:gd name="T25" fmla="*/ 2147483647 h 166"/>
                <a:gd name="T26" fmla="*/ 2147483647 w 210"/>
                <a:gd name="T27" fmla="*/ 2147483647 h 166"/>
                <a:gd name="T28" fmla="*/ 2147483647 w 210"/>
                <a:gd name="T29" fmla="*/ 2147483647 h 166"/>
                <a:gd name="T30" fmla="*/ 2147483647 w 210"/>
                <a:gd name="T31" fmla="*/ 2147483647 h 166"/>
                <a:gd name="T32" fmla="*/ 2147483647 w 210"/>
                <a:gd name="T33" fmla="*/ 2147483647 h 166"/>
                <a:gd name="T34" fmla="*/ 2147483647 w 210"/>
                <a:gd name="T35" fmla="*/ 2147483647 h 166"/>
                <a:gd name="T36" fmla="*/ 2147483647 w 210"/>
                <a:gd name="T37" fmla="*/ 2147483647 h 166"/>
                <a:gd name="T38" fmla="*/ 2147483647 w 210"/>
                <a:gd name="T39" fmla="*/ 2147483647 h 166"/>
                <a:gd name="T40" fmla="*/ 0 w 210"/>
                <a:gd name="T41" fmla="*/ 2147483647 h 166"/>
                <a:gd name="T42" fmla="*/ 2147483647 w 210"/>
                <a:gd name="T43" fmla="*/ 2147483647 h 166"/>
                <a:gd name="T44" fmla="*/ 2147483647 w 210"/>
                <a:gd name="T45" fmla="*/ 2147483647 h 166"/>
                <a:gd name="T46" fmla="*/ 2147483647 w 210"/>
                <a:gd name="T47" fmla="*/ 2147483647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66">
                  <a:moveTo>
                    <a:pt x="46" y="6"/>
                  </a:moveTo>
                  <a:lnTo>
                    <a:pt x="90" y="2"/>
                  </a:lnTo>
                  <a:lnTo>
                    <a:pt x="124" y="0"/>
                  </a:lnTo>
                  <a:lnTo>
                    <a:pt x="142" y="0"/>
                  </a:lnTo>
                  <a:lnTo>
                    <a:pt x="174" y="2"/>
                  </a:lnTo>
                  <a:lnTo>
                    <a:pt x="202" y="0"/>
                  </a:lnTo>
                  <a:lnTo>
                    <a:pt x="204" y="128"/>
                  </a:lnTo>
                  <a:lnTo>
                    <a:pt x="210" y="166"/>
                  </a:lnTo>
                  <a:lnTo>
                    <a:pt x="194" y="162"/>
                  </a:lnTo>
                  <a:lnTo>
                    <a:pt x="198" y="148"/>
                  </a:lnTo>
                  <a:lnTo>
                    <a:pt x="164" y="144"/>
                  </a:lnTo>
                  <a:lnTo>
                    <a:pt x="158" y="136"/>
                  </a:lnTo>
                  <a:lnTo>
                    <a:pt x="106" y="160"/>
                  </a:lnTo>
                  <a:lnTo>
                    <a:pt x="86" y="148"/>
                  </a:lnTo>
                  <a:lnTo>
                    <a:pt x="64" y="150"/>
                  </a:lnTo>
                  <a:lnTo>
                    <a:pt x="54" y="156"/>
                  </a:lnTo>
                  <a:lnTo>
                    <a:pt x="46" y="148"/>
                  </a:lnTo>
                  <a:lnTo>
                    <a:pt x="58" y="140"/>
                  </a:lnTo>
                  <a:lnTo>
                    <a:pt x="34" y="118"/>
                  </a:lnTo>
                  <a:lnTo>
                    <a:pt x="6" y="78"/>
                  </a:lnTo>
                  <a:lnTo>
                    <a:pt x="0" y="50"/>
                  </a:lnTo>
                  <a:lnTo>
                    <a:pt x="26" y="16"/>
                  </a:lnTo>
                  <a:lnTo>
                    <a:pt x="46" y="12"/>
                  </a:lnTo>
                  <a:lnTo>
                    <a:pt x="46" y="6"/>
                  </a:lnTo>
                  <a:close/>
                </a:path>
              </a:pathLst>
            </a:custGeom>
            <a:solidFill>
              <a:srgbClr val="F7AE85"/>
            </a:solidFill>
            <a:ln w="6350" cmpd="sng">
              <a:solidFill>
                <a:schemeClr val="tx1"/>
              </a:solidFill>
              <a:round/>
              <a:headEnd/>
              <a:tailEnd/>
            </a:ln>
          </p:spPr>
          <p:txBody>
            <a:bodyPr/>
            <a:lstStyle/>
            <a:p>
              <a:endParaRPr lang="en-US"/>
            </a:p>
          </p:txBody>
        </p:sp>
        <p:sp>
          <p:nvSpPr>
            <p:cNvPr id="15" name="Freeform 11"/>
            <p:cNvSpPr>
              <a:spLocks/>
            </p:cNvSpPr>
            <p:nvPr/>
          </p:nvSpPr>
          <p:spPr bwMode="auto">
            <a:xfrm>
              <a:off x="6742113" y="2011363"/>
              <a:ext cx="401637" cy="492125"/>
            </a:xfrm>
            <a:custGeom>
              <a:avLst/>
              <a:gdLst>
                <a:gd name="T0" fmla="*/ 0 w 140"/>
                <a:gd name="T1" fmla="*/ 2147483647 h 172"/>
                <a:gd name="T2" fmla="*/ 2147483647 w 140"/>
                <a:gd name="T3" fmla="*/ 2147483647 h 172"/>
                <a:gd name="T4" fmla="*/ 2147483647 w 140"/>
                <a:gd name="T5" fmla="*/ 2147483647 h 172"/>
                <a:gd name="T6" fmla="*/ 2147483647 w 140"/>
                <a:gd name="T7" fmla="*/ 0 h 172"/>
                <a:gd name="T8" fmla="*/ 2147483647 w 140"/>
                <a:gd name="T9" fmla="*/ 2147483647 h 172"/>
                <a:gd name="T10" fmla="*/ 2147483647 w 140"/>
                <a:gd name="T11" fmla="*/ 2147483647 h 172"/>
                <a:gd name="T12" fmla="*/ 2147483647 w 140"/>
                <a:gd name="T13" fmla="*/ 2147483647 h 172"/>
                <a:gd name="T14" fmla="*/ 0 w 140"/>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72">
                  <a:moveTo>
                    <a:pt x="0" y="44"/>
                  </a:moveTo>
                  <a:lnTo>
                    <a:pt x="68" y="40"/>
                  </a:lnTo>
                  <a:lnTo>
                    <a:pt x="72" y="4"/>
                  </a:lnTo>
                  <a:lnTo>
                    <a:pt x="132" y="0"/>
                  </a:lnTo>
                  <a:lnTo>
                    <a:pt x="140" y="90"/>
                  </a:lnTo>
                  <a:lnTo>
                    <a:pt x="136" y="166"/>
                  </a:lnTo>
                  <a:lnTo>
                    <a:pt x="2" y="172"/>
                  </a:lnTo>
                  <a:lnTo>
                    <a:pt x="0" y="44"/>
                  </a:lnTo>
                  <a:close/>
                </a:path>
              </a:pathLst>
            </a:custGeom>
            <a:solidFill>
              <a:srgbClr val="FBD6C1"/>
            </a:solidFill>
            <a:ln w="6350" cmpd="sng">
              <a:solidFill>
                <a:schemeClr val="tx1"/>
              </a:solidFill>
              <a:round/>
              <a:headEnd/>
              <a:tailEnd/>
            </a:ln>
          </p:spPr>
          <p:txBody>
            <a:bodyPr/>
            <a:lstStyle/>
            <a:p>
              <a:endParaRPr lang="en-US"/>
            </a:p>
          </p:txBody>
        </p:sp>
        <p:sp>
          <p:nvSpPr>
            <p:cNvPr id="16" name="Freeform 12"/>
            <p:cNvSpPr>
              <a:spLocks/>
            </p:cNvSpPr>
            <p:nvPr/>
          </p:nvSpPr>
          <p:spPr bwMode="auto">
            <a:xfrm>
              <a:off x="5946775" y="2154238"/>
              <a:ext cx="527050" cy="555625"/>
            </a:xfrm>
            <a:custGeom>
              <a:avLst/>
              <a:gdLst>
                <a:gd name="T0" fmla="*/ 0 w 184"/>
                <a:gd name="T1" fmla="*/ 2147483647 h 194"/>
                <a:gd name="T2" fmla="*/ 2147483647 w 184"/>
                <a:gd name="T3" fmla="*/ 2147483647 h 194"/>
                <a:gd name="T4" fmla="*/ 2147483647 w 184"/>
                <a:gd name="T5" fmla="*/ 0 h 194"/>
                <a:gd name="T6" fmla="*/ 2147483647 w 184"/>
                <a:gd name="T7" fmla="*/ 2147483647 h 194"/>
                <a:gd name="T8" fmla="*/ 2147483647 w 184"/>
                <a:gd name="T9" fmla="*/ 2147483647 h 194"/>
                <a:gd name="T10" fmla="*/ 2147483647 w 184"/>
                <a:gd name="T11" fmla="*/ 2147483647 h 194"/>
                <a:gd name="T12" fmla="*/ 2147483647 w 184"/>
                <a:gd name="T13" fmla="*/ 2147483647 h 194"/>
                <a:gd name="T14" fmla="*/ 2147483647 w 184"/>
                <a:gd name="T15" fmla="*/ 2147483647 h 194"/>
                <a:gd name="T16" fmla="*/ 2147483647 w 184"/>
                <a:gd name="T17" fmla="*/ 2147483647 h 194"/>
                <a:gd name="T18" fmla="*/ 2147483647 w 184"/>
                <a:gd name="T19" fmla="*/ 2147483647 h 194"/>
                <a:gd name="T20" fmla="*/ 2147483647 w 184"/>
                <a:gd name="T21" fmla="*/ 2147483647 h 194"/>
                <a:gd name="T22" fmla="*/ 2147483647 w 184"/>
                <a:gd name="T23" fmla="*/ 2147483647 h 194"/>
                <a:gd name="T24" fmla="*/ 2147483647 w 184"/>
                <a:gd name="T25" fmla="*/ 2147483647 h 194"/>
                <a:gd name="T26" fmla="*/ 2147483647 w 184"/>
                <a:gd name="T27" fmla="*/ 2147483647 h 194"/>
                <a:gd name="T28" fmla="*/ 2147483647 w 184"/>
                <a:gd name="T29" fmla="*/ 2147483647 h 194"/>
                <a:gd name="T30" fmla="*/ 2147483647 w 184"/>
                <a:gd name="T31" fmla="*/ 2147483647 h 194"/>
                <a:gd name="T32" fmla="*/ 2147483647 w 184"/>
                <a:gd name="T33" fmla="*/ 2147483647 h 194"/>
                <a:gd name="T34" fmla="*/ 2147483647 w 184"/>
                <a:gd name="T35" fmla="*/ 2147483647 h 194"/>
                <a:gd name="T36" fmla="*/ 2147483647 w 184"/>
                <a:gd name="T37" fmla="*/ 2147483647 h 194"/>
                <a:gd name="T38" fmla="*/ 2147483647 w 184"/>
                <a:gd name="T39" fmla="*/ 2147483647 h 194"/>
                <a:gd name="T40" fmla="*/ 2147483647 w 184"/>
                <a:gd name="T41" fmla="*/ 2147483647 h 194"/>
                <a:gd name="T42" fmla="*/ 2147483647 w 184"/>
                <a:gd name="T43" fmla="*/ 2147483647 h 194"/>
                <a:gd name="T44" fmla="*/ 2147483647 w 184"/>
                <a:gd name="T45" fmla="*/ 2147483647 h 194"/>
                <a:gd name="T46" fmla="*/ 2147483647 w 184"/>
                <a:gd name="T47" fmla="*/ 2147483647 h 194"/>
                <a:gd name="T48" fmla="*/ 0 w 184"/>
                <a:gd name="T49" fmla="*/ 2147483647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194">
                  <a:moveTo>
                    <a:pt x="0" y="6"/>
                  </a:moveTo>
                  <a:lnTo>
                    <a:pt x="46" y="4"/>
                  </a:lnTo>
                  <a:lnTo>
                    <a:pt x="122" y="0"/>
                  </a:lnTo>
                  <a:lnTo>
                    <a:pt x="122" y="6"/>
                  </a:lnTo>
                  <a:lnTo>
                    <a:pt x="102" y="10"/>
                  </a:lnTo>
                  <a:lnTo>
                    <a:pt x="76" y="44"/>
                  </a:lnTo>
                  <a:lnTo>
                    <a:pt x="82" y="72"/>
                  </a:lnTo>
                  <a:lnTo>
                    <a:pt x="114" y="116"/>
                  </a:lnTo>
                  <a:lnTo>
                    <a:pt x="134" y="134"/>
                  </a:lnTo>
                  <a:lnTo>
                    <a:pt x="122" y="142"/>
                  </a:lnTo>
                  <a:lnTo>
                    <a:pt x="130" y="150"/>
                  </a:lnTo>
                  <a:lnTo>
                    <a:pt x="140" y="144"/>
                  </a:lnTo>
                  <a:lnTo>
                    <a:pt x="162" y="142"/>
                  </a:lnTo>
                  <a:lnTo>
                    <a:pt x="182" y="154"/>
                  </a:lnTo>
                  <a:lnTo>
                    <a:pt x="184" y="172"/>
                  </a:lnTo>
                  <a:lnTo>
                    <a:pt x="184" y="184"/>
                  </a:lnTo>
                  <a:lnTo>
                    <a:pt x="184" y="188"/>
                  </a:lnTo>
                  <a:lnTo>
                    <a:pt x="182" y="190"/>
                  </a:lnTo>
                  <a:lnTo>
                    <a:pt x="164" y="194"/>
                  </a:lnTo>
                  <a:lnTo>
                    <a:pt x="150" y="194"/>
                  </a:lnTo>
                  <a:lnTo>
                    <a:pt x="146" y="186"/>
                  </a:lnTo>
                  <a:lnTo>
                    <a:pt x="42" y="188"/>
                  </a:lnTo>
                  <a:lnTo>
                    <a:pt x="40" y="134"/>
                  </a:lnTo>
                  <a:lnTo>
                    <a:pt x="4" y="134"/>
                  </a:lnTo>
                  <a:lnTo>
                    <a:pt x="0" y="6"/>
                  </a:lnTo>
                  <a:close/>
                </a:path>
              </a:pathLst>
            </a:custGeom>
            <a:solidFill>
              <a:srgbClr val="FBD6C1"/>
            </a:solidFill>
            <a:ln w="6350" cmpd="sng">
              <a:solidFill>
                <a:schemeClr val="tx1"/>
              </a:solidFill>
              <a:round/>
              <a:headEnd/>
              <a:tailEnd/>
            </a:ln>
          </p:spPr>
          <p:txBody>
            <a:bodyPr/>
            <a:lstStyle/>
            <a:p>
              <a:endParaRPr lang="en-US"/>
            </a:p>
          </p:txBody>
        </p:sp>
        <p:sp>
          <p:nvSpPr>
            <p:cNvPr id="17" name="Freeform 13"/>
            <p:cNvSpPr>
              <a:spLocks/>
            </p:cNvSpPr>
            <p:nvPr/>
          </p:nvSpPr>
          <p:spPr bwMode="auto">
            <a:xfrm>
              <a:off x="5586413" y="1668463"/>
              <a:ext cx="492125" cy="514350"/>
            </a:xfrm>
            <a:custGeom>
              <a:avLst/>
              <a:gdLst>
                <a:gd name="T0" fmla="*/ 0 w 172"/>
                <a:gd name="T1" fmla="*/ 0 h 180"/>
                <a:gd name="T2" fmla="*/ 2147483647 w 172"/>
                <a:gd name="T3" fmla="*/ 0 h 180"/>
                <a:gd name="T4" fmla="*/ 2147483647 w 172"/>
                <a:gd name="T5" fmla="*/ 2147483647 h 180"/>
                <a:gd name="T6" fmla="*/ 2147483647 w 172"/>
                <a:gd name="T7" fmla="*/ 2147483647 h 180"/>
                <a:gd name="T8" fmla="*/ 2147483647 w 172"/>
                <a:gd name="T9" fmla="*/ 2147483647 h 180"/>
                <a:gd name="T10" fmla="*/ 2147483647 w 172"/>
                <a:gd name="T11" fmla="*/ 2147483647 h 180"/>
                <a:gd name="T12" fmla="*/ 2147483647 w 172"/>
                <a:gd name="T13" fmla="*/ 2147483647 h 180"/>
                <a:gd name="T14" fmla="*/ 0 w 172"/>
                <a:gd name="T15" fmla="*/ 0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80">
                  <a:moveTo>
                    <a:pt x="0" y="0"/>
                  </a:moveTo>
                  <a:lnTo>
                    <a:pt x="140" y="0"/>
                  </a:lnTo>
                  <a:lnTo>
                    <a:pt x="164" y="4"/>
                  </a:lnTo>
                  <a:lnTo>
                    <a:pt x="172" y="174"/>
                  </a:lnTo>
                  <a:lnTo>
                    <a:pt x="126" y="176"/>
                  </a:lnTo>
                  <a:lnTo>
                    <a:pt x="10" y="180"/>
                  </a:lnTo>
                  <a:lnTo>
                    <a:pt x="4" y="144"/>
                  </a:lnTo>
                  <a:lnTo>
                    <a:pt x="0" y="0"/>
                  </a:lnTo>
                  <a:close/>
                </a:path>
              </a:pathLst>
            </a:custGeom>
            <a:solidFill>
              <a:srgbClr val="EF6011"/>
            </a:solidFill>
            <a:ln w="6350" cmpd="sng">
              <a:solidFill>
                <a:schemeClr val="tx1"/>
              </a:solidFill>
              <a:round/>
              <a:headEnd/>
              <a:tailEnd/>
            </a:ln>
          </p:spPr>
          <p:txBody>
            <a:bodyPr/>
            <a:lstStyle/>
            <a:p>
              <a:endParaRPr lang="en-US"/>
            </a:p>
          </p:txBody>
        </p:sp>
        <p:sp>
          <p:nvSpPr>
            <p:cNvPr id="18" name="Freeform 14"/>
            <p:cNvSpPr>
              <a:spLocks/>
            </p:cNvSpPr>
            <p:nvPr/>
          </p:nvSpPr>
          <p:spPr bwMode="auto">
            <a:xfrm>
              <a:off x="6056313" y="1644650"/>
              <a:ext cx="514350" cy="520700"/>
            </a:xfrm>
            <a:custGeom>
              <a:avLst/>
              <a:gdLst>
                <a:gd name="T0" fmla="*/ 0 w 180"/>
                <a:gd name="T1" fmla="*/ 2147483647 h 182"/>
                <a:gd name="T2" fmla="*/ 2147483647 w 180"/>
                <a:gd name="T3" fmla="*/ 0 h 182"/>
                <a:gd name="T4" fmla="*/ 2147483647 w 180"/>
                <a:gd name="T5" fmla="*/ 2147483647 h 182"/>
                <a:gd name="T6" fmla="*/ 2147483647 w 180"/>
                <a:gd name="T7" fmla="*/ 2147483647 h 182"/>
                <a:gd name="T8" fmla="*/ 2147483647 w 180"/>
                <a:gd name="T9" fmla="*/ 2147483647 h 182"/>
                <a:gd name="T10" fmla="*/ 2147483647 w 180"/>
                <a:gd name="T11" fmla="*/ 2147483647 h 182"/>
                <a:gd name="T12" fmla="*/ 0 w 180"/>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
                  <a:moveTo>
                    <a:pt x="0" y="12"/>
                  </a:moveTo>
                  <a:lnTo>
                    <a:pt x="110" y="0"/>
                  </a:lnTo>
                  <a:lnTo>
                    <a:pt x="174" y="2"/>
                  </a:lnTo>
                  <a:lnTo>
                    <a:pt x="180" y="172"/>
                  </a:lnTo>
                  <a:lnTo>
                    <a:pt x="84" y="178"/>
                  </a:lnTo>
                  <a:lnTo>
                    <a:pt x="8" y="182"/>
                  </a:lnTo>
                  <a:lnTo>
                    <a:pt x="0" y="12"/>
                  </a:lnTo>
                  <a:close/>
                </a:path>
              </a:pathLst>
            </a:custGeom>
            <a:solidFill>
              <a:srgbClr val="F38447"/>
            </a:solidFill>
            <a:ln w="6350" cmpd="sng">
              <a:solidFill>
                <a:schemeClr val="tx1"/>
              </a:solidFill>
              <a:round/>
              <a:headEnd/>
              <a:tailEnd/>
            </a:ln>
          </p:spPr>
          <p:txBody>
            <a:bodyPr/>
            <a:lstStyle/>
            <a:p>
              <a:endParaRPr lang="en-US"/>
            </a:p>
          </p:txBody>
        </p:sp>
        <p:sp>
          <p:nvSpPr>
            <p:cNvPr id="19" name="Freeform 15"/>
            <p:cNvSpPr>
              <a:spLocks/>
            </p:cNvSpPr>
            <p:nvPr/>
          </p:nvSpPr>
          <p:spPr bwMode="auto">
            <a:xfrm>
              <a:off x="6553200" y="1633538"/>
              <a:ext cx="395288" cy="503237"/>
            </a:xfrm>
            <a:custGeom>
              <a:avLst/>
              <a:gdLst>
                <a:gd name="T0" fmla="*/ 0 w 138"/>
                <a:gd name="T1" fmla="*/ 2147483647 h 176"/>
                <a:gd name="T2" fmla="*/ 2147483647 w 138"/>
                <a:gd name="T3" fmla="*/ 2147483647 h 176"/>
                <a:gd name="T4" fmla="*/ 2147483647 w 138"/>
                <a:gd name="T5" fmla="*/ 0 h 176"/>
                <a:gd name="T6" fmla="*/ 2147483647 w 138"/>
                <a:gd name="T7" fmla="*/ 2147483647 h 176"/>
                <a:gd name="T8" fmla="*/ 2147483647 w 138"/>
                <a:gd name="T9" fmla="*/ 2147483647 h 176"/>
                <a:gd name="T10" fmla="*/ 2147483647 w 138"/>
                <a:gd name="T11" fmla="*/ 2147483647 h 176"/>
                <a:gd name="T12" fmla="*/ 2147483647 w 138"/>
                <a:gd name="T13" fmla="*/ 2147483647 h 176"/>
                <a:gd name="T14" fmla="*/ 0 w 138"/>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76">
                  <a:moveTo>
                    <a:pt x="0" y="6"/>
                  </a:moveTo>
                  <a:lnTo>
                    <a:pt x="64" y="2"/>
                  </a:lnTo>
                  <a:lnTo>
                    <a:pt x="130" y="0"/>
                  </a:lnTo>
                  <a:lnTo>
                    <a:pt x="138" y="136"/>
                  </a:lnTo>
                  <a:lnTo>
                    <a:pt x="134" y="172"/>
                  </a:lnTo>
                  <a:lnTo>
                    <a:pt x="66" y="176"/>
                  </a:lnTo>
                  <a:lnTo>
                    <a:pt x="6" y="176"/>
                  </a:lnTo>
                  <a:lnTo>
                    <a:pt x="0" y="6"/>
                  </a:lnTo>
                  <a:close/>
                </a:path>
              </a:pathLst>
            </a:custGeom>
            <a:solidFill>
              <a:srgbClr val="F38447"/>
            </a:solidFill>
            <a:ln w="6350" cmpd="sng">
              <a:solidFill>
                <a:schemeClr val="tx1"/>
              </a:solidFill>
              <a:round/>
              <a:headEnd/>
              <a:tailEnd/>
            </a:ln>
          </p:spPr>
          <p:txBody>
            <a:bodyPr/>
            <a:lstStyle/>
            <a:p>
              <a:endParaRPr lang="en-US"/>
            </a:p>
          </p:txBody>
        </p:sp>
        <p:sp>
          <p:nvSpPr>
            <p:cNvPr id="20" name="Freeform 16"/>
            <p:cNvSpPr>
              <a:spLocks/>
            </p:cNvSpPr>
            <p:nvPr/>
          </p:nvSpPr>
          <p:spPr bwMode="auto">
            <a:xfrm>
              <a:off x="6926263" y="1593850"/>
              <a:ext cx="400050" cy="428625"/>
            </a:xfrm>
            <a:custGeom>
              <a:avLst/>
              <a:gdLst>
                <a:gd name="T0" fmla="*/ 0 w 140"/>
                <a:gd name="T1" fmla="*/ 2147483647 h 150"/>
                <a:gd name="T2" fmla="*/ 2147483647 w 140"/>
                <a:gd name="T3" fmla="*/ 0 h 150"/>
                <a:gd name="T4" fmla="*/ 2147483647 w 140"/>
                <a:gd name="T5" fmla="*/ 2147483647 h 150"/>
                <a:gd name="T6" fmla="*/ 2147483647 w 140"/>
                <a:gd name="T7" fmla="*/ 2147483647 h 150"/>
                <a:gd name="T8" fmla="*/ 2147483647 w 140"/>
                <a:gd name="T9" fmla="*/ 2147483647 h 150"/>
                <a:gd name="T10" fmla="*/ 0 w 14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50">
                  <a:moveTo>
                    <a:pt x="0" y="14"/>
                  </a:moveTo>
                  <a:lnTo>
                    <a:pt x="130" y="0"/>
                  </a:lnTo>
                  <a:lnTo>
                    <a:pt x="140" y="140"/>
                  </a:lnTo>
                  <a:lnTo>
                    <a:pt x="68" y="146"/>
                  </a:lnTo>
                  <a:lnTo>
                    <a:pt x="8" y="150"/>
                  </a:lnTo>
                  <a:lnTo>
                    <a:pt x="0" y="14"/>
                  </a:lnTo>
                  <a:close/>
                </a:path>
              </a:pathLst>
            </a:custGeom>
            <a:solidFill>
              <a:srgbClr val="F38447"/>
            </a:solidFill>
            <a:ln w="6350" cmpd="sng">
              <a:solidFill>
                <a:schemeClr val="tx1"/>
              </a:solidFill>
              <a:round/>
              <a:headEnd/>
              <a:tailEnd/>
            </a:ln>
          </p:spPr>
          <p:txBody>
            <a:bodyPr/>
            <a:lstStyle/>
            <a:p>
              <a:endParaRPr lang="en-US"/>
            </a:p>
          </p:txBody>
        </p:sp>
        <p:sp>
          <p:nvSpPr>
            <p:cNvPr id="21" name="Freeform 17"/>
            <p:cNvSpPr>
              <a:spLocks/>
            </p:cNvSpPr>
            <p:nvPr/>
          </p:nvSpPr>
          <p:spPr bwMode="auto">
            <a:xfrm>
              <a:off x="7297738" y="1593850"/>
              <a:ext cx="428625" cy="439738"/>
            </a:xfrm>
            <a:custGeom>
              <a:avLst/>
              <a:gdLst>
                <a:gd name="T0" fmla="*/ 0 w 150"/>
                <a:gd name="T1" fmla="*/ 0 h 154"/>
                <a:gd name="T2" fmla="*/ 2147483647 w 150"/>
                <a:gd name="T3" fmla="*/ 0 h 154"/>
                <a:gd name="T4" fmla="*/ 2147483647 w 150"/>
                <a:gd name="T5" fmla="*/ 2147483647 h 154"/>
                <a:gd name="T6" fmla="*/ 2147483647 w 150"/>
                <a:gd name="T7" fmla="*/ 2147483647 h 154"/>
                <a:gd name="T8" fmla="*/ 2147483647 w 150"/>
                <a:gd name="T9" fmla="*/ 2147483647 h 154"/>
                <a:gd name="T10" fmla="*/ 2147483647 w 150"/>
                <a:gd name="T11" fmla="*/ 2147483647 h 154"/>
                <a:gd name="T12" fmla="*/ 2147483647 w 150"/>
                <a:gd name="T13" fmla="*/ 2147483647 h 154"/>
                <a:gd name="T14" fmla="*/ 2147483647 w 150"/>
                <a:gd name="T15" fmla="*/ 2147483647 h 154"/>
                <a:gd name="T16" fmla="*/ 2147483647 w 150"/>
                <a:gd name="T17" fmla="*/ 2147483647 h 154"/>
                <a:gd name="T18" fmla="*/ 2147483647 w 150"/>
                <a:gd name="T19" fmla="*/ 2147483647 h 154"/>
                <a:gd name="T20" fmla="*/ 2147483647 w 150"/>
                <a:gd name="T21" fmla="*/ 2147483647 h 154"/>
                <a:gd name="T22" fmla="*/ 2147483647 w 150"/>
                <a:gd name="T23" fmla="*/ 2147483647 h 154"/>
                <a:gd name="T24" fmla="*/ 2147483647 w 150"/>
                <a:gd name="T25" fmla="*/ 2147483647 h 154"/>
                <a:gd name="T26" fmla="*/ 2147483647 w 150"/>
                <a:gd name="T27" fmla="*/ 2147483647 h 154"/>
                <a:gd name="T28" fmla="*/ 0 w 150"/>
                <a:gd name="T29" fmla="*/ 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4">
                  <a:moveTo>
                    <a:pt x="0" y="0"/>
                  </a:moveTo>
                  <a:lnTo>
                    <a:pt x="18" y="0"/>
                  </a:lnTo>
                  <a:lnTo>
                    <a:pt x="72" y="50"/>
                  </a:lnTo>
                  <a:lnTo>
                    <a:pt x="94" y="46"/>
                  </a:lnTo>
                  <a:lnTo>
                    <a:pt x="106" y="34"/>
                  </a:lnTo>
                  <a:lnTo>
                    <a:pt x="124" y="50"/>
                  </a:lnTo>
                  <a:lnTo>
                    <a:pt x="134" y="50"/>
                  </a:lnTo>
                  <a:lnTo>
                    <a:pt x="144" y="62"/>
                  </a:lnTo>
                  <a:lnTo>
                    <a:pt x="132" y="80"/>
                  </a:lnTo>
                  <a:lnTo>
                    <a:pt x="150" y="92"/>
                  </a:lnTo>
                  <a:lnTo>
                    <a:pt x="118" y="98"/>
                  </a:lnTo>
                  <a:lnTo>
                    <a:pt x="90" y="154"/>
                  </a:lnTo>
                  <a:lnTo>
                    <a:pt x="76" y="138"/>
                  </a:lnTo>
                  <a:lnTo>
                    <a:pt x="10" y="140"/>
                  </a:lnTo>
                  <a:lnTo>
                    <a:pt x="0" y="0"/>
                  </a:lnTo>
                  <a:close/>
                </a:path>
              </a:pathLst>
            </a:custGeom>
            <a:solidFill>
              <a:srgbClr val="FBD6C1"/>
            </a:solidFill>
            <a:ln w="6350" cmpd="sng">
              <a:solidFill>
                <a:schemeClr val="tx1"/>
              </a:solidFill>
              <a:round/>
              <a:headEnd/>
              <a:tailEnd/>
            </a:ln>
          </p:spPr>
          <p:txBody>
            <a:bodyPr/>
            <a:lstStyle/>
            <a:p>
              <a:endParaRPr lang="en-US"/>
            </a:p>
          </p:txBody>
        </p:sp>
        <p:sp>
          <p:nvSpPr>
            <p:cNvPr id="22" name="Freeform 18"/>
            <p:cNvSpPr>
              <a:spLocks/>
            </p:cNvSpPr>
            <p:nvPr/>
          </p:nvSpPr>
          <p:spPr bwMode="auto">
            <a:xfrm>
              <a:off x="7119938" y="1989138"/>
              <a:ext cx="560387" cy="285750"/>
            </a:xfrm>
            <a:custGeom>
              <a:avLst/>
              <a:gdLst>
                <a:gd name="T0" fmla="*/ 0 w 196"/>
                <a:gd name="T1" fmla="*/ 2147483647 h 100"/>
                <a:gd name="T2" fmla="*/ 2147483647 w 196"/>
                <a:gd name="T3" fmla="*/ 2147483647 h 100"/>
                <a:gd name="T4" fmla="*/ 2147483647 w 196"/>
                <a:gd name="T5" fmla="*/ 0 h 100"/>
                <a:gd name="T6" fmla="*/ 2147483647 w 196"/>
                <a:gd name="T7" fmla="*/ 2147483647 h 100"/>
                <a:gd name="T8" fmla="*/ 2147483647 w 196"/>
                <a:gd name="T9" fmla="*/ 2147483647 h 100"/>
                <a:gd name="T10" fmla="*/ 2147483647 w 196"/>
                <a:gd name="T11" fmla="*/ 2147483647 h 100"/>
                <a:gd name="T12" fmla="*/ 2147483647 w 196"/>
                <a:gd name="T13" fmla="*/ 2147483647 h 100"/>
                <a:gd name="T14" fmla="*/ 2147483647 w 196"/>
                <a:gd name="T15" fmla="*/ 2147483647 h 100"/>
                <a:gd name="T16" fmla="*/ 2147483647 w 196"/>
                <a:gd name="T17" fmla="*/ 2147483647 h 100"/>
                <a:gd name="T18" fmla="*/ 2147483647 w 196"/>
                <a:gd name="T19" fmla="*/ 2147483647 h 100"/>
                <a:gd name="T20" fmla="*/ 2147483647 w 196"/>
                <a:gd name="T21" fmla="*/ 2147483647 h 100"/>
                <a:gd name="T22" fmla="*/ 2147483647 w 196"/>
                <a:gd name="T23" fmla="*/ 2147483647 h 100"/>
                <a:gd name="T24" fmla="*/ 0 w 196"/>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100">
                  <a:moveTo>
                    <a:pt x="0" y="8"/>
                  </a:moveTo>
                  <a:lnTo>
                    <a:pt x="72" y="2"/>
                  </a:lnTo>
                  <a:lnTo>
                    <a:pt x="138" y="0"/>
                  </a:lnTo>
                  <a:lnTo>
                    <a:pt x="152" y="16"/>
                  </a:lnTo>
                  <a:lnTo>
                    <a:pt x="140" y="36"/>
                  </a:lnTo>
                  <a:lnTo>
                    <a:pt x="144" y="44"/>
                  </a:lnTo>
                  <a:lnTo>
                    <a:pt x="196" y="84"/>
                  </a:lnTo>
                  <a:lnTo>
                    <a:pt x="122" y="92"/>
                  </a:lnTo>
                  <a:lnTo>
                    <a:pt x="66" y="98"/>
                  </a:lnTo>
                  <a:lnTo>
                    <a:pt x="26" y="100"/>
                  </a:lnTo>
                  <a:lnTo>
                    <a:pt x="14" y="100"/>
                  </a:lnTo>
                  <a:lnTo>
                    <a:pt x="8" y="98"/>
                  </a:lnTo>
                  <a:lnTo>
                    <a:pt x="0" y="8"/>
                  </a:lnTo>
                  <a:close/>
                </a:path>
              </a:pathLst>
            </a:custGeom>
            <a:solidFill>
              <a:srgbClr val="EF6011"/>
            </a:solidFill>
            <a:ln w="6350" cmpd="sng">
              <a:solidFill>
                <a:schemeClr val="tx1"/>
              </a:solidFill>
              <a:prstDash val="solid"/>
              <a:round/>
              <a:headEnd/>
              <a:tailEnd/>
            </a:ln>
          </p:spPr>
          <p:txBody>
            <a:bodyPr/>
            <a:lstStyle/>
            <a:p>
              <a:endParaRPr lang="en-US"/>
            </a:p>
          </p:txBody>
        </p:sp>
        <p:sp>
          <p:nvSpPr>
            <p:cNvPr id="23" name="Freeform 19"/>
            <p:cNvSpPr>
              <a:spLocks/>
            </p:cNvSpPr>
            <p:nvPr/>
          </p:nvSpPr>
          <p:spPr bwMode="auto">
            <a:xfrm>
              <a:off x="7469188" y="2228850"/>
              <a:ext cx="325437" cy="520700"/>
            </a:xfrm>
            <a:custGeom>
              <a:avLst/>
              <a:gdLst>
                <a:gd name="T0" fmla="*/ 0 w 114"/>
                <a:gd name="T1" fmla="*/ 2147483647 h 182"/>
                <a:gd name="T2" fmla="*/ 2147483647 w 114"/>
                <a:gd name="T3" fmla="*/ 0 h 182"/>
                <a:gd name="T4" fmla="*/ 2147483647 w 114"/>
                <a:gd name="T5" fmla="*/ 2147483647 h 182"/>
                <a:gd name="T6" fmla="*/ 2147483647 w 114"/>
                <a:gd name="T7" fmla="*/ 2147483647 h 182"/>
                <a:gd name="T8" fmla="*/ 2147483647 w 114"/>
                <a:gd name="T9" fmla="*/ 2147483647 h 182"/>
                <a:gd name="T10" fmla="*/ 2147483647 w 114"/>
                <a:gd name="T11" fmla="*/ 2147483647 h 182"/>
                <a:gd name="T12" fmla="*/ 2147483647 w 114"/>
                <a:gd name="T13" fmla="*/ 2147483647 h 182"/>
                <a:gd name="T14" fmla="*/ 2147483647 w 114"/>
                <a:gd name="T15" fmla="*/ 2147483647 h 182"/>
                <a:gd name="T16" fmla="*/ 2147483647 w 114"/>
                <a:gd name="T17" fmla="*/ 2147483647 h 182"/>
                <a:gd name="T18" fmla="*/ 2147483647 w 114"/>
                <a:gd name="T19" fmla="*/ 2147483647 h 182"/>
                <a:gd name="T20" fmla="*/ 2147483647 w 114"/>
                <a:gd name="T21" fmla="*/ 2147483647 h 182"/>
                <a:gd name="T22" fmla="*/ 2147483647 w 114"/>
                <a:gd name="T23" fmla="*/ 2147483647 h 182"/>
                <a:gd name="T24" fmla="*/ 0 w 114"/>
                <a:gd name="T25" fmla="*/ 2147483647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82">
                  <a:moveTo>
                    <a:pt x="0" y="8"/>
                  </a:moveTo>
                  <a:lnTo>
                    <a:pt x="74" y="0"/>
                  </a:lnTo>
                  <a:lnTo>
                    <a:pt x="90" y="14"/>
                  </a:lnTo>
                  <a:lnTo>
                    <a:pt x="90" y="36"/>
                  </a:lnTo>
                  <a:lnTo>
                    <a:pt x="114" y="78"/>
                  </a:lnTo>
                  <a:lnTo>
                    <a:pt x="90" y="80"/>
                  </a:lnTo>
                  <a:lnTo>
                    <a:pt x="94" y="140"/>
                  </a:lnTo>
                  <a:lnTo>
                    <a:pt x="84" y="164"/>
                  </a:lnTo>
                  <a:lnTo>
                    <a:pt x="42" y="172"/>
                  </a:lnTo>
                  <a:lnTo>
                    <a:pt x="34" y="180"/>
                  </a:lnTo>
                  <a:lnTo>
                    <a:pt x="6" y="182"/>
                  </a:lnTo>
                  <a:lnTo>
                    <a:pt x="4" y="152"/>
                  </a:lnTo>
                  <a:lnTo>
                    <a:pt x="0" y="8"/>
                  </a:lnTo>
                  <a:close/>
                </a:path>
              </a:pathLst>
            </a:custGeom>
            <a:solidFill>
              <a:srgbClr val="FBD6C1"/>
            </a:solidFill>
            <a:ln w="6350" cmpd="sng">
              <a:solidFill>
                <a:schemeClr val="tx1"/>
              </a:solidFill>
              <a:prstDash val="solid"/>
              <a:round/>
              <a:headEnd/>
              <a:tailEnd/>
            </a:ln>
          </p:spPr>
          <p:txBody>
            <a:bodyPr/>
            <a:lstStyle/>
            <a:p>
              <a:endParaRPr lang="en-US"/>
            </a:p>
          </p:txBody>
        </p:sp>
        <p:sp>
          <p:nvSpPr>
            <p:cNvPr id="24" name="Freeform 20"/>
            <p:cNvSpPr>
              <a:spLocks/>
            </p:cNvSpPr>
            <p:nvPr/>
          </p:nvSpPr>
          <p:spPr bwMode="auto">
            <a:xfrm>
              <a:off x="7726363" y="2451100"/>
              <a:ext cx="274637" cy="184150"/>
            </a:xfrm>
            <a:custGeom>
              <a:avLst/>
              <a:gdLst>
                <a:gd name="T0" fmla="*/ 2147483647 w 96"/>
                <a:gd name="T1" fmla="*/ 0 h 64"/>
                <a:gd name="T2" fmla="*/ 2147483647 w 96"/>
                <a:gd name="T3" fmla="*/ 2147483647 h 64"/>
                <a:gd name="T4" fmla="*/ 2147483647 w 96"/>
                <a:gd name="T5" fmla="*/ 2147483647 h 64"/>
                <a:gd name="T6" fmla="*/ 2147483647 w 96"/>
                <a:gd name="T7" fmla="*/ 2147483647 h 64"/>
                <a:gd name="T8" fmla="*/ 2147483647 w 96"/>
                <a:gd name="T9" fmla="*/ 2147483647 h 64"/>
                <a:gd name="T10" fmla="*/ 2147483647 w 96"/>
                <a:gd name="T11" fmla="*/ 2147483647 h 64"/>
                <a:gd name="T12" fmla="*/ 2147483647 w 96"/>
                <a:gd name="T13" fmla="*/ 2147483647 h 64"/>
                <a:gd name="T14" fmla="*/ 2147483647 w 96"/>
                <a:gd name="T15" fmla="*/ 2147483647 h 64"/>
                <a:gd name="T16" fmla="*/ 0 w 96"/>
                <a:gd name="T17" fmla="*/ 2147483647 h 64"/>
                <a:gd name="T18" fmla="*/ 2147483647 w 9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4">
                  <a:moveTo>
                    <a:pt x="24" y="0"/>
                  </a:moveTo>
                  <a:lnTo>
                    <a:pt x="54" y="12"/>
                  </a:lnTo>
                  <a:lnTo>
                    <a:pt x="68" y="4"/>
                  </a:lnTo>
                  <a:lnTo>
                    <a:pt x="96" y="22"/>
                  </a:lnTo>
                  <a:lnTo>
                    <a:pt x="86" y="60"/>
                  </a:lnTo>
                  <a:lnTo>
                    <a:pt x="36" y="64"/>
                  </a:lnTo>
                  <a:lnTo>
                    <a:pt x="32" y="58"/>
                  </a:lnTo>
                  <a:lnTo>
                    <a:pt x="4" y="62"/>
                  </a:lnTo>
                  <a:lnTo>
                    <a:pt x="0" y="2"/>
                  </a:lnTo>
                  <a:lnTo>
                    <a:pt x="24" y="0"/>
                  </a:lnTo>
                  <a:close/>
                </a:path>
              </a:pathLst>
            </a:custGeom>
            <a:solidFill>
              <a:srgbClr val="F38447"/>
            </a:solidFill>
            <a:ln w="6350" cmpd="sng">
              <a:solidFill>
                <a:schemeClr val="tx1"/>
              </a:solidFill>
              <a:round/>
              <a:headEnd/>
              <a:tailEnd/>
            </a:ln>
          </p:spPr>
          <p:txBody>
            <a:bodyPr/>
            <a:lstStyle/>
            <a:p>
              <a:endParaRPr lang="en-US"/>
            </a:p>
          </p:txBody>
        </p:sp>
        <p:sp>
          <p:nvSpPr>
            <p:cNvPr id="25" name="Freeform 21"/>
            <p:cNvSpPr>
              <a:spLocks/>
            </p:cNvSpPr>
            <p:nvPr/>
          </p:nvSpPr>
          <p:spPr bwMode="auto">
            <a:xfrm>
              <a:off x="7589838" y="2617788"/>
              <a:ext cx="422275" cy="377825"/>
            </a:xfrm>
            <a:custGeom>
              <a:avLst/>
              <a:gdLst>
                <a:gd name="T0" fmla="*/ 2147483647 w 148"/>
                <a:gd name="T1" fmla="*/ 2147483647 h 132"/>
                <a:gd name="T2" fmla="*/ 2147483647 w 148"/>
                <a:gd name="T3" fmla="*/ 2147483647 h 132"/>
                <a:gd name="T4" fmla="*/ 2147483647 w 148"/>
                <a:gd name="T5" fmla="*/ 2147483647 h 132"/>
                <a:gd name="T6" fmla="*/ 2147483647 w 148"/>
                <a:gd name="T7" fmla="*/ 2147483647 h 132"/>
                <a:gd name="T8" fmla="*/ 0 w 148"/>
                <a:gd name="T9" fmla="*/ 2147483647 h 132"/>
                <a:gd name="T10" fmla="*/ 2147483647 w 148"/>
                <a:gd name="T11" fmla="*/ 2147483647 h 132"/>
                <a:gd name="T12" fmla="*/ 2147483647 w 148"/>
                <a:gd name="T13" fmla="*/ 2147483647 h 132"/>
                <a:gd name="T14" fmla="*/ 2147483647 w 148"/>
                <a:gd name="T15" fmla="*/ 0 h 132"/>
                <a:gd name="T16" fmla="*/ 2147483647 w 148"/>
                <a:gd name="T17" fmla="*/ 2147483647 h 132"/>
                <a:gd name="T18" fmla="*/ 2147483647 w 148"/>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32">
                  <a:moveTo>
                    <a:pt x="134" y="2"/>
                  </a:moveTo>
                  <a:lnTo>
                    <a:pt x="148" y="80"/>
                  </a:lnTo>
                  <a:lnTo>
                    <a:pt x="142" y="124"/>
                  </a:lnTo>
                  <a:lnTo>
                    <a:pt x="8" y="132"/>
                  </a:lnTo>
                  <a:lnTo>
                    <a:pt x="0" y="36"/>
                  </a:lnTo>
                  <a:lnTo>
                    <a:pt x="42" y="28"/>
                  </a:lnTo>
                  <a:lnTo>
                    <a:pt x="52" y="4"/>
                  </a:lnTo>
                  <a:lnTo>
                    <a:pt x="80" y="0"/>
                  </a:lnTo>
                  <a:lnTo>
                    <a:pt x="84" y="6"/>
                  </a:lnTo>
                  <a:lnTo>
                    <a:pt x="134" y="2"/>
                  </a:lnTo>
                  <a:close/>
                </a:path>
              </a:pathLst>
            </a:custGeom>
            <a:solidFill>
              <a:srgbClr val="FBD6C1"/>
            </a:solidFill>
            <a:ln w="6350" cmpd="sng">
              <a:solidFill>
                <a:schemeClr val="tx1"/>
              </a:solidFill>
              <a:round/>
              <a:headEnd/>
              <a:tailEnd/>
            </a:ln>
          </p:spPr>
          <p:txBody>
            <a:bodyPr/>
            <a:lstStyle/>
            <a:p>
              <a:endParaRPr lang="en-US"/>
            </a:p>
          </p:txBody>
        </p:sp>
        <p:sp>
          <p:nvSpPr>
            <p:cNvPr id="26" name="Freeform 22"/>
            <p:cNvSpPr>
              <a:spLocks/>
            </p:cNvSpPr>
            <p:nvPr/>
          </p:nvSpPr>
          <p:spPr bwMode="auto">
            <a:xfrm>
              <a:off x="7131050" y="2251075"/>
              <a:ext cx="349250" cy="423863"/>
            </a:xfrm>
            <a:custGeom>
              <a:avLst/>
              <a:gdLst>
                <a:gd name="T0" fmla="*/ 2147483647 w 122"/>
                <a:gd name="T1" fmla="*/ 2147483647 h 148"/>
                <a:gd name="T2" fmla="*/ 2147483647 w 122"/>
                <a:gd name="T3" fmla="*/ 0 h 148"/>
                <a:gd name="T4" fmla="*/ 2147483647 w 122"/>
                <a:gd name="T5" fmla="*/ 2147483647 h 148"/>
                <a:gd name="T6" fmla="*/ 2147483647 w 122"/>
                <a:gd name="T7" fmla="*/ 2147483647 h 148"/>
                <a:gd name="T8" fmla="*/ 2147483647 w 122"/>
                <a:gd name="T9" fmla="*/ 2147483647 h 148"/>
                <a:gd name="T10" fmla="*/ 2147483647 w 122"/>
                <a:gd name="T11" fmla="*/ 2147483647 h 148"/>
                <a:gd name="T12" fmla="*/ 0 w 122"/>
                <a:gd name="T13" fmla="*/ 2147483647 h 148"/>
                <a:gd name="T14" fmla="*/ 0 w 122"/>
                <a:gd name="T15" fmla="*/ 2147483647 h 148"/>
                <a:gd name="T16" fmla="*/ 2147483647 w 122"/>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48">
                  <a:moveTo>
                    <a:pt x="4" y="6"/>
                  </a:moveTo>
                  <a:lnTo>
                    <a:pt x="118" y="0"/>
                  </a:lnTo>
                  <a:lnTo>
                    <a:pt x="122" y="144"/>
                  </a:lnTo>
                  <a:lnTo>
                    <a:pt x="100" y="140"/>
                  </a:lnTo>
                  <a:lnTo>
                    <a:pt x="94" y="148"/>
                  </a:lnTo>
                  <a:lnTo>
                    <a:pt x="28" y="136"/>
                  </a:lnTo>
                  <a:lnTo>
                    <a:pt x="0" y="132"/>
                  </a:lnTo>
                  <a:lnTo>
                    <a:pt x="0" y="82"/>
                  </a:lnTo>
                  <a:lnTo>
                    <a:pt x="4" y="6"/>
                  </a:lnTo>
                  <a:close/>
                </a:path>
              </a:pathLst>
            </a:custGeom>
            <a:solidFill>
              <a:srgbClr val="F38447"/>
            </a:solidFill>
            <a:ln w="6350" cmpd="sng">
              <a:solidFill>
                <a:schemeClr val="tx1"/>
              </a:solidFill>
              <a:round/>
              <a:headEnd/>
              <a:tailEnd/>
            </a:ln>
          </p:spPr>
          <p:txBody>
            <a:bodyPr/>
            <a:lstStyle/>
            <a:p>
              <a:endParaRPr lang="en-US"/>
            </a:p>
          </p:txBody>
        </p:sp>
        <p:sp>
          <p:nvSpPr>
            <p:cNvPr id="27" name="Freeform 23"/>
            <p:cNvSpPr>
              <a:spLocks/>
            </p:cNvSpPr>
            <p:nvPr/>
          </p:nvSpPr>
          <p:spPr bwMode="auto">
            <a:xfrm>
              <a:off x="7612063" y="2971800"/>
              <a:ext cx="412750" cy="395288"/>
            </a:xfrm>
            <a:custGeom>
              <a:avLst/>
              <a:gdLst>
                <a:gd name="T0" fmla="*/ 0 w 144"/>
                <a:gd name="T1" fmla="*/ 2147483647 h 138"/>
                <a:gd name="T2" fmla="*/ 2147483647 w 144"/>
                <a:gd name="T3" fmla="*/ 0 h 138"/>
                <a:gd name="T4" fmla="*/ 2147483647 w 144"/>
                <a:gd name="T5" fmla="*/ 2147483647 h 138"/>
                <a:gd name="T6" fmla="*/ 2147483647 w 144"/>
                <a:gd name="T7" fmla="*/ 2147483647 h 138"/>
                <a:gd name="T8" fmla="*/ 2147483647 w 144"/>
                <a:gd name="T9" fmla="*/ 2147483647 h 138"/>
                <a:gd name="T10" fmla="*/ 0 w 144"/>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38">
                  <a:moveTo>
                    <a:pt x="0" y="8"/>
                  </a:moveTo>
                  <a:lnTo>
                    <a:pt x="134" y="0"/>
                  </a:lnTo>
                  <a:lnTo>
                    <a:pt x="144" y="98"/>
                  </a:lnTo>
                  <a:lnTo>
                    <a:pt x="140" y="130"/>
                  </a:lnTo>
                  <a:lnTo>
                    <a:pt x="4" y="138"/>
                  </a:lnTo>
                  <a:lnTo>
                    <a:pt x="0" y="8"/>
                  </a:lnTo>
                  <a:close/>
                </a:path>
              </a:pathLst>
            </a:custGeom>
            <a:solidFill>
              <a:srgbClr val="F7AE85"/>
            </a:solidFill>
            <a:ln w="6350" cmpd="sng">
              <a:solidFill>
                <a:schemeClr val="tx1"/>
              </a:solidFill>
              <a:round/>
              <a:headEnd/>
              <a:tailEnd/>
            </a:ln>
          </p:spPr>
          <p:txBody>
            <a:bodyPr/>
            <a:lstStyle/>
            <a:p>
              <a:endParaRPr lang="en-US"/>
            </a:p>
          </p:txBody>
        </p:sp>
        <p:sp>
          <p:nvSpPr>
            <p:cNvPr id="28" name="Freeform 24"/>
            <p:cNvSpPr>
              <a:spLocks/>
            </p:cNvSpPr>
            <p:nvPr/>
          </p:nvSpPr>
          <p:spPr bwMode="auto">
            <a:xfrm>
              <a:off x="7623175" y="3343275"/>
              <a:ext cx="430213" cy="430213"/>
            </a:xfrm>
            <a:custGeom>
              <a:avLst/>
              <a:gdLst>
                <a:gd name="T0" fmla="*/ 0 w 150"/>
                <a:gd name="T1" fmla="*/ 2147483647 h 150"/>
                <a:gd name="T2" fmla="*/ 2147483647 w 150"/>
                <a:gd name="T3" fmla="*/ 0 h 150"/>
                <a:gd name="T4" fmla="*/ 2147483647 w 150"/>
                <a:gd name="T5" fmla="*/ 2147483647 h 150"/>
                <a:gd name="T6" fmla="*/ 2147483647 w 150"/>
                <a:gd name="T7" fmla="*/ 2147483647 h 150"/>
                <a:gd name="T8" fmla="*/ 2147483647 w 150"/>
                <a:gd name="T9" fmla="*/ 2147483647 h 150"/>
                <a:gd name="T10" fmla="*/ 0 w 15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50">
                  <a:moveTo>
                    <a:pt x="0" y="8"/>
                  </a:moveTo>
                  <a:lnTo>
                    <a:pt x="136" y="0"/>
                  </a:lnTo>
                  <a:lnTo>
                    <a:pt x="150" y="130"/>
                  </a:lnTo>
                  <a:lnTo>
                    <a:pt x="148" y="136"/>
                  </a:lnTo>
                  <a:lnTo>
                    <a:pt x="8" y="150"/>
                  </a:lnTo>
                  <a:lnTo>
                    <a:pt x="0" y="8"/>
                  </a:lnTo>
                  <a:close/>
                </a:path>
              </a:pathLst>
            </a:custGeom>
            <a:solidFill>
              <a:srgbClr val="F38447"/>
            </a:solidFill>
            <a:ln w="6350" cmpd="sng">
              <a:solidFill>
                <a:schemeClr val="tx1"/>
              </a:solidFill>
              <a:round/>
              <a:headEnd/>
              <a:tailEnd/>
            </a:ln>
          </p:spPr>
          <p:txBody>
            <a:bodyPr/>
            <a:lstStyle/>
            <a:p>
              <a:endParaRPr lang="en-US"/>
            </a:p>
          </p:txBody>
        </p:sp>
        <p:sp>
          <p:nvSpPr>
            <p:cNvPr id="29" name="Freeform 25"/>
            <p:cNvSpPr>
              <a:spLocks/>
            </p:cNvSpPr>
            <p:nvPr/>
          </p:nvSpPr>
          <p:spPr bwMode="auto">
            <a:xfrm>
              <a:off x="7212013" y="2640013"/>
              <a:ext cx="400050" cy="377825"/>
            </a:xfrm>
            <a:custGeom>
              <a:avLst/>
              <a:gdLst>
                <a:gd name="T0" fmla="*/ 0 w 140"/>
                <a:gd name="T1" fmla="*/ 0 h 132"/>
                <a:gd name="T2" fmla="*/ 2147483647 w 140"/>
                <a:gd name="T3" fmla="*/ 2147483647 h 132"/>
                <a:gd name="T4" fmla="*/ 2147483647 w 140"/>
                <a:gd name="T5" fmla="*/ 2147483647 h 132"/>
                <a:gd name="T6" fmla="*/ 2147483647 w 140"/>
                <a:gd name="T7" fmla="*/ 2147483647 h 132"/>
                <a:gd name="T8" fmla="*/ 2147483647 w 140"/>
                <a:gd name="T9" fmla="*/ 2147483647 h 132"/>
                <a:gd name="T10" fmla="*/ 2147483647 w 140"/>
                <a:gd name="T11" fmla="*/ 2147483647 h 132"/>
                <a:gd name="T12" fmla="*/ 2147483647 w 140"/>
                <a:gd name="T13" fmla="*/ 2147483647 h 132"/>
                <a:gd name="T14" fmla="*/ 2147483647 w 140"/>
                <a:gd name="T15" fmla="*/ 2147483647 h 132"/>
                <a:gd name="T16" fmla="*/ 2147483647 w 140"/>
                <a:gd name="T17" fmla="*/ 2147483647 h 132"/>
                <a:gd name="T18" fmla="*/ 2147483647 w 140"/>
                <a:gd name="T19" fmla="*/ 2147483647 h 132"/>
                <a:gd name="T20" fmla="*/ 0 w 140"/>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32">
                  <a:moveTo>
                    <a:pt x="0" y="0"/>
                  </a:moveTo>
                  <a:lnTo>
                    <a:pt x="66" y="12"/>
                  </a:lnTo>
                  <a:lnTo>
                    <a:pt x="72" y="4"/>
                  </a:lnTo>
                  <a:lnTo>
                    <a:pt x="94" y="8"/>
                  </a:lnTo>
                  <a:lnTo>
                    <a:pt x="96" y="38"/>
                  </a:lnTo>
                  <a:lnTo>
                    <a:pt x="124" y="36"/>
                  </a:lnTo>
                  <a:lnTo>
                    <a:pt x="132" y="28"/>
                  </a:lnTo>
                  <a:lnTo>
                    <a:pt x="140" y="124"/>
                  </a:lnTo>
                  <a:lnTo>
                    <a:pt x="8" y="132"/>
                  </a:lnTo>
                  <a:lnTo>
                    <a:pt x="4" y="80"/>
                  </a:lnTo>
                  <a:lnTo>
                    <a:pt x="0" y="0"/>
                  </a:lnTo>
                  <a:close/>
                </a:path>
              </a:pathLst>
            </a:custGeom>
            <a:solidFill>
              <a:srgbClr val="FBD6C1"/>
            </a:solidFill>
            <a:ln w="6350" cmpd="sng">
              <a:solidFill>
                <a:schemeClr val="tx1"/>
              </a:solidFill>
              <a:round/>
              <a:headEnd/>
              <a:tailEnd/>
            </a:ln>
          </p:spPr>
          <p:txBody>
            <a:bodyPr/>
            <a:lstStyle/>
            <a:p>
              <a:endParaRPr lang="en-US"/>
            </a:p>
          </p:txBody>
        </p:sp>
        <p:sp>
          <p:nvSpPr>
            <p:cNvPr id="30" name="Freeform 26"/>
            <p:cNvSpPr>
              <a:spLocks/>
            </p:cNvSpPr>
            <p:nvPr/>
          </p:nvSpPr>
          <p:spPr bwMode="auto">
            <a:xfrm>
              <a:off x="7234238" y="2995613"/>
              <a:ext cx="388937" cy="393700"/>
            </a:xfrm>
            <a:custGeom>
              <a:avLst/>
              <a:gdLst>
                <a:gd name="T0" fmla="*/ 0 w 136"/>
                <a:gd name="T1" fmla="*/ 2147483647 h 138"/>
                <a:gd name="T2" fmla="*/ 2147483647 w 136"/>
                <a:gd name="T3" fmla="*/ 0 h 138"/>
                <a:gd name="T4" fmla="*/ 2147483647 w 136"/>
                <a:gd name="T5" fmla="*/ 2147483647 h 138"/>
                <a:gd name="T6" fmla="*/ 2147483647 w 136"/>
                <a:gd name="T7" fmla="*/ 2147483647 h 138"/>
                <a:gd name="T8" fmla="*/ 2147483647 w 136"/>
                <a:gd name="T9" fmla="*/ 2147483647 h 138"/>
                <a:gd name="T10" fmla="*/ 0 w 136"/>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8">
                  <a:moveTo>
                    <a:pt x="0" y="8"/>
                  </a:moveTo>
                  <a:lnTo>
                    <a:pt x="132" y="0"/>
                  </a:lnTo>
                  <a:lnTo>
                    <a:pt x="136" y="130"/>
                  </a:lnTo>
                  <a:lnTo>
                    <a:pt x="8" y="138"/>
                  </a:lnTo>
                  <a:lnTo>
                    <a:pt x="4" y="124"/>
                  </a:lnTo>
                  <a:lnTo>
                    <a:pt x="0" y="8"/>
                  </a:lnTo>
                  <a:close/>
                </a:path>
              </a:pathLst>
            </a:custGeom>
            <a:solidFill>
              <a:srgbClr val="F7AE85"/>
            </a:solidFill>
            <a:ln w="6350" cmpd="sng">
              <a:solidFill>
                <a:schemeClr val="tx1"/>
              </a:solidFill>
              <a:round/>
              <a:headEnd/>
              <a:tailEnd/>
            </a:ln>
          </p:spPr>
          <p:txBody>
            <a:bodyPr/>
            <a:lstStyle/>
            <a:p>
              <a:endParaRPr lang="en-US"/>
            </a:p>
          </p:txBody>
        </p:sp>
        <p:sp>
          <p:nvSpPr>
            <p:cNvPr id="31" name="Freeform 27"/>
            <p:cNvSpPr>
              <a:spLocks/>
            </p:cNvSpPr>
            <p:nvPr/>
          </p:nvSpPr>
          <p:spPr bwMode="auto">
            <a:xfrm>
              <a:off x="7258050" y="3367088"/>
              <a:ext cx="388938" cy="417512"/>
            </a:xfrm>
            <a:custGeom>
              <a:avLst/>
              <a:gdLst>
                <a:gd name="T0" fmla="*/ 0 w 136"/>
                <a:gd name="T1" fmla="*/ 2147483647 h 146"/>
                <a:gd name="T2" fmla="*/ 2147483647 w 136"/>
                <a:gd name="T3" fmla="*/ 0 h 146"/>
                <a:gd name="T4" fmla="*/ 2147483647 w 136"/>
                <a:gd name="T5" fmla="*/ 2147483647 h 146"/>
                <a:gd name="T6" fmla="*/ 0 w 136"/>
                <a:gd name="T7" fmla="*/ 2147483647 h 146"/>
                <a:gd name="T8" fmla="*/ 0 w 136"/>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46">
                  <a:moveTo>
                    <a:pt x="0" y="8"/>
                  </a:moveTo>
                  <a:lnTo>
                    <a:pt x="128" y="0"/>
                  </a:lnTo>
                  <a:lnTo>
                    <a:pt x="136" y="142"/>
                  </a:lnTo>
                  <a:lnTo>
                    <a:pt x="0" y="146"/>
                  </a:lnTo>
                  <a:lnTo>
                    <a:pt x="0" y="8"/>
                  </a:lnTo>
                  <a:close/>
                </a:path>
              </a:pathLst>
            </a:custGeom>
            <a:solidFill>
              <a:srgbClr val="F38447"/>
            </a:solidFill>
            <a:ln w="6350" cmpd="sng">
              <a:solidFill>
                <a:schemeClr val="tx1"/>
              </a:solidFill>
              <a:round/>
              <a:headEnd/>
              <a:tailEnd/>
            </a:ln>
          </p:spPr>
          <p:txBody>
            <a:bodyPr/>
            <a:lstStyle/>
            <a:p>
              <a:endParaRPr lang="en-US"/>
            </a:p>
          </p:txBody>
        </p:sp>
        <p:sp>
          <p:nvSpPr>
            <p:cNvPr id="32" name="Freeform 28"/>
            <p:cNvSpPr>
              <a:spLocks/>
            </p:cNvSpPr>
            <p:nvPr/>
          </p:nvSpPr>
          <p:spPr bwMode="auto">
            <a:xfrm>
              <a:off x="7646988" y="3732213"/>
              <a:ext cx="411162" cy="446087"/>
            </a:xfrm>
            <a:custGeom>
              <a:avLst/>
              <a:gdLst>
                <a:gd name="T0" fmla="*/ 0 w 144"/>
                <a:gd name="T1" fmla="*/ 2147483647 h 156"/>
                <a:gd name="T2" fmla="*/ 2147483647 w 144"/>
                <a:gd name="T3" fmla="*/ 0 h 156"/>
                <a:gd name="T4" fmla="*/ 2147483647 w 144"/>
                <a:gd name="T5" fmla="*/ 2147483647 h 156"/>
                <a:gd name="T6" fmla="*/ 2147483647 w 144"/>
                <a:gd name="T7" fmla="*/ 2147483647 h 156"/>
                <a:gd name="T8" fmla="*/ 2147483647 w 144"/>
                <a:gd name="T9" fmla="*/ 2147483647 h 156"/>
                <a:gd name="T10" fmla="*/ 2147483647 w 144"/>
                <a:gd name="T11" fmla="*/ 2147483647 h 156"/>
                <a:gd name="T12" fmla="*/ 2147483647 w 144"/>
                <a:gd name="T13" fmla="*/ 2147483647 h 156"/>
                <a:gd name="T14" fmla="*/ 2147483647 w 144"/>
                <a:gd name="T15" fmla="*/ 2147483647 h 156"/>
                <a:gd name="T16" fmla="*/ 2147483647 w 144"/>
                <a:gd name="T17" fmla="*/ 2147483647 h 156"/>
                <a:gd name="T18" fmla="*/ 0 w 144"/>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56">
                  <a:moveTo>
                    <a:pt x="0" y="14"/>
                  </a:moveTo>
                  <a:lnTo>
                    <a:pt x="140" y="0"/>
                  </a:lnTo>
                  <a:lnTo>
                    <a:pt x="144" y="70"/>
                  </a:lnTo>
                  <a:lnTo>
                    <a:pt x="144" y="118"/>
                  </a:lnTo>
                  <a:lnTo>
                    <a:pt x="144" y="134"/>
                  </a:lnTo>
                  <a:lnTo>
                    <a:pt x="144" y="142"/>
                  </a:lnTo>
                  <a:lnTo>
                    <a:pt x="72" y="150"/>
                  </a:lnTo>
                  <a:lnTo>
                    <a:pt x="4" y="156"/>
                  </a:lnTo>
                  <a:lnTo>
                    <a:pt x="2" y="130"/>
                  </a:lnTo>
                  <a:lnTo>
                    <a:pt x="0" y="14"/>
                  </a:lnTo>
                  <a:close/>
                </a:path>
              </a:pathLst>
            </a:custGeom>
            <a:solidFill>
              <a:srgbClr val="EF6011"/>
            </a:solidFill>
            <a:ln w="6350" cmpd="sng">
              <a:solidFill>
                <a:schemeClr val="tx1"/>
              </a:solidFill>
              <a:round/>
              <a:headEnd/>
              <a:tailEnd/>
            </a:ln>
          </p:spPr>
          <p:txBody>
            <a:bodyPr/>
            <a:lstStyle/>
            <a:p>
              <a:endParaRPr lang="en-US"/>
            </a:p>
          </p:txBody>
        </p:sp>
        <p:sp>
          <p:nvSpPr>
            <p:cNvPr id="33" name="Freeform 29"/>
            <p:cNvSpPr>
              <a:spLocks/>
            </p:cNvSpPr>
            <p:nvPr/>
          </p:nvSpPr>
          <p:spPr bwMode="auto">
            <a:xfrm>
              <a:off x="7658100" y="4138613"/>
              <a:ext cx="411163" cy="388937"/>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14"/>
                  </a:moveTo>
                  <a:lnTo>
                    <a:pt x="140" y="0"/>
                  </a:lnTo>
                  <a:lnTo>
                    <a:pt x="140" y="16"/>
                  </a:lnTo>
                  <a:lnTo>
                    <a:pt x="144" y="130"/>
                  </a:lnTo>
                  <a:lnTo>
                    <a:pt x="12" y="136"/>
                  </a:lnTo>
                  <a:lnTo>
                    <a:pt x="4" y="124"/>
                  </a:lnTo>
                  <a:lnTo>
                    <a:pt x="0" y="14"/>
                  </a:lnTo>
                  <a:close/>
                </a:path>
              </a:pathLst>
            </a:custGeom>
            <a:solidFill>
              <a:srgbClr val="F38447"/>
            </a:solidFill>
            <a:ln w="6350" cmpd="sng">
              <a:solidFill>
                <a:schemeClr val="tx1"/>
              </a:solidFill>
              <a:round/>
              <a:headEnd/>
              <a:tailEnd/>
            </a:ln>
          </p:spPr>
          <p:txBody>
            <a:bodyPr/>
            <a:lstStyle/>
            <a:p>
              <a:endParaRPr lang="en-US"/>
            </a:p>
          </p:txBody>
        </p:sp>
        <p:sp>
          <p:nvSpPr>
            <p:cNvPr id="34" name="Freeform 30"/>
            <p:cNvSpPr>
              <a:spLocks/>
            </p:cNvSpPr>
            <p:nvPr/>
          </p:nvSpPr>
          <p:spPr bwMode="auto">
            <a:xfrm>
              <a:off x="7693025" y="4505325"/>
              <a:ext cx="411163" cy="388938"/>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8"/>
                  </a:moveTo>
                  <a:lnTo>
                    <a:pt x="136" y="0"/>
                  </a:lnTo>
                  <a:lnTo>
                    <a:pt x="144" y="110"/>
                  </a:lnTo>
                  <a:lnTo>
                    <a:pt x="140" y="130"/>
                  </a:lnTo>
                  <a:lnTo>
                    <a:pt x="32" y="136"/>
                  </a:lnTo>
                  <a:lnTo>
                    <a:pt x="4" y="136"/>
                  </a:lnTo>
                  <a:lnTo>
                    <a:pt x="0" y="8"/>
                  </a:lnTo>
                  <a:close/>
                </a:path>
              </a:pathLst>
            </a:custGeom>
            <a:solidFill>
              <a:srgbClr val="F7AE85"/>
            </a:solidFill>
            <a:ln w="6350" cmpd="sng">
              <a:solidFill>
                <a:schemeClr val="tx1"/>
              </a:solidFill>
              <a:round/>
              <a:headEnd/>
              <a:tailEnd/>
            </a:ln>
          </p:spPr>
          <p:txBody>
            <a:bodyPr/>
            <a:lstStyle/>
            <a:p>
              <a:endParaRPr lang="en-US"/>
            </a:p>
          </p:txBody>
        </p:sp>
        <p:sp>
          <p:nvSpPr>
            <p:cNvPr id="35" name="Freeform 31"/>
            <p:cNvSpPr>
              <a:spLocks/>
            </p:cNvSpPr>
            <p:nvPr/>
          </p:nvSpPr>
          <p:spPr bwMode="auto">
            <a:xfrm>
              <a:off x="7291388" y="4494213"/>
              <a:ext cx="412750" cy="422275"/>
            </a:xfrm>
            <a:custGeom>
              <a:avLst/>
              <a:gdLst>
                <a:gd name="T0" fmla="*/ 0 w 144"/>
                <a:gd name="T1" fmla="*/ 2147483647 h 148"/>
                <a:gd name="T2" fmla="*/ 2147483647 w 144"/>
                <a:gd name="T3" fmla="*/ 0 h 148"/>
                <a:gd name="T4" fmla="*/ 2147483647 w 144"/>
                <a:gd name="T5" fmla="*/ 2147483647 h 148"/>
                <a:gd name="T6" fmla="*/ 2147483647 w 144"/>
                <a:gd name="T7" fmla="*/ 2147483647 h 148"/>
                <a:gd name="T8" fmla="*/ 2147483647 w 144"/>
                <a:gd name="T9" fmla="*/ 2147483647 h 148"/>
                <a:gd name="T10" fmla="*/ 2147483647 w 144"/>
                <a:gd name="T11" fmla="*/ 2147483647 h 148"/>
                <a:gd name="T12" fmla="*/ 0 w 144"/>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8">
                  <a:moveTo>
                    <a:pt x="0" y="6"/>
                  </a:moveTo>
                  <a:lnTo>
                    <a:pt x="132" y="0"/>
                  </a:lnTo>
                  <a:lnTo>
                    <a:pt x="140" y="12"/>
                  </a:lnTo>
                  <a:lnTo>
                    <a:pt x="144" y="140"/>
                  </a:lnTo>
                  <a:lnTo>
                    <a:pt x="44" y="146"/>
                  </a:lnTo>
                  <a:lnTo>
                    <a:pt x="8" y="148"/>
                  </a:lnTo>
                  <a:lnTo>
                    <a:pt x="0" y="6"/>
                  </a:lnTo>
                  <a:close/>
                </a:path>
              </a:pathLst>
            </a:custGeom>
            <a:solidFill>
              <a:srgbClr val="EF6011"/>
            </a:solidFill>
            <a:ln w="6350" cmpd="sng">
              <a:solidFill>
                <a:schemeClr val="tx1"/>
              </a:solidFill>
              <a:round/>
              <a:headEnd/>
              <a:tailEnd/>
            </a:ln>
          </p:spPr>
          <p:txBody>
            <a:bodyPr/>
            <a:lstStyle/>
            <a:p>
              <a:endParaRPr lang="en-US"/>
            </a:p>
          </p:txBody>
        </p:sp>
        <p:sp>
          <p:nvSpPr>
            <p:cNvPr id="36" name="Freeform 32"/>
            <p:cNvSpPr>
              <a:spLocks/>
            </p:cNvSpPr>
            <p:nvPr/>
          </p:nvSpPr>
          <p:spPr bwMode="auto">
            <a:xfrm>
              <a:off x="6897688" y="4510088"/>
              <a:ext cx="417512" cy="423862"/>
            </a:xfrm>
            <a:custGeom>
              <a:avLst/>
              <a:gdLst>
                <a:gd name="T0" fmla="*/ 2147483647 w 146"/>
                <a:gd name="T1" fmla="*/ 2147483647 h 148"/>
                <a:gd name="T2" fmla="*/ 2147483647 w 146"/>
                <a:gd name="T3" fmla="*/ 2147483647 h 148"/>
                <a:gd name="T4" fmla="*/ 2147483647 w 146"/>
                <a:gd name="T5" fmla="*/ 2147483647 h 148"/>
                <a:gd name="T6" fmla="*/ 0 w 146"/>
                <a:gd name="T7" fmla="*/ 2147483647 h 148"/>
                <a:gd name="T8" fmla="*/ 2147483647 w 146"/>
                <a:gd name="T9" fmla="*/ 2147483647 h 148"/>
                <a:gd name="T10" fmla="*/ 2147483647 w 146"/>
                <a:gd name="T11" fmla="*/ 0 h 148"/>
                <a:gd name="T12" fmla="*/ 2147483647 w 146"/>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48">
                  <a:moveTo>
                    <a:pt x="146" y="142"/>
                  </a:moveTo>
                  <a:lnTo>
                    <a:pt x="64" y="146"/>
                  </a:lnTo>
                  <a:lnTo>
                    <a:pt x="6" y="148"/>
                  </a:lnTo>
                  <a:lnTo>
                    <a:pt x="0" y="38"/>
                  </a:lnTo>
                  <a:lnTo>
                    <a:pt x="8" y="6"/>
                  </a:lnTo>
                  <a:lnTo>
                    <a:pt x="138" y="0"/>
                  </a:lnTo>
                  <a:lnTo>
                    <a:pt x="146" y="142"/>
                  </a:lnTo>
                  <a:close/>
                </a:path>
              </a:pathLst>
            </a:custGeom>
            <a:solidFill>
              <a:srgbClr val="F38447"/>
            </a:solidFill>
            <a:ln w="6350" cmpd="sng">
              <a:solidFill>
                <a:schemeClr val="tx1"/>
              </a:solidFill>
              <a:round/>
              <a:headEnd/>
              <a:tailEnd/>
            </a:ln>
          </p:spPr>
          <p:txBody>
            <a:bodyPr/>
            <a:lstStyle/>
            <a:p>
              <a:endParaRPr lang="en-US"/>
            </a:p>
          </p:txBody>
        </p:sp>
        <p:sp>
          <p:nvSpPr>
            <p:cNvPr id="37" name="Freeform 33"/>
            <p:cNvSpPr>
              <a:spLocks/>
            </p:cNvSpPr>
            <p:nvPr/>
          </p:nvSpPr>
          <p:spPr bwMode="auto">
            <a:xfrm>
              <a:off x="7273925" y="4105275"/>
              <a:ext cx="395288" cy="404813"/>
            </a:xfrm>
            <a:custGeom>
              <a:avLst/>
              <a:gdLst>
                <a:gd name="T0" fmla="*/ 2147483647 w 138"/>
                <a:gd name="T1" fmla="*/ 2147483647 h 142"/>
                <a:gd name="T2" fmla="*/ 2147483647 w 138"/>
                <a:gd name="T3" fmla="*/ 2147483647 h 142"/>
                <a:gd name="T4" fmla="*/ 0 w 138"/>
                <a:gd name="T5" fmla="*/ 2147483647 h 142"/>
                <a:gd name="T6" fmla="*/ 2147483647 w 138"/>
                <a:gd name="T7" fmla="*/ 0 h 142"/>
                <a:gd name="T8" fmla="*/ 2147483647 w 138"/>
                <a:gd name="T9" fmla="*/ 2147483647 h 142"/>
                <a:gd name="T10" fmla="*/ 2147483647 w 138"/>
                <a:gd name="T11" fmla="*/ 2147483647 h 142"/>
                <a:gd name="T12" fmla="*/ 2147483647 w 138"/>
                <a:gd name="T13" fmla="*/ 2147483647 h 142"/>
                <a:gd name="T14" fmla="*/ 2147483647 w 138"/>
                <a:gd name="T15" fmla="*/ 2147483647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2">
                  <a:moveTo>
                    <a:pt x="138" y="136"/>
                  </a:moveTo>
                  <a:lnTo>
                    <a:pt x="6" y="142"/>
                  </a:lnTo>
                  <a:lnTo>
                    <a:pt x="0" y="8"/>
                  </a:lnTo>
                  <a:lnTo>
                    <a:pt x="132" y="0"/>
                  </a:lnTo>
                  <a:lnTo>
                    <a:pt x="132" y="12"/>
                  </a:lnTo>
                  <a:lnTo>
                    <a:pt x="134" y="26"/>
                  </a:lnTo>
                  <a:lnTo>
                    <a:pt x="136" y="82"/>
                  </a:lnTo>
                  <a:lnTo>
                    <a:pt x="138" y="136"/>
                  </a:lnTo>
                  <a:close/>
                </a:path>
              </a:pathLst>
            </a:custGeom>
            <a:solidFill>
              <a:srgbClr val="EF6011"/>
            </a:solidFill>
            <a:ln w="6350" cmpd="sng">
              <a:solidFill>
                <a:schemeClr val="tx1"/>
              </a:solidFill>
              <a:prstDash val="solid"/>
              <a:round/>
              <a:headEnd/>
              <a:tailEnd/>
            </a:ln>
          </p:spPr>
          <p:txBody>
            <a:bodyPr/>
            <a:lstStyle/>
            <a:p>
              <a:endParaRPr lang="en-US"/>
            </a:p>
          </p:txBody>
        </p:sp>
        <p:sp>
          <p:nvSpPr>
            <p:cNvPr id="38" name="Freeform 34"/>
            <p:cNvSpPr>
              <a:spLocks/>
            </p:cNvSpPr>
            <p:nvPr/>
          </p:nvSpPr>
          <p:spPr bwMode="auto">
            <a:xfrm>
              <a:off x="7258050" y="3773488"/>
              <a:ext cx="393700" cy="354012"/>
            </a:xfrm>
            <a:custGeom>
              <a:avLst/>
              <a:gdLst>
                <a:gd name="T0" fmla="*/ 2147483647 w 138"/>
                <a:gd name="T1" fmla="*/ 2147483647 h 124"/>
                <a:gd name="T2" fmla="*/ 2147483647 w 138"/>
                <a:gd name="T3" fmla="*/ 2147483647 h 124"/>
                <a:gd name="T4" fmla="*/ 0 w 138"/>
                <a:gd name="T5" fmla="*/ 2147483647 h 124"/>
                <a:gd name="T6" fmla="*/ 2147483647 w 138"/>
                <a:gd name="T7" fmla="*/ 0 h 124"/>
                <a:gd name="T8" fmla="*/ 2147483647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138" y="116"/>
                  </a:moveTo>
                  <a:lnTo>
                    <a:pt x="6" y="124"/>
                  </a:lnTo>
                  <a:lnTo>
                    <a:pt x="0" y="4"/>
                  </a:lnTo>
                  <a:lnTo>
                    <a:pt x="136" y="0"/>
                  </a:lnTo>
                  <a:lnTo>
                    <a:pt x="138" y="116"/>
                  </a:lnTo>
                  <a:close/>
                </a:path>
              </a:pathLst>
            </a:custGeom>
            <a:solidFill>
              <a:srgbClr val="EF6011"/>
            </a:solidFill>
            <a:ln w="6350" cmpd="sng">
              <a:solidFill>
                <a:schemeClr val="tx1"/>
              </a:solidFill>
              <a:round/>
              <a:headEnd/>
              <a:tailEnd/>
            </a:ln>
          </p:spPr>
          <p:txBody>
            <a:bodyPr/>
            <a:lstStyle/>
            <a:p>
              <a:endParaRPr lang="en-US"/>
            </a:p>
          </p:txBody>
        </p:sp>
        <p:sp>
          <p:nvSpPr>
            <p:cNvPr id="39" name="Freeform 35"/>
            <p:cNvSpPr>
              <a:spLocks/>
            </p:cNvSpPr>
            <p:nvPr/>
          </p:nvSpPr>
          <p:spPr bwMode="auto">
            <a:xfrm>
              <a:off x="6421438" y="4619625"/>
              <a:ext cx="492125" cy="354013"/>
            </a:xfrm>
            <a:custGeom>
              <a:avLst/>
              <a:gdLst>
                <a:gd name="T0" fmla="*/ 2147483647 w 172"/>
                <a:gd name="T1" fmla="*/ 2147483647 h 124"/>
                <a:gd name="T2" fmla="*/ 2147483647 w 172"/>
                <a:gd name="T3" fmla="*/ 2147483647 h 124"/>
                <a:gd name="T4" fmla="*/ 2147483647 w 172"/>
                <a:gd name="T5" fmla="*/ 2147483647 h 124"/>
                <a:gd name="T6" fmla="*/ 0 w 172"/>
                <a:gd name="T7" fmla="*/ 2147483647 h 124"/>
                <a:gd name="T8" fmla="*/ 2147483647 w 172"/>
                <a:gd name="T9" fmla="*/ 0 h 124"/>
                <a:gd name="T10" fmla="*/ 2147483647 w 172"/>
                <a:gd name="T11" fmla="*/ 2147483647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24">
                  <a:moveTo>
                    <a:pt x="172" y="110"/>
                  </a:moveTo>
                  <a:lnTo>
                    <a:pt x="162" y="120"/>
                  </a:lnTo>
                  <a:lnTo>
                    <a:pt x="4" y="124"/>
                  </a:lnTo>
                  <a:lnTo>
                    <a:pt x="0" y="14"/>
                  </a:lnTo>
                  <a:lnTo>
                    <a:pt x="166" y="0"/>
                  </a:lnTo>
                  <a:lnTo>
                    <a:pt x="172" y="110"/>
                  </a:lnTo>
                  <a:close/>
                </a:path>
              </a:pathLst>
            </a:custGeom>
            <a:solidFill>
              <a:srgbClr val="EF6011"/>
            </a:solidFill>
            <a:ln w="6350" cmpd="sng">
              <a:solidFill>
                <a:schemeClr val="tx1"/>
              </a:solidFill>
              <a:round/>
              <a:headEnd/>
              <a:tailEnd/>
            </a:ln>
          </p:spPr>
          <p:txBody>
            <a:bodyPr/>
            <a:lstStyle/>
            <a:p>
              <a:endParaRPr lang="en-US"/>
            </a:p>
          </p:txBody>
        </p:sp>
        <p:sp>
          <p:nvSpPr>
            <p:cNvPr id="40" name="Freeform 36"/>
            <p:cNvSpPr>
              <a:spLocks/>
            </p:cNvSpPr>
            <p:nvPr/>
          </p:nvSpPr>
          <p:spPr bwMode="auto">
            <a:xfrm>
              <a:off x="6897688" y="4127500"/>
              <a:ext cx="393700" cy="400050"/>
            </a:xfrm>
            <a:custGeom>
              <a:avLst/>
              <a:gdLst>
                <a:gd name="T0" fmla="*/ 2147483647 w 138"/>
                <a:gd name="T1" fmla="*/ 2147483647 h 140"/>
                <a:gd name="T2" fmla="*/ 2147483647 w 138"/>
                <a:gd name="T3" fmla="*/ 2147483647 h 140"/>
                <a:gd name="T4" fmla="*/ 0 w 138"/>
                <a:gd name="T5" fmla="*/ 2147483647 h 140"/>
                <a:gd name="T6" fmla="*/ 0 w 138"/>
                <a:gd name="T7" fmla="*/ 2147483647 h 140"/>
                <a:gd name="T8" fmla="*/ 0 w 138"/>
                <a:gd name="T9" fmla="*/ 2147483647 h 140"/>
                <a:gd name="T10" fmla="*/ 2147483647 w 138"/>
                <a:gd name="T11" fmla="*/ 2147483647 h 140"/>
                <a:gd name="T12" fmla="*/ 2147483647 w 138"/>
                <a:gd name="T13" fmla="*/ 0 h 140"/>
                <a:gd name="T14" fmla="*/ 2147483647 w 138"/>
                <a:gd name="T15" fmla="*/ 2147483647 h 140"/>
                <a:gd name="T16" fmla="*/ 2147483647 w 138"/>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140">
                  <a:moveTo>
                    <a:pt x="8" y="140"/>
                  </a:moveTo>
                  <a:lnTo>
                    <a:pt x="2" y="64"/>
                  </a:lnTo>
                  <a:lnTo>
                    <a:pt x="0" y="34"/>
                  </a:lnTo>
                  <a:lnTo>
                    <a:pt x="0" y="14"/>
                  </a:lnTo>
                  <a:lnTo>
                    <a:pt x="0" y="8"/>
                  </a:lnTo>
                  <a:lnTo>
                    <a:pt x="2" y="4"/>
                  </a:lnTo>
                  <a:lnTo>
                    <a:pt x="132" y="0"/>
                  </a:lnTo>
                  <a:lnTo>
                    <a:pt x="138" y="134"/>
                  </a:lnTo>
                  <a:lnTo>
                    <a:pt x="8" y="140"/>
                  </a:lnTo>
                  <a:close/>
                </a:path>
              </a:pathLst>
            </a:custGeom>
            <a:solidFill>
              <a:srgbClr val="F38447"/>
            </a:solidFill>
            <a:ln w="6350" cmpd="sng">
              <a:solidFill>
                <a:schemeClr val="tx1"/>
              </a:solidFill>
              <a:round/>
              <a:headEnd/>
              <a:tailEnd/>
            </a:ln>
          </p:spPr>
          <p:txBody>
            <a:bodyPr/>
            <a:lstStyle/>
            <a:p>
              <a:endParaRPr lang="en-US"/>
            </a:p>
          </p:txBody>
        </p:sp>
        <p:sp>
          <p:nvSpPr>
            <p:cNvPr id="41" name="Freeform 37"/>
            <p:cNvSpPr>
              <a:spLocks/>
            </p:cNvSpPr>
            <p:nvPr/>
          </p:nvSpPr>
          <p:spPr bwMode="auto">
            <a:xfrm>
              <a:off x="5849938" y="4459288"/>
              <a:ext cx="584200" cy="525462"/>
            </a:xfrm>
            <a:custGeom>
              <a:avLst/>
              <a:gdLst>
                <a:gd name="T0" fmla="*/ 2147483647 w 204"/>
                <a:gd name="T1" fmla="*/ 2147483647 h 184"/>
                <a:gd name="T2" fmla="*/ 2147483647 w 204"/>
                <a:gd name="T3" fmla="*/ 2147483647 h 184"/>
                <a:gd name="T4" fmla="*/ 2147483647 w 204"/>
                <a:gd name="T5" fmla="*/ 2147483647 h 184"/>
                <a:gd name="T6" fmla="*/ 0 w 204"/>
                <a:gd name="T7" fmla="*/ 2147483647 h 184"/>
                <a:gd name="T8" fmla="*/ 2147483647 w 204"/>
                <a:gd name="T9" fmla="*/ 0 h 184"/>
                <a:gd name="T10" fmla="*/ 2147483647 w 204"/>
                <a:gd name="T11" fmla="*/ 2147483647 h 184"/>
                <a:gd name="T12" fmla="*/ 2147483647 w 204"/>
                <a:gd name="T13" fmla="*/ 2147483647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84">
                  <a:moveTo>
                    <a:pt x="204" y="180"/>
                  </a:moveTo>
                  <a:lnTo>
                    <a:pt x="136" y="184"/>
                  </a:lnTo>
                  <a:lnTo>
                    <a:pt x="8" y="184"/>
                  </a:lnTo>
                  <a:lnTo>
                    <a:pt x="0" y="12"/>
                  </a:lnTo>
                  <a:lnTo>
                    <a:pt x="196" y="0"/>
                  </a:lnTo>
                  <a:lnTo>
                    <a:pt x="200" y="70"/>
                  </a:lnTo>
                  <a:lnTo>
                    <a:pt x="204" y="180"/>
                  </a:lnTo>
                  <a:close/>
                </a:path>
              </a:pathLst>
            </a:custGeom>
            <a:solidFill>
              <a:srgbClr val="F7AE85"/>
            </a:solidFill>
            <a:ln w="6350" cmpd="sng">
              <a:solidFill>
                <a:schemeClr val="tx1"/>
              </a:solidFill>
              <a:round/>
              <a:headEnd/>
              <a:tailEnd/>
            </a:ln>
          </p:spPr>
          <p:txBody>
            <a:bodyPr/>
            <a:lstStyle/>
            <a:p>
              <a:endParaRPr lang="en-US"/>
            </a:p>
          </p:txBody>
        </p:sp>
        <p:sp>
          <p:nvSpPr>
            <p:cNvPr id="42" name="Freeform 38"/>
            <p:cNvSpPr>
              <a:spLocks/>
            </p:cNvSpPr>
            <p:nvPr/>
          </p:nvSpPr>
          <p:spPr bwMode="auto">
            <a:xfrm>
              <a:off x="6410325" y="4310063"/>
              <a:ext cx="509588" cy="349250"/>
            </a:xfrm>
            <a:custGeom>
              <a:avLst/>
              <a:gdLst>
                <a:gd name="T0" fmla="*/ 0 w 178"/>
                <a:gd name="T1" fmla="*/ 2147483647 h 122"/>
                <a:gd name="T2" fmla="*/ 0 w 178"/>
                <a:gd name="T3" fmla="*/ 0 h 122"/>
                <a:gd name="T4" fmla="*/ 2147483647 w 178"/>
                <a:gd name="T5" fmla="*/ 0 h 122"/>
                <a:gd name="T6" fmla="*/ 2147483647 w 178"/>
                <a:gd name="T7" fmla="*/ 2147483647 h 122"/>
                <a:gd name="T8" fmla="*/ 2147483647 w 178"/>
                <a:gd name="T9" fmla="*/ 2147483647 h 122"/>
                <a:gd name="T10" fmla="*/ 2147483647 w 178"/>
                <a:gd name="T11" fmla="*/ 2147483647 h 122"/>
                <a:gd name="T12" fmla="*/ 0 w 178"/>
                <a:gd name="T13" fmla="*/ 2147483647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22">
                  <a:moveTo>
                    <a:pt x="0" y="52"/>
                  </a:moveTo>
                  <a:lnTo>
                    <a:pt x="0" y="0"/>
                  </a:lnTo>
                  <a:lnTo>
                    <a:pt x="172" y="0"/>
                  </a:lnTo>
                  <a:lnTo>
                    <a:pt x="178" y="76"/>
                  </a:lnTo>
                  <a:lnTo>
                    <a:pt x="170" y="108"/>
                  </a:lnTo>
                  <a:lnTo>
                    <a:pt x="4" y="122"/>
                  </a:lnTo>
                  <a:lnTo>
                    <a:pt x="0" y="52"/>
                  </a:lnTo>
                  <a:close/>
                </a:path>
              </a:pathLst>
            </a:custGeom>
            <a:solidFill>
              <a:srgbClr val="EF6011"/>
            </a:solidFill>
            <a:ln w="6350" cmpd="sng">
              <a:solidFill>
                <a:schemeClr val="tx1"/>
              </a:solidFill>
              <a:round/>
              <a:headEnd/>
              <a:tailEnd/>
            </a:ln>
          </p:spPr>
          <p:txBody>
            <a:bodyPr/>
            <a:lstStyle/>
            <a:p>
              <a:endParaRPr lang="en-US"/>
            </a:p>
          </p:txBody>
        </p:sp>
        <p:sp>
          <p:nvSpPr>
            <p:cNvPr id="43" name="Freeform 39"/>
            <p:cNvSpPr>
              <a:spLocks/>
            </p:cNvSpPr>
            <p:nvPr/>
          </p:nvSpPr>
          <p:spPr bwMode="auto">
            <a:xfrm>
              <a:off x="5278438" y="4494213"/>
              <a:ext cx="593725" cy="514350"/>
            </a:xfrm>
            <a:custGeom>
              <a:avLst/>
              <a:gdLst>
                <a:gd name="T0" fmla="*/ 2147483647 w 208"/>
                <a:gd name="T1" fmla="*/ 2147483647 h 180"/>
                <a:gd name="T2" fmla="*/ 2147483647 w 208"/>
                <a:gd name="T3" fmla="*/ 2147483647 h 180"/>
                <a:gd name="T4" fmla="*/ 2147483647 w 208"/>
                <a:gd name="T5" fmla="*/ 2147483647 h 180"/>
                <a:gd name="T6" fmla="*/ 0 w 208"/>
                <a:gd name="T7" fmla="*/ 2147483647 h 180"/>
                <a:gd name="T8" fmla="*/ 2147483647 w 208"/>
                <a:gd name="T9" fmla="*/ 2147483647 h 180"/>
                <a:gd name="T10" fmla="*/ 2147483647 w 208"/>
                <a:gd name="T11" fmla="*/ 0 h 180"/>
                <a:gd name="T12" fmla="*/ 2147483647 w 20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0">
                  <a:moveTo>
                    <a:pt x="208" y="172"/>
                  </a:moveTo>
                  <a:lnTo>
                    <a:pt x="114" y="180"/>
                  </a:lnTo>
                  <a:lnTo>
                    <a:pt x="6" y="180"/>
                  </a:lnTo>
                  <a:lnTo>
                    <a:pt x="0" y="40"/>
                  </a:lnTo>
                  <a:lnTo>
                    <a:pt x="4" y="8"/>
                  </a:lnTo>
                  <a:lnTo>
                    <a:pt x="200" y="0"/>
                  </a:lnTo>
                  <a:lnTo>
                    <a:pt x="208" y="172"/>
                  </a:lnTo>
                  <a:close/>
                </a:path>
              </a:pathLst>
            </a:custGeom>
            <a:solidFill>
              <a:srgbClr val="F38447"/>
            </a:solidFill>
            <a:ln w="6350" cmpd="sng">
              <a:solidFill>
                <a:schemeClr val="tx1"/>
              </a:solidFill>
              <a:round/>
              <a:headEnd/>
              <a:tailEnd/>
            </a:ln>
          </p:spPr>
          <p:txBody>
            <a:bodyPr/>
            <a:lstStyle/>
            <a:p>
              <a:endParaRPr lang="en-US"/>
            </a:p>
          </p:txBody>
        </p:sp>
        <p:sp>
          <p:nvSpPr>
            <p:cNvPr id="44" name="Freeform 40"/>
            <p:cNvSpPr>
              <a:spLocks/>
            </p:cNvSpPr>
            <p:nvPr/>
          </p:nvSpPr>
          <p:spPr bwMode="auto">
            <a:xfrm>
              <a:off x="4819650" y="4608513"/>
              <a:ext cx="474663" cy="411162"/>
            </a:xfrm>
            <a:custGeom>
              <a:avLst/>
              <a:gdLst>
                <a:gd name="T0" fmla="*/ 2147483647 w 166"/>
                <a:gd name="T1" fmla="*/ 2147483647 h 144"/>
                <a:gd name="T2" fmla="*/ 2147483647 w 166"/>
                <a:gd name="T3" fmla="*/ 2147483647 h 144"/>
                <a:gd name="T4" fmla="*/ 0 w 166"/>
                <a:gd name="T5" fmla="*/ 2147483647 h 144"/>
                <a:gd name="T6" fmla="*/ 0 w 166"/>
                <a:gd name="T7" fmla="*/ 2147483647 h 144"/>
                <a:gd name="T8" fmla="*/ 2147483647 w 166"/>
                <a:gd name="T9" fmla="*/ 0 h 144"/>
                <a:gd name="T10" fmla="*/ 2147483647 w 166"/>
                <a:gd name="T11" fmla="*/ 2147483647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4">
                  <a:moveTo>
                    <a:pt x="166" y="140"/>
                  </a:moveTo>
                  <a:lnTo>
                    <a:pt x="76" y="144"/>
                  </a:lnTo>
                  <a:lnTo>
                    <a:pt x="0" y="144"/>
                  </a:lnTo>
                  <a:lnTo>
                    <a:pt x="0" y="4"/>
                  </a:lnTo>
                  <a:lnTo>
                    <a:pt x="160" y="0"/>
                  </a:lnTo>
                  <a:lnTo>
                    <a:pt x="166" y="140"/>
                  </a:lnTo>
                  <a:close/>
                </a:path>
              </a:pathLst>
            </a:custGeom>
            <a:solidFill>
              <a:srgbClr val="EF6011"/>
            </a:solidFill>
            <a:ln w="6350" cmpd="sng">
              <a:solidFill>
                <a:schemeClr val="tx1"/>
              </a:solidFill>
              <a:round/>
              <a:headEnd/>
              <a:tailEnd/>
            </a:ln>
          </p:spPr>
          <p:txBody>
            <a:bodyPr/>
            <a:lstStyle/>
            <a:p>
              <a:endParaRPr lang="en-US"/>
            </a:p>
          </p:txBody>
        </p:sp>
        <p:sp>
          <p:nvSpPr>
            <p:cNvPr id="45" name="Freeform 41"/>
            <p:cNvSpPr>
              <a:spLocks/>
            </p:cNvSpPr>
            <p:nvPr/>
          </p:nvSpPr>
          <p:spPr bwMode="auto">
            <a:xfrm>
              <a:off x="4705350" y="4219575"/>
              <a:ext cx="584200" cy="400050"/>
            </a:xfrm>
            <a:custGeom>
              <a:avLst/>
              <a:gdLst>
                <a:gd name="T0" fmla="*/ 2147483647 w 204"/>
                <a:gd name="T1" fmla="*/ 2147483647 h 140"/>
                <a:gd name="T2" fmla="*/ 2147483647 w 204"/>
                <a:gd name="T3" fmla="*/ 2147483647 h 140"/>
                <a:gd name="T4" fmla="*/ 2147483647 w 204"/>
                <a:gd name="T5" fmla="*/ 2147483647 h 140"/>
                <a:gd name="T6" fmla="*/ 0 w 204"/>
                <a:gd name="T7" fmla="*/ 2147483647 h 140"/>
                <a:gd name="T8" fmla="*/ 0 w 204"/>
                <a:gd name="T9" fmla="*/ 0 h 140"/>
                <a:gd name="T10" fmla="*/ 2147483647 w 204"/>
                <a:gd name="T11" fmla="*/ 2147483647 h 140"/>
                <a:gd name="T12" fmla="*/ 2147483647 w 204"/>
                <a:gd name="T13" fmla="*/ 2147483647 h 140"/>
                <a:gd name="T14" fmla="*/ 2147483647 w 204"/>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 h="140">
                  <a:moveTo>
                    <a:pt x="200" y="136"/>
                  </a:moveTo>
                  <a:lnTo>
                    <a:pt x="40" y="140"/>
                  </a:lnTo>
                  <a:lnTo>
                    <a:pt x="4" y="136"/>
                  </a:lnTo>
                  <a:lnTo>
                    <a:pt x="0" y="100"/>
                  </a:lnTo>
                  <a:lnTo>
                    <a:pt x="0" y="0"/>
                  </a:lnTo>
                  <a:lnTo>
                    <a:pt x="204" y="2"/>
                  </a:lnTo>
                  <a:lnTo>
                    <a:pt x="204" y="104"/>
                  </a:lnTo>
                  <a:lnTo>
                    <a:pt x="200" y="136"/>
                  </a:lnTo>
                  <a:close/>
                </a:path>
              </a:pathLst>
            </a:custGeom>
            <a:solidFill>
              <a:srgbClr val="EF6011"/>
            </a:solidFill>
            <a:ln w="6350" cmpd="sng">
              <a:solidFill>
                <a:schemeClr val="tx1"/>
              </a:solidFill>
              <a:round/>
              <a:headEnd/>
              <a:tailEnd/>
            </a:ln>
          </p:spPr>
          <p:txBody>
            <a:bodyPr/>
            <a:lstStyle/>
            <a:p>
              <a:endParaRPr lang="en-US"/>
            </a:p>
          </p:txBody>
        </p:sp>
        <p:sp>
          <p:nvSpPr>
            <p:cNvPr id="46" name="Freeform 42"/>
            <p:cNvSpPr>
              <a:spLocks/>
            </p:cNvSpPr>
            <p:nvPr/>
          </p:nvSpPr>
          <p:spPr bwMode="auto">
            <a:xfrm>
              <a:off x="4230688" y="4505325"/>
              <a:ext cx="588962" cy="525463"/>
            </a:xfrm>
            <a:custGeom>
              <a:avLst/>
              <a:gdLst>
                <a:gd name="T0" fmla="*/ 2147483647 w 206"/>
                <a:gd name="T1" fmla="*/ 2147483647 h 184"/>
                <a:gd name="T2" fmla="*/ 2147483647 w 206"/>
                <a:gd name="T3" fmla="*/ 2147483647 h 184"/>
                <a:gd name="T4" fmla="*/ 2147483647 w 206"/>
                <a:gd name="T5" fmla="*/ 2147483647 h 184"/>
                <a:gd name="T6" fmla="*/ 0 w 206"/>
                <a:gd name="T7" fmla="*/ 2147483647 h 184"/>
                <a:gd name="T8" fmla="*/ 2147483647 w 206"/>
                <a:gd name="T9" fmla="*/ 2147483647 h 184"/>
                <a:gd name="T10" fmla="*/ 2147483647 w 206"/>
                <a:gd name="T11" fmla="*/ 0 h 184"/>
                <a:gd name="T12" fmla="*/ 2147483647 w 206"/>
                <a:gd name="T13" fmla="*/ 2147483647 h 184"/>
                <a:gd name="T14" fmla="*/ 2147483647 w 206"/>
                <a:gd name="T15" fmla="*/ 2147483647 h 184"/>
                <a:gd name="T16" fmla="*/ 2147483647 w 206"/>
                <a:gd name="T17" fmla="*/ 2147483647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 h="184">
                  <a:moveTo>
                    <a:pt x="206" y="180"/>
                  </a:moveTo>
                  <a:lnTo>
                    <a:pt x="150" y="184"/>
                  </a:lnTo>
                  <a:lnTo>
                    <a:pt x="4" y="184"/>
                  </a:lnTo>
                  <a:lnTo>
                    <a:pt x="0" y="42"/>
                  </a:lnTo>
                  <a:lnTo>
                    <a:pt x="2" y="4"/>
                  </a:lnTo>
                  <a:lnTo>
                    <a:pt x="166" y="0"/>
                  </a:lnTo>
                  <a:lnTo>
                    <a:pt x="170" y="36"/>
                  </a:lnTo>
                  <a:lnTo>
                    <a:pt x="206" y="40"/>
                  </a:lnTo>
                  <a:lnTo>
                    <a:pt x="206" y="180"/>
                  </a:lnTo>
                  <a:close/>
                </a:path>
              </a:pathLst>
            </a:custGeom>
            <a:solidFill>
              <a:srgbClr val="F38447"/>
            </a:solidFill>
            <a:ln w="6350" cmpd="sng">
              <a:solidFill>
                <a:schemeClr val="tx1"/>
              </a:solidFill>
              <a:round/>
              <a:headEnd/>
              <a:tailEnd/>
            </a:ln>
          </p:spPr>
          <p:txBody>
            <a:bodyPr/>
            <a:lstStyle/>
            <a:p>
              <a:endParaRPr lang="en-US"/>
            </a:p>
          </p:txBody>
        </p:sp>
        <p:sp>
          <p:nvSpPr>
            <p:cNvPr id="47" name="Freeform 43"/>
            <p:cNvSpPr>
              <a:spLocks/>
            </p:cNvSpPr>
            <p:nvPr/>
          </p:nvSpPr>
          <p:spPr bwMode="auto">
            <a:xfrm>
              <a:off x="3767138" y="4624388"/>
              <a:ext cx="474662" cy="417512"/>
            </a:xfrm>
            <a:custGeom>
              <a:avLst/>
              <a:gdLst>
                <a:gd name="T0" fmla="*/ 2147483647 w 166"/>
                <a:gd name="T1" fmla="*/ 2147483647 h 146"/>
                <a:gd name="T2" fmla="*/ 2147483647 w 166"/>
                <a:gd name="T3" fmla="*/ 2147483647 h 146"/>
                <a:gd name="T4" fmla="*/ 0 w 166"/>
                <a:gd name="T5" fmla="*/ 2147483647 h 146"/>
                <a:gd name="T6" fmla="*/ 0 w 166"/>
                <a:gd name="T7" fmla="*/ 2147483647 h 146"/>
                <a:gd name="T8" fmla="*/ 2147483647 w 166"/>
                <a:gd name="T9" fmla="*/ 0 h 146"/>
                <a:gd name="T10" fmla="*/ 2147483647 w 166"/>
                <a:gd name="T11" fmla="*/ 2147483647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6">
                  <a:moveTo>
                    <a:pt x="166" y="142"/>
                  </a:moveTo>
                  <a:lnTo>
                    <a:pt x="24" y="146"/>
                  </a:lnTo>
                  <a:lnTo>
                    <a:pt x="0" y="146"/>
                  </a:lnTo>
                  <a:lnTo>
                    <a:pt x="0" y="4"/>
                  </a:lnTo>
                  <a:lnTo>
                    <a:pt x="162" y="0"/>
                  </a:lnTo>
                  <a:lnTo>
                    <a:pt x="166" y="142"/>
                  </a:lnTo>
                  <a:close/>
                </a:path>
              </a:pathLst>
            </a:custGeom>
            <a:solidFill>
              <a:srgbClr val="F7AE85"/>
            </a:solidFill>
            <a:ln w="6350" cmpd="sng">
              <a:solidFill>
                <a:schemeClr val="tx1"/>
              </a:solidFill>
              <a:round/>
              <a:headEnd/>
              <a:tailEnd/>
            </a:ln>
          </p:spPr>
          <p:txBody>
            <a:bodyPr/>
            <a:lstStyle/>
            <a:p>
              <a:endParaRPr lang="en-US"/>
            </a:p>
          </p:txBody>
        </p:sp>
        <p:sp>
          <p:nvSpPr>
            <p:cNvPr id="48" name="Freeform 44"/>
            <p:cNvSpPr>
              <a:spLocks/>
            </p:cNvSpPr>
            <p:nvPr/>
          </p:nvSpPr>
          <p:spPr bwMode="auto">
            <a:xfrm>
              <a:off x="3286125" y="4527550"/>
              <a:ext cx="481013" cy="520700"/>
            </a:xfrm>
            <a:custGeom>
              <a:avLst/>
              <a:gdLst>
                <a:gd name="T0" fmla="*/ 2147483647 w 168"/>
                <a:gd name="T1" fmla="*/ 2147483647 h 182"/>
                <a:gd name="T2" fmla="*/ 2147483647 w 168"/>
                <a:gd name="T3" fmla="*/ 2147483647 h 182"/>
                <a:gd name="T4" fmla="*/ 2147483647 w 168"/>
                <a:gd name="T5" fmla="*/ 2147483647 h 182"/>
                <a:gd name="T6" fmla="*/ 0 w 168"/>
                <a:gd name="T7" fmla="*/ 0 h 182"/>
                <a:gd name="T8" fmla="*/ 2147483647 w 168"/>
                <a:gd name="T9" fmla="*/ 0 h 182"/>
                <a:gd name="T10" fmla="*/ 2147483647 w 168"/>
                <a:gd name="T11" fmla="*/ 2147483647 h 182"/>
                <a:gd name="T12" fmla="*/ 2147483647 w 168"/>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82">
                  <a:moveTo>
                    <a:pt x="168" y="180"/>
                  </a:moveTo>
                  <a:lnTo>
                    <a:pt x="24" y="182"/>
                  </a:lnTo>
                  <a:lnTo>
                    <a:pt x="4" y="180"/>
                  </a:lnTo>
                  <a:lnTo>
                    <a:pt x="0" y="0"/>
                  </a:lnTo>
                  <a:lnTo>
                    <a:pt x="160" y="0"/>
                  </a:lnTo>
                  <a:lnTo>
                    <a:pt x="168" y="38"/>
                  </a:lnTo>
                  <a:lnTo>
                    <a:pt x="168" y="180"/>
                  </a:lnTo>
                  <a:close/>
                </a:path>
              </a:pathLst>
            </a:custGeom>
            <a:solidFill>
              <a:srgbClr val="B0470C"/>
            </a:solidFill>
            <a:ln w="6350" cmpd="sng">
              <a:solidFill>
                <a:schemeClr val="tx1"/>
              </a:solidFill>
              <a:round/>
              <a:headEnd/>
              <a:tailEnd/>
            </a:ln>
          </p:spPr>
          <p:txBody>
            <a:bodyPr/>
            <a:lstStyle/>
            <a:p>
              <a:endParaRPr lang="en-US"/>
            </a:p>
          </p:txBody>
        </p:sp>
        <p:sp>
          <p:nvSpPr>
            <p:cNvPr id="49" name="Freeform 45"/>
            <p:cNvSpPr>
              <a:spLocks/>
            </p:cNvSpPr>
            <p:nvPr/>
          </p:nvSpPr>
          <p:spPr bwMode="auto">
            <a:xfrm>
              <a:off x="2794000" y="4527550"/>
              <a:ext cx="504825" cy="514350"/>
            </a:xfrm>
            <a:custGeom>
              <a:avLst/>
              <a:gdLst>
                <a:gd name="T0" fmla="*/ 2147483647 w 176"/>
                <a:gd name="T1" fmla="*/ 2147483647 h 180"/>
                <a:gd name="T2" fmla="*/ 2147483647 w 176"/>
                <a:gd name="T3" fmla="*/ 2147483647 h 180"/>
                <a:gd name="T4" fmla="*/ 2147483647 w 176"/>
                <a:gd name="T5" fmla="*/ 2147483647 h 180"/>
                <a:gd name="T6" fmla="*/ 0 w 176"/>
                <a:gd name="T7" fmla="*/ 2147483647 h 180"/>
                <a:gd name="T8" fmla="*/ 2147483647 w 176"/>
                <a:gd name="T9" fmla="*/ 2147483647 h 180"/>
                <a:gd name="T10" fmla="*/ 2147483647 w 176"/>
                <a:gd name="T11" fmla="*/ 0 h 180"/>
                <a:gd name="T12" fmla="*/ 2147483647 w 176"/>
                <a:gd name="T13" fmla="*/ 0 h 180"/>
                <a:gd name="T14" fmla="*/ 2147483647 w 176"/>
                <a:gd name="T15" fmla="*/ 2147483647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180">
                  <a:moveTo>
                    <a:pt x="176" y="180"/>
                  </a:moveTo>
                  <a:lnTo>
                    <a:pt x="12" y="180"/>
                  </a:lnTo>
                  <a:lnTo>
                    <a:pt x="12" y="32"/>
                  </a:lnTo>
                  <a:lnTo>
                    <a:pt x="0" y="32"/>
                  </a:lnTo>
                  <a:lnTo>
                    <a:pt x="8" y="2"/>
                  </a:lnTo>
                  <a:lnTo>
                    <a:pt x="134" y="0"/>
                  </a:lnTo>
                  <a:lnTo>
                    <a:pt x="172" y="0"/>
                  </a:lnTo>
                  <a:lnTo>
                    <a:pt x="176" y="180"/>
                  </a:lnTo>
                  <a:close/>
                </a:path>
              </a:pathLst>
            </a:custGeom>
            <a:solidFill>
              <a:srgbClr val="FBD6C1"/>
            </a:solidFill>
            <a:ln w="6350" cmpd="sng">
              <a:solidFill>
                <a:schemeClr val="tx1"/>
              </a:solidFill>
              <a:round/>
              <a:headEnd/>
              <a:tailEnd/>
            </a:ln>
          </p:spPr>
          <p:txBody>
            <a:bodyPr/>
            <a:lstStyle/>
            <a:p>
              <a:endParaRPr lang="en-US"/>
            </a:p>
          </p:txBody>
        </p:sp>
        <p:sp>
          <p:nvSpPr>
            <p:cNvPr id="50" name="Freeform 46"/>
            <p:cNvSpPr>
              <a:spLocks/>
            </p:cNvSpPr>
            <p:nvPr/>
          </p:nvSpPr>
          <p:spPr bwMode="auto">
            <a:xfrm>
              <a:off x="3744913" y="4241800"/>
              <a:ext cx="492125" cy="395288"/>
            </a:xfrm>
            <a:custGeom>
              <a:avLst/>
              <a:gdLst>
                <a:gd name="T0" fmla="*/ 0 w 172"/>
                <a:gd name="T1" fmla="*/ 2147483647 h 138"/>
                <a:gd name="T2" fmla="*/ 2147483647 w 172"/>
                <a:gd name="T3" fmla="*/ 2147483647 h 138"/>
                <a:gd name="T4" fmla="*/ 2147483647 w 172"/>
                <a:gd name="T5" fmla="*/ 0 h 138"/>
                <a:gd name="T6" fmla="*/ 2147483647 w 172"/>
                <a:gd name="T7" fmla="*/ 2147483647 h 138"/>
                <a:gd name="T8" fmla="*/ 2147483647 w 172"/>
                <a:gd name="T9" fmla="*/ 2147483647 h 138"/>
                <a:gd name="T10" fmla="*/ 2147483647 w 172"/>
                <a:gd name="T11" fmla="*/ 2147483647 h 138"/>
                <a:gd name="T12" fmla="*/ 0 w 172"/>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38">
                  <a:moveTo>
                    <a:pt x="0" y="100"/>
                  </a:moveTo>
                  <a:lnTo>
                    <a:pt x="6" y="2"/>
                  </a:lnTo>
                  <a:lnTo>
                    <a:pt x="168" y="0"/>
                  </a:lnTo>
                  <a:lnTo>
                    <a:pt x="172" y="96"/>
                  </a:lnTo>
                  <a:lnTo>
                    <a:pt x="170" y="134"/>
                  </a:lnTo>
                  <a:lnTo>
                    <a:pt x="8" y="138"/>
                  </a:lnTo>
                  <a:lnTo>
                    <a:pt x="0" y="100"/>
                  </a:lnTo>
                  <a:close/>
                </a:path>
              </a:pathLst>
            </a:custGeom>
            <a:solidFill>
              <a:srgbClr val="FBD6C1"/>
            </a:solidFill>
            <a:ln w="6350" cmpd="sng">
              <a:solidFill>
                <a:schemeClr val="tx1"/>
              </a:solidFill>
              <a:round/>
              <a:headEnd/>
              <a:tailEnd/>
            </a:ln>
          </p:spPr>
          <p:txBody>
            <a:bodyPr/>
            <a:lstStyle/>
            <a:p>
              <a:endParaRPr lang="en-US"/>
            </a:p>
          </p:txBody>
        </p:sp>
        <p:sp>
          <p:nvSpPr>
            <p:cNvPr id="51" name="Freeform 47"/>
            <p:cNvSpPr>
              <a:spLocks/>
            </p:cNvSpPr>
            <p:nvPr/>
          </p:nvSpPr>
          <p:spPr bwMode="auto">
            <a:xfrm>
              <a:off x="4224338" y="4121150"/>
              <a:ext cx="481012" cy="395288"/>
            </a:xfrm>
            <a:custGeom>
              <a:avLst/>
              <a:gdLst>
                <a:gd name="T0" fmla="*/ 0 w 168"/>
                <a:gd name="T1" fmla="*/ 2147483647 h 138"/>
                <a:gd name="T2" fmla="*/ 2147483647 w 168"/>
                <a:gd name="T3" fmla="*/ 2147483647 h 138"/>
                <a:gd name="T4" fmla="*/ 2147483647 w 168"/>
                <a:gd name="T5" fmla="*/ 0 h 138"/>
                <a:gd name="T6" fmla="*/ 2147483647 w 168"/>
                <a:gd name="T7" fmla="*/ 2147483647 h 138"/>
                <a:gd name="T8" fmla="*/ 2147483647 w 168"/>
                <a:gd name="T9" fmla="*/ 2147483647 h 138"/>
                <a:gd name="T10" fmla="*/ 2147483647 w 168"/>
                <a:gd name="T11" fmla="*/ 2147483647 h 138"/>
                <a:gd name="T12" fmla="*/ 0 w 168"/>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8">
                  <a:moveTo>
                    <a:pt x="0" y="42"/>
                  </a:moveTo>
                  <a:lnTo>
                    <a:pt x="4" y="4"/>
                  </a:lnTo>
                  <a:lnTo>
                    <a:pt x="168" y="0"/>
                  </a:lnTo>
                  <a:lnTo>
                    <a:pt x="168" y="34"/>
                  </a:lnTo>
                  <a:lnTo>
                    <a:pt x="168" y="134"/>
                  </a:lnTo>
                  <a:lnTo>
                    <a:pt x="4" y="138"/>
                  </a:lnTo>
                  <a:lnTo>
                    <a:pt x="0" y="42"/>
                  </a:lnTo>
                  <a:close/>
                </a:path>
              </a:pathLst>
            </a:custGeom>
            <a:solidFill>
              <a:srgbClr val="FBD6C1"/>
            </a:solidFill>
            <a:ln w="6350" cmpd="sng">
              <a:solidFill>
                <a:schemeClr val="tx1"/>
              </a:solidFill>
              <a:round/>
              <a:headEnd/>
              <a:tailEnd/>
            </a:ln>
          </p:spPr>
          <p:txBody>
            <a:bodyPr/>
            <a:lstStyle/>
            <a:p>
              <a:endParaRPr lang="en-US"/>
            </a:p>
          </p:txBody>
        </p:sp>
        <p:sp>
          <p:nvSpPr>
            <p:cNvPr id="52" name="Freeform 48"/>
            <p:cNvSpPr>
              <a:spLocks/>
            </p:cNvSpPr>
            <p:nvPr/>
          </p:nvSpPr>
          <p:spPr bwMode="auto">
            <a:xfrm>
              <a:off x="2428875" y="4619625"/>
              <a:ext cx="400050" cy="428625"/>
            </a:xfrm>
            <a:custGeom>
              <a:avLst/>
              <a:gdLst>
                <a:gd name="T0" fmla="*/ 2147483647 w 140"/>
                <a:gd name="T1" fmla="*/ 2147483647 h 150"/>
                <a:gd name="T2" fmla="*/ 2147483647 w 140"/>
                <a:gd name="T3" fmla="*/ 2147483647 h 150"/>
                <a:gd name="T4" fmla="*/ 0 w 140"/>
                <a:gd name="T5" fmla="*/ 2147483647 h 150"/>
                <a:gd name="T6" fmla="*/ 0 w 140"/>
                <a:gd name="T7" fmla="*/ 0 h 150"/>
                <a:gd name="T8" fmla="*/ 2147483647 w 140"/>
                <a:gd name="T9" fmla="*/ 0 h 150"/>
                <a:gd name="T10" fmla="*/ 2147483647 w 140"/>
                <a:gd name="T11" fmla="*/ 0 h 150"/>
                <a:gd name="T12" fmla="*/ 2147483647 w 140"/>
                <a:gd name="T13" fmla="*/ 2147483647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50">
                  <a:moveTo>
                    <a:pt x="140" y="148"/>
                  </a:moveTo>
                  <a:lnTo>
                    <a:pt x="42" y="150"/>
                  </a:lnTo>
                  <a:lnTo>
                    <a:pt x="0" y="148"/>
                  </a:lnTo>
                  <a:lnTo>
                    <a:pt x="0" y="0"/>
                  </a:lnTo>
                  <a:lnTo>
                    <a:pt x="128" y="0"/>
                  </a:lnTo>
                  <a:lnTo>
                    <a:pt x="140" y="0"/>
                  </a:lnTo>
                  <a:lnTo>
                    <a:pt x="140" y="148"/>
                  </a:lnTo>
                  <a:close/>
                </a:path>
              </a:pathLst>
            </a:custGeom>
            <a:solidFill>
              <a:srgbClr val="F7AE85"/>
            </a:solidFill>
            <a:ln w="6350" cmpd="sng">
              <a:solidFill>
                <a:schemeClr val="tx1"/>
              </a:solidFill>
              <a:round/>
              <a:headEnd/>
              <a:tailEnd/>
            </a:ln>
          </p:spPr>
          <p:txBody>
            <a:bodyPr/>
            <a:lstStyle/>
            <a:p>
              <a:endParaRPr lang="en-US"/>
            </a:p>
          </p:txBody>
        </p:sp>
        <p:sp>
          <p:nvSpPr>
            <p:cNvPr id="53" name="Freeform 49"/>
            <p:cNvSpPr>
              <a:spLocks/>
            </p:cNvSpPr>
            <p:nvPr/>
          </p:nvSpPr>
          <p:spPr bwMode="auto">
            <a:xfrm>
              <a:off x="2005013" y="4619625"/>
              <a:ext cx="423862" cy="422275"/>
            </a:xfrm>
            <a:custGeom>
              <a:avLst/>
              <a:gdLst>
                <a:gd name="T0" fmla="*/ 2147483647 w 148"/>
                <a:gd name="T1" fmla="*/ 2147483647 h 148"/>
                <a:gd name="T2" fmla="*/ 0 w 148"/>
                <a:gd name="T3" fmla="*/ 2147483647 h 148"/>
                <a:gd name="T4" fmla="*/ 0 w 148"/>
                <a:gd name="T5" fmla="*/ 0 h 148"/>
                <a:gd name="T6" fmla="*/ 2147483647 w 148"/>
                <a:gd name="T7" fmla="*/ 0 h 148"/>
                <a:gd name="T8" fmla="*/ 2147483647 w 148"/>
                <a:gd name="T9" fmla="*/ 21474836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48">
                  <a:moveTo>
                    <a:pt x="148" y="148"/>
                  </a:moveTo>
                  <a:lnTo>
                    <a:pt x="0" y="146"/>
                  </a:lnTo>
                  <a:lnTo>
                    <a:pt x="0" y="0"/>
                  </a:lnTo>
                  <a:lnTo>
                    <a:pt x="148" y="0"/>
                  </a:lnTo>
                  <a:lnTo>
                    <a:pt x="148" y="148"/>
                  </a:lnTo>
                  <a:close/>
                </a:path>
              </a:pathLst>
            </a:custGeom>
            <a:solidFill>
              <a:srgbClr val="FBD6C1"/>
            </a:solidFill>
            <a:ln w="6350" cmpd="sng">
              <a:solidFill>
                <a:schemeClr val="tx1"/>
              </a:solidFill>
              <a:round/>
              <a:headEnd/>
              <a:tailEnd/>
            </a:ln>
          </p:spPr>
          <p:txBody>
            <a:bodyPr/>
            <a:lstStyle/>
            <a:p>
              <a:endParaRPr lang="en-US"/>
            </a:p>
          </p:txBody>
        </p:sp>
        <p:sp>
          <p:nvSpPr>
            <p:cNvPr id="54" name="Freeform 50"/>
            <p:cNvSpPr>
              <a:spLocks/>
            </p:cNvSpPr>
            <p:nvPr/>
          </p:nvSpPr>
          <p:spPr bwMode="auto">
            <a:xfrm>
              <a:off x="1558925" y="4608513"/>
              <a:ext cx="446088" cy="428625"/>
            </a:xfrm>
            <a:custGeom>
              <a:avLst/>
              <a:gdLst>
                <a:gd name="T0" fmla="*/ 2147483647 w 156"/>
                <a:gd name="T1" fmla="*/ 2147483647 h 150"/>
                <a:gd name="T2" fmla="*/ 0 w 156"/>
                <a:gd name="T3" fmla="*/ 2147483647 h 150"/>
                <a:gd name="T4" fmla="*/ 2147483647 w 156"/>
                <a:gd name="T5" fmla="*/ 0 h 150"/>
                <a:gd name="T6" fmla="*/ 2147483647 w 156"/>
                <a:gd name="T7" fmla="*/ 2147483647 h 150"/>
                <a:gd name="T8" fmla="*/ 2147483647 w 156"/>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50">
                  <a:moveTo>
                    <a:pt x="156" y="150"/>
                  </a:moveTo>
                  <a:lnTo>
                    <a:pt x="0" y="148"/>
                  </a:lnTo>
                  <a:lnTo>
                    <a:pt x="4" y="0"/>
                  </a:lnTo>
                  <a:lnTo>
                    <a:pt x="156" y="4"/>
                  </a:lnTo>
                  <a:lnTo>
                    <a:pt x="156" y="150"/>
                  </a:lnTo>
                  <a:close/>
                </a:path>
              </a:pathLst>
            </a:custGeom>
            <a:solidFill>
              <a:srgbClr val="EF6011"/>
            </a:solidFill>
            <a:ln w="6350" cmpd="sng">
              <a:solidFill>
                <a:schemeClr val="tx1"/>
              </a:solidFill>
              <a:round/>
              <a:headEnd/>
              <a:tailEnd/>
            </a:ln>
          </p:spPr>
          <p:txBody>
            <a:bodyPr/>
            <a:lstStyle/>
            <a:p>
              <a:endParaRPr lang="en-US"/>
            </a:p>
          </p:txBody>
        </p:sp>
        <p:sp>
          <p:nvSpPr>
            <p:cNvPr id="55" name="Freeform 51"/>
            <p:cNvSpPr>
              <a:spLocks/>
            </p:cNvSpPr>
            <p:nvPr/>
          </p:nvSpPr>
          <p:spPr bwMode="auto">
            <a:xfrm>
              <a:off x="1565275" y="4219575"/>
              <a:ext cx="479425" cy="400050"/>
            </a:xfrm>
            <a:custGeom>
              <a:avLst/>
              <a:gdLst>
                <a:gd name="T0" fmla="*/ 2147483647 w 168"/>
                <a:gd name="T1" fmla="*/ 2147483647 h 140"/>
                <a:gd name="T2" fmla="*/ 0 w 168"/>
                <a:gd name="T3" fmla="*/ 2147483647 h 140"/>
                <a:gd name="T4" fmla="*/ 2147483647 w 168"/>
                <a:gd name="T5" fmla="*/ 0 h 140"/>
                <a:gd name="T6" fmla="*/ 2147483647 w 168"/>
                <a:gd name="T7" fmla="*/ 2147483647 h 140"/>
                <a:gd name="T8" fmla="*/ 2147483647 w 168"/>
                <a:gd name="T9" fmla="*/ 2147483647 h 140"/>
                <a:gd name="T10" fmla="*/ 2147483647 w 168"/>
                <a:gd name="T11" fmla="*/ 2147483647 h 140"/>
                <a:gd name="T12" fmla="*/ 2147483647 w 168"/>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40">
                  <a:moveTo>
                    <a:pt x="2" y="136"/>
                  </a:moveTo>
                  <a:lnTo>
                    <a:pt x="0" y="36"/>
                  </a:lnTo>
                  <a:lnTo>
                    <a:pt x="2" y="0"/>
                  </a:lnTo>
                  <a:lnTo>
                    <a:pt x="168" y="4"/>
                  </a:lnTo>
                  <a:lnTo>
                    <a:pt x="166" y="140"/>
                  </a:lnTo>
                  <a:lnTo>
                    <a:pt x="154" y="140"/>
                  </a:lnTo>
                  <a:lnTo>
                    <a:pt x="2" y="136"/>
                  </a:lnTo>
                  <a:close/>
                </a:path>
              </a:pathLst>
            </a:custGeom>
            <a:solidFill>
              <a:srgbClr val="FBD6C1"/>
            </a:solidFill>
            <a:ln w="6350" cmpd="sng">
              <a:solidFill>
                <a:schemeClr val="tx1"/>
              </a:solidFill>
              <a:round/>
              <a:headEnd/>
              <a:tailEnd/>
            </a:ln>
          </p:spPr>
          <p:txBody>
            <a:bodyPr/>
            <a:lstStyle/>
            <a:p>
              <a:endParaRPr lang="en-US"/>
            </a:p>
          </p:txBody>
        </p:sp>
        <p:sp>
          <p:nvSpPr>
            <p:cNvPr id="56" name="Freeform 52"/>
            <p:cNvSpPr>
              <a:spLocks/>
            </p:cNvSpPr>
            <p:nvPr/>
          </p:nvSpPr>
          <p:spPr bwMode="auto">
            <a:xfrm>
              <a:off x="2039938" y="4230688"/>
              <a:ext cx="388937" cy="388937"/>
            </a:xfrm>
            <a:custGeom>
              <a:avLst/>
              <a:gdLst>
                <a:gd name="T0" fmla="*/ 2147483647 w 136"/>
                <a:gd name="T1" fmla="*/ 0 h 136"/>
                <a:gd name="T2" fmla="*/ 2147483647 w 136"/>
                <a:gd name="T3" fmla="*/ 2147483647 h 136"/>
                <a:gd name="T4" fmla="*/ 2147483647 w 136"/>
                <a:gd name="T5" fmla="*/ 2147483647 h 136"/>
                <a:gd name="T6" fmla="*/ 0 w 136"/>
                <a:gd name="T7" fmla="*/ 2147483647 h 136"/>
                <a:gd name="T8" fmla="*/ 2147483647 w 136"/>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2" y="0"/>
                  </a:moveTo>
                  <a:lnTo>
                    <a:pt x="136" y="2"/>
                  </a:lnTo>
                  <a:lnTo>
                    <a:pt x="136" y="136"/>
                  </a:lnTo>
                  <a:lnTo>
                    <a:pt x="0" y="136"/>
                  </a:lnTo>
                  <a:lnTo>
                    <a:pt x="2" y="0"/>
                  </a:lnTo>
                  <a:close/>
                </a:path>
              </a:pathLst>
            </a:custGeom>
            <a:solidFill>
              <a:srgbClr val="F38447"/>
            </a:solidFill>
            <a:ln w="6350" cmpd="sng">
              <a:solidFill>
                <a:schemeClr val="tx1"/>
              </a:solidFill>
              <a:round/>
              <a:headEnd/>
              <a:tailEnd/>
            </a:ln>
          </p:spPr>
          <p:txBody>
            <a:bodyPr/>
            <a:lstStyle/>
            <a:p>
              <a:endParaRPr lang="en-US"/>
            </a:p>
          </p:txBody>
        </p:sp>
        <p:sp>
          <p:nvSpPr>
            <p:cNvPr id="57" name="Freeform 53"/>
            <p:cNvSpPr>
              <a:spLocks/>
            </p:cNvSpPr>
            <p:nvPr/>
          </p:nvSpPr>
          <p:spPr bwMode="auto">
            <a:xfrm>
              <a:off x="1570038" y="3635375"/>
              <a:ext cx="474662" cy="595313"/>
            </a:xfrm>
            <a:custGeom>
              <a:avLst/>
              <a:gdLst>
                <a:gd name="T0" fmla="*/ 2147483647 w 166"/>
                <a:gd name="T1" fmla="*/ 2147483647 h 208"/>
                <a:gd name="T2" fmla="*/ 2147483647 w 166"/>
                <a:gd name="T3" fmla="*/ 0 h 208"/>
                <a:gd name="T4" fmla="*/ 2147483647 w 166"/>
                <a:gd name="T5" fmla="*/ 2147483647 h 208"/>
                <a:gd name="T6" fmla="*/ 2147483647 w 166"/>
                <a:gd name="T7" fmla="*/ 2147483647 h 208"/>
                <a:gd name="T8" fmla="*/ 0 w 166"/>
                <a:gd name="T9" fmla="*/ 2147483647 h 208"/>
                <a:gd name="T10" fmla="*/ 2147483647 w 166"/>
                <a:gd name="T11" fmla="*/ 2147483647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208">
                  <a:moveTo>
                    <a:pt x="4" y="6"/>
                  </a:moveTo>
                  <a:lnTo>
                    <a:pt x="148" y="0"/>
                  </a:lnTo>
                  <a:lnTo>
                    <a:pt x="162" y="10"/>
                  </a:lnTo>
                  <a:lnTo>
                    <a:pt x="166" y="208"/>
                  </a:lnTo>
                  <a:lnTo>
                    <a:pt x="0" y="204"/>
                  </a:lnTo>
                  <a:lnTo>
                    <a:pt x="4" y="6"/>
                  </a:lnTo>
                  <a:close/>
                </a:path>
              </a:pathLst>
            </a:custGeom>
            <a:solidFill>
              <a:srgbClr val="EF6011"/>
            </a:solidFill>
            <a:ln w="6350" cmpd="sng">
              <a:solidFill>
                <a:schemeClr val="tx1"/>
              </a:solidFill>
              <a:round/>
              <a:headEnd/>
              <a:tailEnd/>
            </a:ln>
          </p:spPr>
          <p:txBody>
            <a:bodyPr/>
            <a:lstStyle/>
            <a:p>
              <a:endParaRPr lang="en-US"/>
            </a:p>
          </p:txBody>
        </p:sp>
        <p:sp>
          <p:nvSpPr>
            <p:cNvPr id="58" name="Freeform 54"/>
            <p:cNvSpPr>
              <a:spLocks/>
            </p:cNvSpPr>
            <p:nvPr/>
          </p:nvSpPr>
          <p:spPr bwMode="auto">
            <a:xfrm>
              <a:off x="1581150" y="3155950"/>
              <a:ext cx="419100" cy="496888"/>
            </a:xfrm>
            <a:custGeom>
              <a:avLst/>
              <a:gdLst>
                <a:gd name="T0" fmla="*/ 2147483647 w 146"/>
                <a:gd name="T1" fmla="*/ 0 h 174"/>
                <a:gd name="T2" fmla="*/ 2147483647 w 146"/>
                <a:gd name="T3" fmla="*/ 2147483647 h 174"/>
                <a:gd name="T4" fmla="*/ 2147483647 w 146"/>
                <a:gd name="T5" fmla="*/ 2147483647 h 174"/>
                <a:gd name="T6" fmla="*/ 0 w 146"/>
                <a:gd name="T7" fmla="*/ 2147483647 h 174"/>
                <a:gd name="T8" fmla="*/ 0 w 146"/>
                <a:gd name="T9" fmla="*/ 2147483647 h 174"/>
                <a:gd name="T10" fmla="*/ 0 w 146"/>
                <a:gd name="T11" fmla="*/ 2147483647 h 174"/>
                <a:gd name="T12" fmla="*/ 2147483647 w 14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4">
                  <a:moveTo>
                    <a:pt x="4" y="0"/>
                  </a:moveTo>
                  <a:lnTo>
                    <a:pt x="146" y="4"/>
                  </a:lnTo>
                  <a:lnTo>
                    <a:pt x="144" y="168"/>
                  </a:lnTo>
                  <a:lnTo>
                    <a:pt x="0" y="174"/>
                  </a:lnTo>
                  <a:lnTo>
                    <a:pt x="0" y="168"/>
                  </a:lnTo>
                  <a:lnTo>
                    <a:pt x="0" y="32"/>
                  </a:lnTo>
                  <a:lnTo>
                    <a:pt x="4" y="0"/>
                  </a:lnTo>
                  <a:close/>
                </a:path>
              </a:pathLst>
            </a:custGeom>
            <a:solidFill>
              <a:srgbClr val="FBD6C1"/>
            </a:solidFill>
            <a:ln w="6350" cmpd="sng">
              <a:solidFill>
                <a:schemeClr val="tx1"/>
              </a:solidFill>
              <a:round/>
              <a:headEnd/>
              <a:tailEnd/>
            </a:ln>
          </p:spPr>
          <p:txBody>
            <a:bodyPr/>
            <a:lstStyle/>
            <a:p>
              <a:endParaRPr lang="en-US"/>
            </a:p>
          </p:txBody>
        </p:sp>
        <p:sp>
          <p:nvSpPr>
            <p:cNvPr id="59" name="Freeform 55"/>
            <p:cNvSpPr>
              <a:spLocks/>
            </p:cNvSpPr>
            <p:nvPr/>
          </p:nvSpPr>
          <p:spPr bwMode="auto">
            <a:xfrm>
              <a:off x="1587500" y="2674938"/>
              <a:ext cx="509588" cy="492125"/>
            </a:xfrm>
            <a:custGeom>
              <a:avLst/>
              <a:gdLst>
                <a:gd name="T0" fmla="*/ 0 w 178"/>
                <a:gd name="T1" fmla="*/ 2147483647 h 172"/>
                <a:gd name="T2" fmla="*/ 2147483647 w 178"/>
                <a:gd name="T3" fmla="*/ 0 h 172"/>
                <a:gd name="T4" fmla="*/ 2147483647 w 178"/>
                <a:gd name="T5" fmla="*/ 2147483647 h 172"/>
                <a:gd name="T6" fmla="*/ 2147483647 w 178"/>
                <a:gd name="T7" fmla="*/ 2147483647 h 172"/>
                <a:gd name="T8" fmla="*/ 2147483647 w 178"/>
                <a:gd name="T9" fmla="*/ 2147483647 h 172"/>
                <a:gd name="T10" fmla="*/ 2147483647 w 178"/>
                <a:gd name="T11" fmla="*/ 2147483647 h 172"/>
                <a:gd name="T12" fmla="*/ 0 w 178"/>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0" y="30"/>
                  </a:moveTo>
                  <a:lnTo>
                    <a:pt x="4" y="0"/>
                  </a:lnTo>
                  <a:lnTo>
                    <a:pt x="172" y="4"/>
                  </a:lnTo>
                  <a:lnTo>
                    <a:pt x="178" y="168"/>
                  </a:lnTo>
                  <a:lnTo>
                    <a:pt x="144" y="172"/>
                  </a:lnTo>
                  <a:lnTo>
                    <a:pt x="2" y="168"/>
                  </a:lnTo>
                  <a:lnTo>
                    <a:pt x="0" y="30"/>
                  </a:lnTo>
                  <a:close/>
                </a:path>
              </a:pathLst>
            </a:custGeom>
            <a:solidFill>
              <a:srgbClr val="F7AE85"/>
            </a:solidFill>
            <a:ln w="6350" cmpd="sng">
              <a:solidFill>
                <a:schemeClr val="tx1"/>
              </a:solidFill>
              <a:round/>
              <a:headEnd/>
              <a:tailEnd/>
            </a:ln>
          </p:spPr>
          <p:txBody>
            <a:bodyPr/>
            <a:lstStyle/>
            <a:p>
              <a:endParaRPr lang="en-US"/>
            </a:p>
          </p:txBody>
        </p:sp>
        <p:sp>
          <p:nvSpPr>
            <p:cNvPr id="60" name="Freeform 56"/>
            <p:cNvSpPr>
              <a:spLocks/>
            </p:cNvSpPr>
            <p:nvPr/>
          </p:nvSpPr>
          <p:spPr bwMode="auto">
            <a:xfrm>
              <a:off x="1993900" y="3155950"/>
              <a:ext cx="388938" cy="508000"/>
            </a:xfrm>
            <a:custGeom>
              <a:avLst/>
              <a:gdLst>
                <a:gd name="T0" fmla="*/ 2147483647 w 136"/>
                <a:gd name="T1" fmla="*/ 0 h 178"/>
                <a:gd name="T2" fmla="*/ 2147483647 w 136"/>
                <a:gd name="T3" fmla="*/ 2147483647 h 178"/>
                <a:gd name="T4" fmla="*/ 2147483647 w 136"/>
                <a:gd name="T5" fmla="*/ 2147483647 h 178"/>
                <a:gd name="T6" fmla="*/ 2147483647 w 136"/>
                <a:gd name="T7" fmla="*/ 2147483647 h 178"/>
                <a:gd name="T8" fmla="*/ 0 w 136"/>
                <a:gd name="T9" fmla="*/ 2147483647 h 178"/>
                <a:gd name="T10" fmla="*/ 2147483647 w 136"/>
                <a:gd name="T11" fmla="*/ 2147483647 h 178"/>
                <a:gd name="T12" fmla="*/ 2147483647 w 13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78">
                  <a:moveTo>
                    <a:pt x="36" y="0"/>
                  </a:moveTo>
                  <a:lnTo>
                    <a:pt x="136" y="8"/>
                  </a:lnTo>
                  <a:lnTo>
                    <a:pt x="132" y="172"/>
                  </a:lnTo>
                  <a:lnTo>
                    <a:pt x="14" y="178"/>
                  </a:lnTo>
                  <a:lnTo>
                    <a:pt x="0" y="168"/>
                  </a:lnTo>
                  <a:lnTo>
                    <a:pt x="2" y="4"/>
                  </a:lnTo>
                  <a:lnTo>
                    <a:pt x="36" y="0"/>
                  </a:lnTo>
                  <a:close/>
                </a:path>
              </a:pathLst>
            </a:custGeom>
            <a:solidFill>
              <a:srgbClr val="EF6011"/>
            </a:solidFill>
            <a:ln w="6350" cmpd="sng">
              <a:solidFill>
                <a:schemeClr val="tx1"/>
              </a:solidFill>
              <a:round/>
              <a:headEnd/>
              <a:tailEnd/>
            </a:ln>
          </p:spPr>
          <p:txBody>
            <a:bodyPr/>
            <a:lstStyle/>
            <a:p>
              <a:endParaRPr lang="en-US"/>
            </a:p>
          </p:txBody>
        </p:sp>
        <p:sp>
          <p:nvSpPr>
            <p:cNvPr id="61" name="Freeform 57"/>
            <p:cNvSpPr>
              <a:spLocks/>
            </p:cNvSpPr>
            <p:nvPr/>
          </p:nvSpPr>
          <p:spPr bwMode="auto">
            <a:xfrm>
              <a:off x="2033588" y="3646488"/>
              <a:ext cx="395287" cy="588962"/>
            </a:xfrm>
            <a:custGeom>
              <a:avLst/>
              <a:gdLst>
                <a:gd name="T0" fmla="*/ 0 w 138"/>
                <a:gd name="T1" fmla="*/ 2147483647 h 206"/>
                <a:gd name="T2" fmla="*/ 2147483647 w 138"/>
                <a:gd name="T3" fmla="*/ 0 h 206"/>
                <a:gd name="T4" fmla="*/ 2147483647 w 138"/>
                <a:gd name="T5" fmla="*/ 0 h 206"/>
                <a:gd name="T6" fmla="*/ 2147483647 w 138"/>
                <a:gd name="T7" fmla="*/ 2147483647 h 206"/>
                <a:gd name="T8" fmla="*/ 2147483647 w 138"/>
                <a:gd name="T9" fmla="*/ 2147483647 h 206"/>
                <a:gd name="T10" fmla="*/ 2147483647 w 138"/>
                <a:gd name="T11" fmla="*/ 2147483647 h 206"/>
                <a:gd name="T12" fmla="*/ 2147483647 w 138"/>
                <a:gd name="T13" fmla="*/ 2147483647 h 206"/>
                <a:gd name="T14" fmla="*/ 0 w 138"/>
                <a:gd name="T15" fmla="*/ 2147483647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06">
                  <a:moveTo>
                    <a:pt x="0" y="6"/>
                  </a:moveTo>
                  <a:lnTo>
                    <a:pt x="118" y="0"/>
                  </a:lnTo>
                  <a:lnTo>
                    <a:pt x="130" y="0"/>
                  </a:lnTo>
                  <a:lnTo>
                    <a:pt x="126" y="166"/>
                  </a:lnTo>
                  <a:lnTo>
                    <a:pt x="134" y="166"/>
                  </a:lnTo>
                  <a:lnTo>
                    <a:pt x="138" y="206"/>
                  </a:lnTo>
                  <a:lnTo>
                    <a:pt x="4" y="204"/>
                  </a:lnTo>
                  <a:lnTo>
                    <a:pt x="0" y="6"/>
                  </a:lnTo>
                  <a:close/>
                </a:path>
              </a:pathLst>
            </a:custGeom>
            <a:solidFill>
              <a:srgbClr val="F7AE85"/>
            </a:solidFill>
            <a:ln w="6350" cmpd="sng">
              <a:solidFill>
                <a:schemeClr val="tx1"/>
              </a:solidFill>
              <a:round/>
              <a:headEnd/>
              <a:tailEnd/>
            </a:ln>
          </p:spPr>
          <p:txBody>
            <a:bodyPr/>
            <a:lstStyle/>
            <a:p>
              <a:endParaRPr lang="en-US"/>
            </a:p>
          </p:txBody>
        </p:sp>
        <p:sp>
          <p:nvSpPr>
            <p:cNvPr id="62" name="Freeform 58"/>
            <p:cNvSpPr>
              <a:spLocks/>
            </p:cNvSpPr>
            <p:nvPr/>
          </p:nvSpPr>
          <p:spPr bwMode="auto">
            <a:xfrm>
              <a:off x="1598613" y="2189163"/>
              <a:ext cx="573087" cy="496887"/>
            </a:xfrm>
            <a:custGeom>
              <a:avLst/>
              <a:gdLst>
                <a:gd name="T0" fmla="*/ 0 w 200"/>
                <a:gd name="T1" fmla="*/ 2147483647 h 174"/>
                <a:gd name="T2" fmla="*/ 2147483647 w 200"/>
                <a:gd name="T3" fmla="*/ 0 h 174"/>
                <a:gd name="T4" fmla="*/ 2147483647 w 200"/>
                <a:gd name="T5" fmla="*/ 2147483647 h 174"/>
                <a:gd name="T6" fmla="*/ 2147483647 w 200"/>
                <a:gd name="T7" fmla="*/ 2147483647 h 174"/>
                <a:gd name="T8" fmla="*/ 0 w 200"/>
                <a:gd name="T9" fmla="*/ 2147483647 h 174"/>
                <a:gd name="T10" fmla="*/ 0 w 200"/>
                <a:gd name="T11" fmla="*/ 2147483647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74">
                  <a:moveTo>
                    <a:pt x="0" y="2"/>
                  </a:moveTo>
                  <a:lnTo>
                    <a:pt x="200" y="0"/>
                  </a:lnTo>
                  <a:lnTo>
                    <a:pt x="200" y="164"/>
                  </a:lnTo>
                  <a:lnTo>
                    <a:pt x="168" y="174"/>
                  </a:lnTo>
                  <a:lnTo>
                    <a:pt x="0" y="170"/>
                  </a:lnTo>
                  <a:lnTo>
                    <a:pt x="0" y="2"/>
                  </a:lnTo>
                  <a:close/>
                </a:path>
              </a:pathLst>
            </a:custGeom>
            <a:solidFill>
              <a:srgbClr val="FBD6C1"/>
            </a:solidFill>
            <a:ln w="6350" cmpd="sng">
              <a:solidFill>
                <a:schemeClr val="tx1"/>
              </a:solidFill>
              <a:round/>
              <a:headEnd/>
              <a:tailEnd/>
            </a:ln>
          </p:spPr>
          <p:txBody>
            <a:bodyPr/>
            <a:lstStyle/>
            <a:p>
              <a:endParaRPr lang="en-US"/>
            </a:p>
          </p:txBody>
        </p:sp>
        <p:sp>
          <p:nvSpPr>
            <p:cNvPr id="63" name="Freeform 59"/>
            <p:cNvSpPr>
              <a:spLocks/>
            </p:cNvSpPr>
            <p:nvPr/>
          </p:nvSpPr>
          <p:spPr bwMode="auto">
            <a:xfrm>
              <a:off x="2171700" y="2182813"/>
              <a:ext cx="577850" cy="498475"/>
            </a:xfrm>
            <a:custGeom>
              <a:avLst/>
              <a:gdLst>
                <a:gd name="T0" fmla="*/ 0 w 202"/>
                <a:gd name="T1" fmla="*/ 2147483647 h 174"/>
                <a:gd name="T2" fmla="*/ 2147483647 w 202"/>
                <a:gd name="T3" fmla="*/ 0 h 174"/>
                <a:gd name="T4" fmla="*/ 2147483647 w 202"/>
                <a:gd name="T5" fmla="*/ 2147483647 h 174"/>
                <a:gd name="T6" fmla="*/ 2147483647 w 202"/>
                <a:gd name="T7" fmla="*/ 2147483647 h 174"/>
                <a:gd name="T8" fmla="*/ 2147483647 w 202"/>
                <a:gd name="T9" fmla="*/ 2147483647 h 174"/>
                <a:gd name="T10" fmla="*/ 0 w 202"/>
                <a:gd name="T11" fmla="*/ 2147483647 h 174"/>
                <a:gd name="T12" fmla="*/ 0 w 202"/>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174">
                  <a:moveTo>
                    <a:pt x="0" y="2"/>
                  </a:moveTo>
                  <a:lnTo>
                    <a:pt x="194" y="0"/>
                  </a:lnTo>
                  <a:lnTo>
                    <a:pt x="202" y="8"/>
                  </a:lnTo>
                  <a:lnTo>
                    <a:pt x="202" y="174"/>
                  </a:lnTo>
                  <a:lnTo>
                    <a:pt x="176" y="168"/>
                  </a:lnTo>
                  <a:lnTo>
                    <a:pt x="0" y="166"/>
                  </a:lnTo>
                  <a:lnTo>
                    <a:pt x="0" y="2"/>
                  </a:lnTo>
                  <a:close/>
                </a:path>
              </a:pathLst>
            </a:custGeom>
            <a:solidFill>
              <a:srgbClr val="FBD6C1"/>
            </a:solidFill>
            <a:ln w="6350" cmpd="sng">
              <a:solidFill>
                <a:schemeClr val="tx1"/>
              </a:solidFill>
              <a:round/>
              <a:headEnd/>
              <a:tailEnd/>
            </a:ln>
          </p:spPr>
          <p:txBody>
            <a:bodyPr/>
            <a:lstStyle/>
            <a:p>
              <a:endParaRPr lang="en-US"/>
            </a:p>
          </p:txBody>
        </p:sp>
        <p:sp>
          <p:nvSpPr>
            <p:cNvPr id="64" name="Freeform 60"/>
            <p:cNvSpPr>
              <a:spLocks/>
            </p:cNvSpPr>
            <p:nvPr/>
          </p:nvSpPr>
          <p:spPr bwMode="auto">
            <a:xfrm>
              <a:off x="2079625" y="2657475"/>
              <a:ext cx="595313" cy="520700"/>
            </a:xfrm>
            <a:custGeom>
              <a:avLst/>
              <a:gdLst>
                <a:gd name="T0" fmla="*/ 2147483647 w 208"/>
                <a:gd name="T1" fmla="*/ 0 h 182"/>
                <a:gd name="T2" fmla="*/ 2147483647 w 208"/>
                <a:gd name="T3" fmla="*/ 2147483647 h 182"/>
                <a:gd name="T4" fmla="*/ 2147483647 w 208"/>
                <a:gd name="T5" fmla="*/ 2147483647 h 182"/>
                <a:gd name="T6" fmla="*/ 2147483647 w 208"/>
                <a:gd name="T7" fmla="*/ 2147483647 h 182"/>
                <a:gd name="T8" fmla="*/ 2147483647 w 208"/>
                <a:gd name="T9" fmla="*/ 2147483647 h 182"/>
                <a:gd name="T10" fmla="*/ 0 w 208"/>
                <a:gd name="T11" fmla="*/ 2147483647 h 182"/>
                <a:gd name="T12" fmla="*/ 2147483647 w 208"/>
                <a:gd name="T13" fmla="*/ 0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2">
                  <a:moveTo>
                    <a:pt x="32" y="0"/>
                  </a:moveTo>
                  <a:lnTo>
                    <a:pt x="208" y="2"/>
                  </a:lnTo>
                  <a:lnTo>
                    <a:pt x="208" y="176"/>
                  </a:lnTo>
                  <a:lnTo>
                    <a:pt x="106" y="182"/>
                  </a:lnTo>
                  <a:lnTo>
                    <a:pt x="6" y="174"/>
                  </a:lnTo>
                  <a:lnTo>
                    <a:pt x="0" y="10"/>
                  </a:lnTo>
                  <a:lnTo>
                    <a:pt x="32" y="0"/>
                  </a:lnTo>
                  <a:close/>
                </a:path>
              </a:pathLst>
            </a:custGeom>
            <a:solidFill>
              <a:srgbClr val="FBD6C1"/>
            </a:solidFill>
            <a:ln w="6350" cmpd="sng">
              <a:solidFill>
                <a:schemeClr val="tx1"/>
              </a:solidFill>
              <a:round/>
              <a:headEnd/>
              <a:tailEnd/>
            </a:ln>
          </p:spPr>
          <p:txBody>
            <a:bodyPr/>
            <a:lstStyle/>
            <a:p>
              <a:endParaRPr lang="en-US"/>
            </a:p>
          </p:txBody>
        </p:sp>
        <p:sp>
          <p:nvSpPr>
            <p:cNvPr id="65" name="Freeform 61"/>
            <p:cNvSpPr>
              <a:spLocks/>
            </p:cNvSpPr>
            <p:nvPr/>
          </p:nvSpPr>
          <p:spPr bwMode="auto">
            <a:xfrm>
              <a:off x="2749550" y="2205038"/>
              <a:ext cx="468313" cy="476250"/>
            </a:xfrm>
            <a:custGeom>
              <a:avLst/>
              <a:gdLst>
                <a:gd name="T0" fmla="*/ 0 w 164"/>
                <a:gd name="T1" fmla="*/ 0 h 166"/>
                <a:gd name="T2" fmla="*/ 2147483647 w 164"/>
                <a:gd name="T3" fmla="*/ 0 h 166"/>
                <a:gd name="T4" fmla="*/ 2147483647 w 164"/>
                <a:gd name="T5" fmla="*/ 2147483647 h 166"/>
                <a:gd name="T6" fmla="*/ 0 w 164"/>
                <a:gd name="T7" fmla="*/ 2147483647 h 166"/>
                <a:gd name="T8" fmla="*/ 0 w 164"/>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0" y="0"/>
                  </a:moveTo>
                  <a:lnTo>
                    <a:pt x="162" y="0"/>
                  </a:lnTo>
                  <a:lnTo>
                    <a:pt x="164" y="162"/>
                  </a:lnTo>
                  <a:lnTo>
                    <a:pt x="0" y="166"/>
                  </a:lnTo>
                  <a:lnTo>
                    <a:pt x="0" y="0"/>
                  </a:lnTo>
                  <a:close/>
                </a:path>
              </a:pathLst>
            </a:custGeom>
            <a:solidFill>
              <a:srgbClr val="B0470C"/>
            </a:solidFill>
            <a:ln w="6350" cmpd="sng">
              <a:solidFill>
                <a:schemeClr val="tx1"/>
              </a:solidFill>
              <a:round/>
              <a:headEnd/>
              <a:tailEnd/>
            </a:ln>
          </p:spPr>
          <p:txBody>
            <a:bodyPr/>
            <a:lstStyle/>
            <a:p>
              <a:endParaRPr lang="en-US"/>
            </a:p>
          </p:txBody>
        </p:sp>
        <p:sp>
          <p:nvSpPr>
            <p:cNvPr id="66" name="Freeform 62"/>
            <p:cNvSpPr>
              <a:spLocks/>
            </p:cNvSpPr>
            <p:nvPr/>
          </p:nvSpPr>
          <p:spPr bwMode="auto">
            <a:xfrm>
              <a:off x="2674938" y="2663825"/>
              <a:ext cx="554037" cy="508000"/>
            </a:xfrm>
            <a:custGeom>
              <a:avLst/>
              <a:gdLst>
                <a:gd name="T0" fmla="*/ 0 w 194"/>
                <a:gd name="T1" fmla="*/ 0 h 178"/>
                <a:gd name="T2" fmla="*/ 2147483647 w 194"/>
                <a:gd name="T3" fmla="*/ 2147483647 h 178"/>
                <a:gd name="T4" fmla="*/ 2147483647 w 194"/>
                <a:gd name="T5" fmla="*/ 2147483647 h 178"/>
                <a:gd name="T6" fmla="*/ 2147483647 w 194"/>
                <a:gd name="T7" fmla="*/ 2147483647 h 178"/>
                <a:gd name="T8" fmla="*/ 2147483647 w 194"/>
                <a:gd name="T9" fmla="*/ 2147483647 h 178"/>
                <a:gd name="T10" fmla="*/ 2147483647 w 194"/>
                <a:gd name="T11" fmla="*/ 2147483647 h 178"/>
                <a:gd name="T12" fmla="*/ 0 w 194"/>
                <a:gd name="T13" fmla="*/ 2147483647 h 178"/>
                <a:gd name="T14" fmla="*/ 0 w 194"/>
                <a:gd name="T15" fmla="*/ 0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8">
                  <a:moveTo>
                    <a:pt x="0" y="0"/>
                  </a:moveTo>
                  <a:lnTo>
                    <a:pt x="26" y="6"/>
                  </a:lnTo>
                  <a:lnTo>
                    <a:pt x="190" y="2"/>
                  </a:lnTo>
                  <a:lnTo>
                    <a:pt x="194" y="176"/>
                  </a:lnTo>
                  <a:lnTo>
                    <a:pt x="164" y="178"/>
                  </a:lnTo>
                  <a:lnTo>
                    <a:pt x="38" y="178"/>
                  </a:lnTo>
                  <a:lnTo>
                    <a:pt x="0" y="174"/>
                  </a:lnTo>
                  <a:lnTo>
                    <a:pt x="0" y="0"/>
                  </a:lnTo>
                  <a:close/>
                </a:path>
              </a:pathLst>
            </a:custGeom>
            <a:solidFill>
              <a:srgbClr val="F38447"/>
            </a:solidFill>
            <a:ln w="6350" cmpd="sng">
              <a:solidFill>
                <a:schemeClr val="tx1"/>
              </a:solidFill>
              <a:round/>
              <a:headEnd/>
              <a:tailEnd/>
            </a:ln>
          </p:spPr>
          <p:txBody>
            <a:bodyPr/>
            <a:lstStyle/>
            <a:p>
              <a:endParaRPr lang="en-US"/>
            </a:p>
          </p:txBody>
        </p:sp>
        <p:sp>
          <p:nvSpPr>
            <p:cNvPr id="67" name="Freeform 63"/>
            <p:cNvSpPr>
              <a:spLocks/>
            </p:cNvSpPr>
            <p:nvPr/>
          </p:nvSpPr>
          <p:spPr bwMode="auto">
            <a:xfrm>
              <a:off x="3213100" y="2193925"/>
              <a:ext cx="485775" cy="481013"/>
            </a:xfrm>
            <a:custGeom>
              <a:avLst/>
              <a:gdLst>
                <a:gd name="T0" fmla="*/ 0 w 170"/>
                <a:gd name="T1" fmla="*/ 2147483647 h 168"/>
                <a:gd name="T2" fmla="*/ 2147483647 w 170"/>
                <a:gd name="T3" fmla="*/ 0 h 168"/>
                <a:gd name="T4" fmla="*/ 2147483647 w 170"/>
                <a:gd name="T5" fmla="*/ 2147483647 h 168"/>
                <a:gd name="T6" fmla="*/ 2147483647 w 170"/>
                <a:gd name="T7" fmla="*/ 2147483647 h 168"/>
                <a:gd name="T8" fmla="*/ 2147483647 w 170"/>
                <a:gd name="T9" fmla="*/ 2147483647 h 168"/>
                <a:gd name="T10" fmla="*/ 0 w 170"/>
                <a:gd name="T11" fmla="*/ 2147483647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68">
                  <a:moveTo>
                    <a:pt x="0" y="4"/>
                  </a:moveTo>
                  <a:lnTo>
                    <a:pt x="160" y="0"/>
                  </a:lnTo>
                  <a:lnTo>
                    <a:pt x="170" y="2"/>
                  </a:lnTo>
                  <a:lnTo>
                    <a:pt x="170" y="168"/>
                  </a:lnTo>
                  <a:lnTo>
                    <a:pt x="2" y="166"/>
                  </a:lnTo>
                  <a:lnTo>
                    <a:pt x="0" y="4"/>
                  </a:lnTo>
                  <a:close/>
                </a:path>
              </a:pathLst>
            </a:custGeom>
            <a:solidFill>
              <a:srgbClr val="F38447"/>
            </a:solidFill>
            <a:ln w="6350" cmpd="sng">
              <a:solidFill>
                <a:schemeClr val="tx1"/>
              </a:solidFill>
              <a:round/>
              <a:headEnd/>
              <a:tailEnd/>
            </a:ln>
          </p:spPr>
          <p:txBody>
            <a:bodyPr/>
            <a:lstStyle/>
            <a:p>
              <a:endParaRPr lang="en-US"/>
            </a:p>
          </p:txBody>
        </p:sp>
        <p:sp>
          <p:nvSpPr>
            <p:cNvPr id="68" name="Freeform 64"/>
            <p:cNvSpPr>
              <a:spLocks/>
            </p:cNvSpPr>
            <p:nvPr/>
          </p:nvSpPr>
          <p:spPr bwMode="auto">
            <a:xfrm>
              <a:off x="3698875" y="2189163"/>
              <a:ext cx="492125" cy="485775"/>
            </a:xfrm>
            <a:custGeom>
              <a:avLst/>
              <a:gdLst>
                <a:gd name="T0" fmla="*/ 0 w 172"/>
                <a:gd name="T1" fmla="*/ 2147483647 h 170"/>
                <a:gd name="T2" fmla="*/ 2147483647 w 172"/>
                <a:gd name="T3" fmla="*/ 0 h 170"/>
                <a:gd name="T4" fmla="*/ 2147483647 w 172"/>
                <a:gd name="T5" fmla="*/ 2147483647 h 170"/>
                <a:gd name="T6" fmla="*/ 2147483647 w 172"/>
                <a:gd name="T7" fmla="*/ 2147483647 h 170"/>
                <a:gd name="T8" fmla="*/ 0 w 172"/>
                <a:gd name="T9" fmla="*/ 2147483647 h 170"/>
                <a:gd name="T10" fmla="*/ 0 w 172"/>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70">
                  <a:moveTo>
                    <a:pt x="0" y="4"/>
                  </a:moveTo>
                  <a:lnTo>
                    <a:pt x="158" y="0"/>
                  </a:lnTo>
                  <a:lnTo>
                    <a:pt x="170" y="2"/>
                  </a:lnTo>
                  <a:lnTo>
                    <a:pt x="172" y="170"/>
                  </a:lnTo>
                  <a:lnTo>
                    <a:pt x="0" y="170"/>
                  </a:lnTo>
                  <a:lnTo>
                    <a:pt x="0" y="4"/>
                  </a:lnTo>
                  <a:close/>
                </a:path>
              </a:pathLst>
            </a:custGeom>
            <a:solidFill>
              <a:srgbClr val="FBD6C1"/>
            </a:solidFill>
            <a:ln w="6350" cmpd="sng">
              <a:solidFill>
                <a:schemeClr val="tx1"/>
              </a:solidFill>
              <a:round/>
              <a:headEnd/>
              <a:tailEnd/>
            </a:ln>
          </p:spPr>
          <p:txBody>
            <a:bodyPr/>
            <a:lstStyle/>
            <a:p>
              <a:endParaRPr lang="en-US"/>
            </a:p>
          </p:txBody>
        </p:sp>
        <p:sp>
          <p:nvSpPr>
            <p:cNvPr id="69" name="Freeform 65"/>
            <p:cNvSpPr>
              <a:spLocks/>
            </p:cNvSpPr>
            <p:nvPr/>
          </p:nvSpPr>
          <p:spPr bwMode="auto">
            <a:xfrm>
              <a:off x="4184650" y="2189163"/>
              <a:ext cx="474663" cy="485775"/>
            </a:xfrm>
            <a:custGeom>
              <a:avLst/>
              <a:gdLst>
                <a:gd name="T0" fmla="*/ 0 w 166"/>
                <a:gd name="T1" fmla="*/ 2147483647 h 170"/>
                <a:gd name="T2" fmla="*/ 2147483647 w 166"/>
                <a:gd name="T3" fmla="*/ 0 h 170"/>
                <a:gd name="T4" fmla="*/ 2147483647 w 166"/>
                <a:gd name="T5" fmla="*/ 2147483647 h 170"/>
                <a:gd name="T6" fmla="*/ 2147483647 w 166"/>
                <a:gd name="T7" fmla="*/ 2147483647 h 170"/>
                <a:gd name="T8" fmla="*/ 2147483647 w 166"/>
                <a:gd name="T9" fmla="*/ 2147483647 h 170"/>
                <a:gd name="T10" fmla="*/ 0 w 166"/>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70">
                  <a:moveTo>
                    <a:pt x="0" y="2"/>
                  </a:moveTo>
                  <a:lnTo>
                    <a:pt x="162" y="0"/>
                  </a:lnTo>
                  <a:lnTo>
                    <a:pt x="166" y="134"/>
                  </a:lnTo>
                  <a:lnTo>
                    <a:pt x="166" y="170"/>
                  </a:lnTo>
                  <a:lnTo>
                    <a:pt x="2" y="170"/>
                  </a:lnTo>
                  <a:lnTo>
                    <a:pt x="0" y="2"/>
                  </a:lnTo>
                  <a:close/>
                </a:path>
              </a:pathLst>
            </a:custGeom>
            <a:solidFill>
              <a:srgbClr val="EF6011"/>
            </a:solidFill>
            <a:ln w="6350" cmpd="sng">
              <a:solidFill>
                <a:schemeClr val="tx1"/>
              </a:solidFill>
              <a:round/>
              <a:headEnd/>
              <a:tailEnd/>
            </a:ln>
          </p:spPr>
          <p:txBody>
            <a:bodyPr/>
            <a:lstStyle/>
            <a:p>
              <a:endParaRPr lang="en-US"/>
            </a:p>
          </p:txBody>
        </p:sp>
        <p:sp>
          <p:nvSpPr>
            <p:cNvPr id="70" name="Freeform 66"/>
            <p:cNvSpPr>
              <a:spLocks/>
            </p:cNvSpPr>
            <p:nvPr/>
          </p:nvSpPr>
          <p:spPr bwMode="auto">
            <a:xfrm>
              <a:off x="4648200" y="2189163"/>
              <a:ext cx="487363" cy="382587"/>
            </a:xfrm>
            <a:custGeom>
              <a:avLst/>
              <a:gdLst>
                <a:gd name="T0" fmla="*/ 0 w 170"/>
                <a:gd name="T1" fmla="*/ 0 h 134"/>
                <a:gd name="T2" fmla="*/ 2147483647 w 170"/>
                <a:gd name="T3" fmla="*/ 2147483647 h 134"/>
                <a:gd name="T4" fmla="*/ 2147483647 w 170"/>
                <a:gd name="T5" fmla="*/ 2147483647 h 134"/>
                <a:gd name="T6" fmla="*/ 2147483647 w 170"/>
                <a:gd name="T7" fmla="*/ 2147483647 h 134"/>
                <a:gd name="T8" fmla="*/ 2147483647 w 170"/>
                <a:gd name="T9" fmla="*/ 2147483647 h 134"/>
                <a:gd name="T10" fmla="*/ 0 w 170"/>
                <a:gd name="T11" fmla="*/ 0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34">
                  <a:moveTo>
                    <a:pt x="0" y="0"/>
                  </a:moveTo>
                  <a:lnTo>
                    <a:pt x="164" y="2"/>
                  </a:lnTo>
                  <a:lnTo>
                    <a:pt x="168" y="96"/>
                  </a:lnTo>
                  <a:lnTo>
                    <a:pt x="170" y="130"/>
                  </a:lnTo>
                  <a:lnTo>
                    <a:pt x="4" y="134"/>
                  </a:lnTo>
                  <a:lnTo>
                    <a:pt x="0" y="0"/>
                  </a:lnTo>
                  <a:close/>
                </a:path>
              </a:pathLst>
            </a:custGeom>
            <a:solidFill>
              <a:srgbClr val="F7AE85"/>
            </a:solidFill>
            <a:ln w="6350" cmpd="sng">
              <a:solidFill>
                <a:schemeClr val="tx1"/>
              </a:solidFill>
              <a:round/>
              <a:headEnd/>
              <a:tailEnd/>
            </a:ln>
          </p:spPr>
          <p:txBody>
            <a:bodyPr/>
            <a:lstStyle/>
            <a:p>
              <a:endParaRPr lang="en-US"/>
            </a:p>
          </p:txBody>
        </p:sp>
        <p:sp>
          <p:nvSpPr>
            <p:cNvPr id="71" name="Freeform 67"/>
            <p:cNvSpPr>
              <a:spLocks/>
            </p:cNvSpPr>
            <p:nvPr/>
          </p:nvSpPr>
          <p:spPr bwMode="auto">
            <a:xfrm>
              <a:off x="5118100" y="2079625"/>
              <a:ext cx="496888" cy="384175"/>
            </a:xfrm>
            <a:custGeom>
              <a:avLst/>
              <a:gdLst>
                <a:gd name="T0" fmla="*/ 2147483647 w 174"/>
                <a:gd name="T1" fmla="*/ 2147483647 h 134"/>
                <a:gd name="T2" fmla="*/ 2147483647 w 174"/>
                <a:gd name="T3" fmla="*/ 0 h 134"/>
                <a:gd name="T4" fmla="*/ 2147483647 w 174"/>
                <a:gd name="T5" fmla="*/ 2147483647 h 134"/>
                <a:gd name="T6" fmla="*/ 2147483647 w 174"/>
                <a:gd name="T7" fmla="*/ 2147483647 h 134"/>
                <a:gd name="T8" fmla="*/ 2147483647 w 174"/>
                <a:gd name="T9" fmla="*/ 2147483647 h 134"/>
                <a:gd name="T10" fmla="*/ 0 w 174"/>
                <a:gd name="T11" fmla="*/ 2147483647 h 134"/>
                <a:gd name="T12" fmla="*/ 2147483647 w 174"/>
                <a:gd name="T13" fmla="*/ 2147483647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34">
                  <a:moveTo>
                    <a:pt x="2" y="6"/>
                  </a:moveTo>
                  <a:lnTo>
                    <a:pt x="168" y="0"/>
                  </a:lnTo>
                  <a:lnTo>
                    <a:pt x="174" y="36"/>
                  </a:lnTo>
                  <a:lnTo>
                    <a:pt x="174" y="132"/>
                  </a:lnTo>
                  <a:lnTo>
                    <a:pt x="4" y="134"/>
                  </a:lnTo>
                  <a:lnTo>
                    <a:pt x="0" y="40"/>
                  </a:lnTo>
                  <a:lnTo>
                    <a:pt x="2" y="6"/>
                  </a:lnTo>
                  <a:close/>
                </a:path>
              </a:pathLst>
            </a:custGeom>
            <a:solidFill>
              <a:srgbClr val="FBD6C1"/>
            </a:solidFill>
            <a:ln w="6350" cmpd="sng">
              <a:solidFill>
                <a:schemeClr val="tx1"/>
              </a:solidFill>
              <a:round/>
              <a:headEnd/>
              <a:tailEnd/>
            </a:ln>
          </p:spPr>
          <p:txBody>
            <a:bodyPr/>
            <a:lstStyle/>
            <a:p>
              <a:endParaRPr lang="en-US"/>
            </a:p>
          </p:txBody>
        </p:sp>
        <p:sp>
          <p:nvSpPr>
            <p:cNvPr id="72" name="Freeform 68"/>
            <p:cNvSpPr>
              <a:spLocks/>
            </p:cNvSpPr>
            <p:nvPr/>
          </p:nvSpPr>
          <p:spPr bwMode="auto">
            <a:xfrm>
              <a:off x="5614988" y="2171700"/>
              <a:ext cx="349250" cy="492125"/>
            </a:xfrm>
            <a:custGeom>
              <a:avLst/>
              <a:gdLst>
                <a:gd name="T0" fmla="*/ 0 w 122"/>
                <a:gd name="T1" fmla="*/ 2147483647 h 172"/>
                <a:gd name="T2" fmla="*/ 2147483647 w 122"/>
                <a:gd name="T3" fmla="*/ 0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0 w 122"/>
                <a:gd name="T13" fmla="*/ 2147483647 h 172"/>
                <a:gd name="T14" fmla="*/ 0 w 122"/>
                <a:gd name="T15" fmla="*/ 2147483647 h 172"/>
                <a:gd name="T16" fmla="*/ 0 w 122"/>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72">
                  <a:moveTo>
                    <a:pt x="0" y="4"/>
                  </a:moveTo>
                  <a:lnTo>
                    <a:pt x="116" y="0"/>
                  </a:lnTo>
                  <a:lnTo>
                    <a:pt x="120" y="128"/>
                  </a:lnTo>
                  <a:lnTo>
                    <a:pt x="122" y="166"/>
                  </a:lnTo>
                  <a:lnTo>
                    <a:pt x="4" y="172"/>
                  </a:lnTo>
                  <a:lnTo>
                    <a:pt x="2" y="138"/>
                  </a:lnTo>
                  <a:lnTo>
                    <a:pt x="0" y="100"/>
                  </a:lnTo>
                  <a:lnTo>
                    <a:pt x="0" y="50"/>
                  </a:lnTo>
                  <a:lnTo>
                    <a:pt x="0" y="4"/>
                  </a:lnTo>
                  <a:close/>
                </a:path>
              </a:pathLst>
            </a:custGeom>
            <a:solidFill>
              <a:srgbClr val="F38447"/>
            </a:solidFill>
            <a:ln w="6350" cmpd="sng">
              <a:solidFill>
                <a:schemeClr val="tx1"/>
              </a:solidFill>
              <a:prstDash val="solid"/>
              <a:round/>
              <a:headEnd/>
              <a:tailEnd/>
            </a:ln>
          </p:spPr>
          <p:txBody>
            <a:bodyPr/>
            <a:lstStyle/>
            <a:p>
              <a:endParaRPr lang="en-US"/>
            </a:p>
          </p:txBody>
        </p:sp>
        <p:sp>
          <p:nvSpPr>
            <p:cNvPr id="73" name="Freeform 69"/>
            <p:cNvSpPr>
              <a:spLocks/>
            </p:cNvSpPr>
            <p:nvPr/>
          </p:nvSpPr>
          <p:spPr bwMode="auto">
            <a:xfrm>
              <a:off x="5129213" y="2457450"/>
              <a:ext cx="496887" cy="406400"/>
            </a:xfrm>
            <a:custGeom>
              <a:avLst/>
              <a:gdLst>
                <a:gd name="T0" fmla="*/ 0 w 174"/>
                <a:gd name="T1" fmla="*/ 2147483647 h 142"/>
                <a:gd name="T2" fmla="*/ 2147483647 w 174"/>
                <a:gd name="T3" fmla="*/ 0 h 142"/>
                <a:gd name="T4" fmla="*/ 2147483647 w 174"/>
                <a:gd name="T5" fmla="*/ 2147483647 h 142"/>
                <a:gd name="T6" fmla="*/ 2147483647 w 174"/>
                <a:gd name="T7" fmla="*/ 2147483647 h 142"/>
                <a:gd name="T8" fmla="*/ 2147483647 w 174"/>
                <a:gd name="T9" fmla="*/ 2147483647 h 142"/>
                <a:gd name="T10" fmla="*/ 2147483647 w 174"/>
                <a:gd name="T11" fmla="*/ 2147483647 h 142"/>
                <a:gd name="T12" fmla="*/ 0 w 174"/>
                <a:gd name="T13" fmla="*/ 2147483647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2">
                  <a:moveTo>
                    <a:pt x="0" y="2"/>
                  </a:moveTo>
                  <a:lnTo>
                    <a:pt x="170" y="0"/>
                  </a:lnTo>
                  <a:lnTo>
                    <a:pt x="174" y="72"/>
                  </a:lnTo>
                  <a:lnTo>
                    <a:pt x="174" y="134"/>
                  </a:lnTo>
                  <a:lnTo>
                    <a:pt x="4" y="142"/>
                  </a:lnTo>
                  <a:lnTo>
                    <a:pt x="2" y="36"/>
                  </a:lnTo>
                  <a:lnTo>
                    <a:pt x="0" y="2"/>
                  </a:lnTo>
                  <a:close/>
                </a:path>
              </a:pathLst>
            </a:custGeom>
            <a:solidFill>
              <a:srgbClr val="F7AE85"/>
            </a:solidFill>
            <a:ln w="6350" cmpd="sng">
              <a:solidFill>
                <a:schemeClr val="tx1"/>
              </a:solidFill>
              <a:round/>
              <a:headEnd/>
              <a:tailEnd/>
            </a:ln>
          </p:spPr>
          <p:txBody>
            <a:bodyPr/>
            <a:lstStyle/>
            <a:p>
              <a:endParaRPr lang="en-US"/>
            </a:p>
          </p:txBody>
        </p:sp>
        <p:sp>
          <p:nvSpPr>
            <p:cNvPr id="74" name="Freeform 70"/>
            <p:cNvSpPr>
              <a:spLocks/>
            </p:cNvSpPr>
            <p:nvPr/>
          </p:nvSpPr>
          <p:spPr bwMode="auto">
            <a:xfrm>
              <a:off x="5597525" y="2646363"/>
              <a:ext cx="452438" cy="582612"/>
            </a:xfrm>
            <a:custGeom>
              <a:avLst/>
              <a:gdLst>
                <a:gd name="T0" fmla="*/ 2147483647 w 158"/>
                <a:gd name="T1" fmla="*/ 0 h 204"/>
                <a:gd name="T2" fmla="*/ 2147483647 w 158"/>
                <a:gd name="T3" fmla="*/ 2147483647 h 204"/>
                <a:gd name="T4" fmla="*/ 2147483647 w 158"/>
                <a:gd name="T5" fmla="*/ 2147483647 h 204"/>
                <a:gd name="T6" fmla="*/ 2147483647 w 158"/>
                <a:gd name="T7" fmla="*/ 2147483647 h 204"/>
                <a:gd name="T8" fmla="*/ 2147483647 w 158"/>
                <a:gd name="T9" fmla="*/ 2147483647 h 204"/>
                <a:gd name="T10" fmla="*/ 2147483647 w 158"/>
                <a:gd name="T11" fmla="*/ 2147483647 h 204"/>
                <a:gd name="T12" fmla="*/ 2147483647 w 158"/>
                <a:gd name="T13" fmla="*/ 2147483647 h 204"/>
                <a:gd name="T14" fmla="*/ 2147483647 w 158"/>
                <a:gd name="T15" fmla="*/ 2147483647 h 204"/>
                <a:gd name="T16" fmla="*/ 2147483647 w 158"/>
                <a:gd name="T17" fmla="*/ 2147483647 h 204"/>
                <a:gd name="T18" fmla="*/ 0 w 158"/>
                <a:gd name="T19" fmla="*/ 2147483647 h 204"/>
                <a:gd name="T20" fmla="*/ 2147483647 w 158"/>
                <a:gd name="T21" fmla="*/ 2147483647 h 204"/>
                <a:gd name="T22" fmla="*/ 2147483647 w 158"/>
                <a:gd name="T23" fmla="*/ 2147483647 h 204"/>
                <a:gd name="T24" fmla="*/ 2147483647 w 158"/>
                <a:gd name="T25" fmla="*/ 2147483647 h 204"/>
                <a:gd name="T26" fmla="*/ 2147483647 w 158"/>
                <a:gd name="T27" fmla="*/ 2147483647 h 204"/>
                <a:gd name="T28" fmla="*/ 2147483647 w 158"/>
                <a:gd name="T29" fmla="*/ 0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204">
                  <a:moveTo>
                    <a:pt x="128" y="0"/>
                  </a:moveTo>
                  <a:lnTo>
                    <a:pt x="132" y="58"/>
                  </a:lnTo>
                  <a:lnTo>
                    <a:pt x="146" y="64"/>
                  </a:lnTo>
                  <a:lnTo>
                    <a:pt x="152" y="104"/>
                  </a:lnTo>
                  <a:lnTo>
                    <a:pt x="158" y="122"/>
                  </a:lnTo>
                  <a:lnTo>
                    <a:pt x="142" y="124"/>
                  </a:lnTo>
                  <a:lnTo>
                    <a:pt x="144" y="198"/>
                  </a:lnTo>
                  <a:lnTo>
                    <a:pt x="16" y="204"/>
                  </a:lnTo>
                  <a:lnTo>
                    <a:pt x="12" y="98"/>
                  </a:lnTo>
                  <a:lnTo>
                    <a:pt x="0" y="94"/>
                  </a:lnTo>
                  <a:lnTo>
                    <a:pt x="2" y="88"/>
                  </a:lnTo>
                  <a:lnTo>
                    <a:pt x="12" y="84"/>
                  </a:lnTo>
                  <a:lnTo>
                    <a:pt x="10" y="68"/>
                  </a:lnTo>
                  <a:lnTo>
                    <a:pt x="10" y="6"/>
                  </a:lnTo>
                  <a:lnTo>
                    <a:pt x="128" y="0"/>
                  </a:lnTo>
                  <a:close/>
                </a:path>
              </a:pathLst>
            </a:custGeom>
            <a:solidFill>
              <a:srgbClr val="EF6011"/>
            </a:solidFill>
            <a:ln w="6350" cmpd="sng">
              <a:solidFill>
                <a:schemeClr val="tx1"/>
              </a:solidFill>
              <a:round/>
              <a:headEnd/>
              <a:tailEnd/>
            </a:ln>
          </p:spPr>
          <p:txBody>
            <a:bodyPr/>
            <a:lstStyle/>
            <a:p>
              <a:endParaRPr lang="en-US"/>
            </a:p>
          </p:txBody>
        </p:sp>
        <p:sp>
          <p:nvSpPr>
            <p:cNvPr id="75" name="Freeform 71"/>
            <p:cNvSpPr>
              <a:spLocks/>
            </p:cNvSpPr>
            <p:nvPr/>
          </p:nvSpPr>
          <p:spPr bwMode="auto">
            <a:xfrm>
              <a:off x="5140325" y="2840038"/>
              <a:ext cx="503238" cy="401637"/>
            </a:xfrm>
            <a:custGeom>
              <a:avLst/>
              <a:gdLst>
                <a:gd name="T0" fmla="*/ 0 w 176"/>
                <a:gd name="T1" fmla="*/ 2147483647 h 140"/>
                <a:gd name="T2" fmla="*/ 2147483647 w 176"/>
                <a:gd name="T3" fmla="*/ 0 h 140"/>
                <a:gd name="T4" fmla="*/ 2147483647 w 176"/>
                <a:gd name="T5" fmla="*/ 2147483647 h 140"/>
                <a:gd name="T6" fmla="*/ 2147483647 w 176"/>
                <a:gd name="T7" fmla="*/ 2147483647 h 140"/>
                <a:gd name="T8" fmla="*/ 2147483647 w 176"/>
                <a:gd name="T9" fmla="*/ 2147483647 h 140"/>
                <a:gd name="T10" fmla="*/ 2147483647 w 176"/>
                <a:gd name="T11" fmla="*/ 2147483647 h 140"/>
                <a:gd name="T12" fmla="*/ 2147483647 w 176"/>
                <a:gd name="T13" fmla="*/ 2147483647 h 140"/>
                <a:gd name="T14" fmla="*/ 2147483647 w 176"/>
                <a:gd name="T15" fmla="*/ 2147483647 h 140"/>
                <a:gd name="T16" fmla="*/ 0 w 176"/>
                <a:gd name="T17" fmla="*/ 2147483647 h 140"/>
                <a:gd name="T18" fmla="*/ 0 w 17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40">
                  <a:moveTo>
                    <a:pt x="0" y="8"/>
                  </a:moveTo>
                  <a:lnTo>
                    <a:pt x="170" y="0"/>
                  </a:lnTo>
                  <a:lnTo>
                    <a:pt x="172" y="16"/>
                  </a:lnTo>
                  <a:lnTo>
                    <a:pt x="162" y="20"/>
                  </a:lnTo>
                  <a:lnTo>
                    <a:pt x="160" y="26"/>
                  </a:lnTo>
                  <a:lnTo>
                    <a:pt x="172" y="30"/>
                  </a:lnTo>
                  <a:lnTo>
                    <a:pt x="176" y="136"/>
                  </a:lnTo>
                  <a:lnTo>
                    <a:pt x="8" y="140"/>
                  </a:lnTo>
                  <a:lnTo>
                    <a:pt x="0" y="32"/>
                  </a:lnTo>
                  <a:lnTo>
                    <a:pt x="0" y="8"/>
                  </a:lnTo>
                  <a:close/>
                </a:path>
              </a:pathLst>
            </a:custGeom>
            <a:solidFill>
              <a:srgbClr val="EF6011"/>
            </a:solidFill>
            <a:ln w="6350" cmpd="sng">
              <a:solidFill>
                <a:schemeClr val="tx1"/>
              </a:solidFill>
              <a:round/>
              <a:headEnd/>
              <a:tailEnd/>
            </a:ln>
          </p:spPr>
          <p:txBody>
            <a:bodyPr/>
            <a:lstStyle/>
            <a:p>
              <a:endParaRPr lang="en-US"/>
            </a:p>
          </p:txBody>
        </p:sp>
        <p:sp>
          <p:nvSpPr>
            <p:cNvPr id="76" name="Freeform 72"/>
            <p:cNvSpPr>
              <a:spLocks/>
            </p:cNvSpPr>
            <p:nvPr/>
          </p:nvSpPr>
          <p:spPr bwMode="auto">
            <a:xfrm>
              <a:off x="6748463" y="2486025"/>
              <a:ext cx="474662" cy="400050"/>
            </a:xfrm>
            <a:custGeom>
              <a:avLst/>
              <a:gdLst>
                <a:gd name="T0" fmla="*/ 0 w 166"/>
                <a:gd name="T1" fmla="*/ 2147483647 h 140"/>
                <a:gd name="T2" fmla="*/ 2147483647 w 166"/>
                <a:gd name="T3" fmla="*/ 0 h 140"/>
                <a:gd name="T4" fmla="*/ 2147483647 w 166"/>
                <a:gd name="T5" fmla="*/ 2147483647 h 140"/>
                <a:gd name="T6" fmla="*/ 2147483647 w 166"/>
                <a:gd name="T7" fmla="*/ 2147483647 h 140"/>
                <a:gd name="T8" fmla="*/ 2147483647 w 166"/>
                <a:gd name="T9" fmla="*/ 2147483647 h 140"/>
                <a:gd name="T10" fmla="*/ 2147483647 w 166"/>
                <a:gd name="T11" fmla="*/ 2147483647 h 140"/>
                <a:gd name="T12" fmla="*/ 2147483647 w 166"/>
                <a:gd name="T13" fmla="*/ 2147483647 h 140"/>
                <a:gd name="T14" fmla="*/ 2147483647 w 166"/>
                <a:gd name="T15" fmla="*/ 2147483647 h 140"/>
                <a:gd name="T16" fmla="*/ 0 w 166"/>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40">
                  <a:moveTo>
                    <a:pt x="0" y="6"/>
                  </a:moveTo>
                  <a:lnTo>
                    <a:pt x="134" y="0"/>
                  </a:lnTo>
                  <a:lnTo>
                    <a:pt x="134" y="50"/>
                  </a:lnTo>
                  <a:lnTo>
                    <a:pt x="162" y="54"/>
                  </a:lnTo>
                  <a:lnTo>
                    <a:pt x="166" y="134"/>
                  </a:lnTo>
                  <a:lnTo>
                    <a:pt x="38" y="140"/>
                  </a:lnTo>
                  <a:lnTo>
                    <a:pt x="30" y="46"/>
                  </a:lnTo>
                  <a:lnTo>
                    <a:pt x="6" y="44"/>
                  </a:lnTo>
                  <a:lnTo>
                    <a:pt x="0" y="6"/>
                  </a:lnTo>
                  <a:close/>
                </a:path>
              </a:pathLst>
            </a:custGeom>
            <a:solidFill>
              <a:srgbClr val="F7AE85"/>
            </a:solidFill>
            <a:ln w="6350" cmpd="sng">
              <a:solidFill>
                <a:schemeClr val="tx1"/>
              </a:solidFill>
              <a:round/>
              <a:headEnd/>
              <a:tailEnd/>
            </a:ln>
          </p:spPr>
          <p:txBody>
            <a:bodyPr/>
            <a:lstStyle/>
            <a:p>
              <a:endParaRPr lang="en-US"/>
            </a:p>
          </p:txBody>
        </p:sp>
        <p:sp>
          <p:nvSpPr>
            <p:cNvPr id="77" name="Freeform 73"/>
            <p:cNvSpPr>
              <a:spLocks/>
            </p:cNvSpPr>
            <p:nvPr/>
          </p:nvSpPr>
          <p:spPr bwMode="auto">
            <a:xfrm>
              <a:off x="6376988" y="2525713"/>
              <a:ext cx="479425" cy="538162"/>
            </a:xfrm>
            <a:custGeom>
              <a:avLst/>
              <a:gdLst>
                <a:gd name="T0" fmla="*/ 0 w 168"/>
                <a:gd name="T1" fmla="*/ 2147483647 h 188"/>
                <a:gd name="T2" fmla="*/ 2147483647 w 168"/>
                <a:gd name="T3" fmla="*/ 2147483647 h 188"/>
                <a:gd name="T4" fmla="*/ 2147483647 w 168"/>
                <a:gd name="T5" fmla="*/ 2147483647 h 188"/>
                <a:gd name="T6" fmla="*/ 2147483647 w 168"/>
                <a:gd name="T7" fmla="*/ 0 h 188"/>
                <a:gd name="T8" fmla="*/ 2147483647 w 168"/>
                <a:gd name="T9" fmla="*/ 2147483647 h 188"/>
                <a:gd name="T10" fmla="*/ 2147483647 w 168"/>
                <a:gd name="T11" fmla="*/ 2147483647 h 188"/>
                <a:gd name="T12" fmla="*/ 2147483647 w 168"/>
                <a:gd name="T13" fmla="*/ 2147483647 h 188"/>
                <a:gd name="T14" fmla="*/ 2147483647 w 168"/>
                <a:gd name="T15" fmla="*/ 2147483647 h 188"/>
                <a:gd name="T16" fmla="*/ 2147483647 w 168"/>
                <a:gd name="T17" fmla="*/ 2147483647 h 188"/>
                <a:gd name="T18" fmla="*/ 2147483647 w 168"/>
                <a:gd name="T19" fmla="*/ 2147483647 h 188"/>
                <a:gd name="T20" fmla="*/ 2147483647 w 168"/>
                <a:gd name="T21" fmla="*/ 2147483647 h 188"/>
                <a:gd name="T22" fmla="*/ 2147483647 w 168"/>
                <a:gd name="T23" fmla="*/ 2147483647 h 188"/>
                <a:gd name="T24" fmla="*/ 2147483647 w 168"/>
                <a:gd name="T25" fmla="*/ 2147483647 h 188"/>
                <a:gd name="T26" fmla="*/ 2147483647 w 168"/>
                <a:gd name="T27" fmla="*/ 2147483647 h 188"/>
                <a:gd name="T28" fmla="*/ 2147483647 w 168"/>
                <a:gd name="T29" fmla="*/ 2147483647 h 188"/>
                <a:gd name="T30" fmla="*/ 0 w 168"/>
                <a:gd name="T31" fmla="*/ 2147483647 h 188"/>
                <a:gd name="T32" fmla="*/ 0 w 168"/>
                <a:gd name="T33" fmla="*/ 214748364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188">
                  <a:moveTo>
                    <a:pt x="0" y="64"/>
                  </a:moveTo>
                  <a:lnTo>
                    <a:pt x="32" y="60"/>
                  </a:lnTo>
                  <a:lnTo>
                    <a:pt x="32" y="24"/>
                  </a:lnTo>
                  <a:lnTo>
                    <a:pt x="84" y="0"/>
                  </a:lnTo>
                  <a:lnTo>
                    <a:pt x="90" y="8"/>
                  </a:lnTo>
                  <a:lnTo>
                    <a:pt x="124" y="12"/>
                  </a:lnTo>
                  <a:lnTo>
                    <a:pt x="120" y="26"/>
                  </a:lnTo>
                  <a:lnTo>
                    <a:pt x="136" y="30"/>
                  </a:lnTo>
                  <a:lnTo>
                    <a:pt x="160" y="32"/>
                  </a:lnTo>
                  <a:lnTo>
                    <a:pt x="168" y="126"/>
                  </a:lnTo>
                  <a:lnTo>
                    <a:pt x="162" y="180"/>
                  </a:lnTo>
                  <a:lnTo>
                    <a:pt x="46" y="188"/>
                  </a:lnTo>
                  <a:lnTo>
                    <a:pt x="36" y="184"/>
                  </a:lnTo>
                  <a:lnTo>
                    <a:pt x="36" y="154"/>
                  </a:lnTo>
                  <a:lnTo>
                    <a:pt x="2" y="152"/>
                  </a:lnTo>
                  <a:lnTo>
                    <a:pt x="0" y="140"/>
                  </a:lnTo>
                  <a:lnTo>
                    <a:pt x="0" y="64"/>
                  </a:lnTo>
                  <a:close/>
                </a:path>
              </a:pathLst>
            </a:custGeom>
            <a:solidFill>
              <a:srgbClr val="F7AE85"/>
            </a:solidFill>
            <a:ln w="6350" cmpd="sng">
              <a:solidFill>
                <a:schemeClr val="tx1"/>
              </a:solidFill>
              <a:round/>
              <a:headEnd/>
              <a:tailEnd/>
            </a:ln>
          </p:spPr>
          <p:txBody>
            <a:bodyPr/>
            <a:lstStyle/>
            <a:p>
              <a:endParaRPr lang="en-US"/>
            </a:p>
          </p:txBody>
        </p:sp>
        <p:sp>
          <p:nvSpPr>
            <p:cNvPr id="78" name="Freeform 74"/>
            <p:cNvSpPr>
              <a:spLocks/>
            </p:cNvSpPr>
            <p:nvPr/>
          </p:nvSpPr>
          <p:spPr bwMode="auto">
            <a:xfrm>
              <a:off x="5957888" y="2536825"/>
              <a:ext cx="419100" cy="406400"/>
            </a:xfrm>
            <a:custGeom>
              <a:avLst/>
              <a:gdLst>
                <a:gd name="T0" fmla="*/ 0 w 146"/>
                <a:gd name="T1" fmla="*/ 0 h 142"/>
                <a:gd name="T2" fmla="*/ 2147483647 w 146"/>
                <a:gd name="T3" fmla="*/ 0 h 142"/>
                <a:gd name="T4" fmla="*/ 2147483647 w 146"/>
                <a:gd name="T5" fmla="*/ 2147483647 h 142"/>
                <a:gd name="T6" fmla="*/ 2147483647 w 146"/>
                <a:gd name="T7" fmla="*/ 2147483647 h 142"/>
                <a:gd name="T8" fmla="*/ 2147483647 w 146"/>
                <a:gd name="T9" fmla="*/ 2147483647 h 142"/>
                <a:gd name="T10" fmla="*/ 2147483647 w 146"/>
                <a:gd name="T11" fmla="*/ 2147483647 h 142"/>
                <a:gd name="T12" fmla="*/ 2147483647 w 146"/>
                <a:gd name="T13" fmla="*/ 2147483647 h 142"/>
                <a:gd name="T14" fmla="*/ 2147483647 w 146"/>
                <a:gd name="T15" fmla="*/ 2147483647 h 142"/>
                <a:gd name="T16" fmla="*/ 2147483647 w 146"/>
                <a:gd name="T17" fmla="*/ 2147483647 h 142"/>
                <a:gd name="T18" fmla="*/ 2147483647 w 146"/>
                <a:gd name="T19" fmla="*/ 2147483647 h 142"/>
                <a:gd name="T20" fmla="*/ 0 w 146"/>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 h="142">
                  <a:moveTo>
                    <a:pt x="0" y="0"/>
                  </a:moveTo>
                  <a:lnTo>
                    <a:pt x="36" y="0"/>
                  </a:lnTo>
                  <a:lnTo>
                    <a:pt x="38" y="54"/>
                  </a:lnTo>
                  <a:lnTo>
                    <a:pt x="142" y="52"/>
                  </a:lnTo>
                  <a:lnTo>
                    <a:pt x="146" y="60"/>
                  </a:lnTo>
                  <a:lnTo>
                    <a:pt x="146" y="136"/>
                  </a:lnTo>
                  <a:lnTo>
                    <a:pt x="26" y="142"/>
                  </a:lnTo>
                  <a:lnTo>
                    <a:pt x="20" y="102"/>
                  </a:lnTo>
                  <a:lnTo>
                    <a:pt x="6" y="96"/>
                  </a:lnTo>
                  <a:lnTo>
                    <a:pt x="2" y="38"/>
                  </a:lnTo>
                  <a:lnTo>
                    <a:pt x="0" y="0"/>
                  </a:lnTo>
                  <a:close/>
                </a:path>
              </a:pathLst>
            </a:custGeom>
            <a:solidFill>
              <a:srgbClr val="FBD6C1"/>
            </a:solidFill>
            <a:ln w="6350" cmpd="sng">
              <a:solidFill>
                <a:schemeClr val="tx1"/>
              </a:solidFill>
              <a:round/>
              <a:headEnd/>
              <a:tailEnd/>
            </a:ln>
          </p:spPr>
          <p:txBody>
            <a:bodyPr/>
            <a:lstStyle/>
            <a:p>
              <a:endParaRPr lang="en-US"/>
            </a:p>
          </p:txBody>
        </p:sp>
        <p:sp>
          <p:nvSpPr>
            <p:cNvPr id="79" name="Freeform 75"/>
            <p:cNvSpPr>
              <a:spLocks/>
            </p:cNvSpPr>
            <p:nvPr/>
          </p:nvSpPr>
          <p:spPr bwMode="auto">
            <a:xfrm>
              <a:off x="6003925" y="2925763"/>
              <a:ext cx="520700" cy="388937"/>
            </a:xfrm>
            <a:custGeom>
              <a:avLst/>
              <a:gdLst>
                <a:gd name="T0" fmla="*/ 2147483647 w 182"/>
                <a:gd name="T1" fmla="*/ 2147483647 h 136"/>
                <a:gd name="T2" fmla="*/ 2147483647 w 182"/>
                <a:gd name="T3" fmla="*/ 0 h 136"/>
                <a:gd name="T4" fmla="*/ 2147483647 w 182"/>
                <a:gd name="T5" fmla="*/ 2147483647 h 136"/>
                <a:gd name="T6" fmla="*/ 2147483647 w 182"/>
                <a:gd name="T7" fmla="*/ 2147483647 h 136"/>
                <a:gd name="T8" fmla="*/ 2147483647 w 182"/>
                <a:gd name="T9" fmla="*/ 2147483647 h 136"/>
                <a:gd name="T10" fmla="*/ 2147483647 w 182"/>
                <a:gd name="T11" fmla="*/ 2147483647 h 136"/>
                <a:gd name="T12" fmla="*/ 2147483647 w 182"/>
                <a:gd name="T13" fmla="*/ 2147483647 h 136"/>
                <a:gd name="T14" fmla="*/ 2147483647 w 182"/>
                <a:gd name="T15" fmla="*/ 2147483647 h 136"/>
                <a:gd name="T16" fmla="*/ 2147483647 w 182"/>
                <a:gd name="T17" fmla="*/ 2147483647 h 136"/>
                <a:gd name="T18" fmla="*/ 2147483647 w 182"/>
                <a:gd name="T19" fmla="*/ 2147483647 h 136"/>
                <a:gd name="T20" fmla="*/ 0 w 182"/>
                <a:gd name="T21" fmla="*/ 2147483647 h 136"/>
                <a:gd name="T22" fmla="*/ 2147483647 w 182"/>
                <a:gd name="T23" fmla="*/ 2147483647 h 136"/>
                <a:gd name="T24" fmla="*/ 2147483647 w 182"/>
                <a:gd name="T25" fmla="*/ 2147483647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 h="136">
                  <a:moveTo>
                    <a:pt x="10" y="6"/>
                  </a:moveTo>
                  <a:lnTo>
                    <a:pt x="130" y="0"/>
                  </a:lnTo>
                  <a:lnTo>
                    <a:pt x="132" y="12"/>
                  </a:lnTo>
                  <a:lnTo>
                    <a:pt x="166" y="14"/>
                  </a:lnTo>
                  <a:lnTo>
                    <a:pt x="166" y="44"/>
                  </a:lnTo>
                  <a:lnTo>
                    <a:pt x="176" y="48"/>
                  </a:lnTo>
                  <a:lnTo>
                    <a:pt x="182" y="128"/>
                  </a:lnTo>
                  <a:lnTo>
                    <a:pt x="38" y="136"/>
                  </a:lnTo>
                  <a:lnTo>
                    <a:pt x="10" y="136"/>
                  </a:lnTo>
                  <a:lnTo>
                    <a:pt x="2" y="100"/>
                  </a:lnTo>
                  <a:lnTo>
                    <a:pt x="0" y="26"/>
                  </a:lnTo>
                  <a:lnTo>
                    <a:pt x="16" y="24"/>
                  </a:lnTo>
                  <a:lnTo>
                    <a:pt x="10" y="6"/>
                  </a:lnTo>
                  <a:close/>
                </a:path>
              </a:pathLst>
            </a:custGeom>
            <a:solidFill>
              <a:srgbClr val="F38447"/>
            </a:solidFill>
            <a:ln w="6350" cmpd="sng">
              <a:solidFill>
                <a:schemeClr val="tx1"/>
              </a:solidFill>
              <a:round/>
              <a:headEnd/>
              <a:tailEnd/>
            </a:ln>
          </p:spPr>
          <p:txBody>
            <a:bodyPr/>
            <a:lstStyle/>
            <a:p>
              <a:endParaRPr lang="en-US"/>
            </a:p>
          </p:txBody>
        </p:sp>
        <p:sp>
          <p:nvSpPr>
            <p:cNvPr id="80" name="Freeform 76"/>
            <p:cNvSpPr>
              <a:spLocks/>
            </p:cNvSpPr>
            <p:nvPr/>
          </p:nvSpPr>
          <p:spPr bwMode="auto">
            <a:xfrm>
              <a:off x="6840538" y="2868613"/>
              <a:ext cx="404812" cy="515937"/>
            </a:xfrm>
            <a:custGeom>
              <a:avLst/>
              <a:gdLst>
                <a:gd name="T0" fmla="*/ 2147483647 w 142"/>
                <a:gd name="T1" fmla="*/ 2147483647 h 180"/>
                <a:gd name="T2" fmla="*/ 2147483647 w 142"/>
                <a:gd name="T3" fmla="*/ 0 h 180"/>
                <a:gd name="T4" fmla="*/ 2147483647 w 142"/>
                <a:gd name="T5" fmla="*/ 2147483647 h 180"/>
                <a:gd name="T6" fmla="*/ 2147483647 w 142"/>
                <a:gd name="T7" fmla="*/ 2147483647 h 180"/>
                <a:gd name="T8" fmla="*/ 2147483647 w 142"/>
                <a:gd name="T9" fmla="*/ 2147483647 h 180"/>
                <a:gd name="T10" fmla="*/ 0 w 142"/>
                <a:gd name="T11" fmla="*/ 2147483647 h 180"/>
                <a:gd name="T12" fmla="*/ 2147483647 w 142"/>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180">
                  <a:moveTo>
                    <a:pt x="6" y="6"/>
                  </a:moveTo>
                  <a:lnTo>
                    <a:pt x="134" y="0"/>
                  </a:lnTo>
                  <a:lnTo>
                    <a:pt x="138" y="52"/>
                  </a:lnTo>
                  <a:lnTo>
                    <a:pt x="142" y="168"/>
                  </a:lnTo>
                  <a:lnTo>
                    <a:pt x="8" y="180"/>
                  </a:lnTo>
                  <a:lnTo>
                    <a:pt x="0" y="60"/>
                  </a:lnTo>
                  <a:lnTo>
                    <a:pt x="6" y="6"/>
                  </a:lnTo>
                  <a:close/>
                </a:path>
              </a:pathLst>
            </a:custGeom>
            <a:solidFill>
              <a:srgbClr val="F38447"/>
            </a:solidFill>
            <a:ln w="6350" cmpd="sng">
              <a:solidFill>
                <a:schemeClr val="tx1"/>
              </a:solidFill>
              <a:round/>
              <a:headEnd/>
              <a:tailEnd/>
            </a:ln>
          </p:spPr>
          <p:txBody>
            <a:bodyPr/>
            <a:lstStyle/>
            <a:p>
              <a:endParaRPr lang="en-US"/>
            </a:p>
          </p:txBody>
        </p:sp>
        <p:sp>
          <p:nvSpPr>
            <p:cNvPr id="81" name="Freeform 77"/>
            <p:cNvSpPr>
              <a:spLocks/>
            </p:cNvSpPr>
            <p:nvPr/>
          </p:nvSpPr>
          <p:spPr bwMode="auto">
            <a:xfrm>
              <a:off x="6507163" y="3040063"/>
              <a:ext cx="361950" cy="641350"/>
            </a:xfrm>
            <a:custGeom>
              <a:avLst/>
              <a:gdLst>
                <a:gd name="T0" fmla="*/ 0 w 126"/>
                <a:gd name="T1" fmla="*/ 2147483647 h 224"/>
                <a:gd name="T2" fmla="*/ 2147483647 w 126"/>
                <a:gd name="T3" fmla="*/ 0 h 224"/>
                <a:gd name="T4" fmla="*/ 2147483647 w 126"/>
                <a:gd name="T5" fmla="*/ 2147483647 h 224"/>
                <a:gd name="T6" fmla="*/ 2147483647 w 126"/>
                <a:gd name="T7" fmla="*/ 2147483647 h 224"/>
                <a:gd name="T8" fmla="*/ 2147483647 w 126"/>
                <a:gd name="T9" fmla="*/ 2147483647 h 224"/>
                <a:gd name="T10" fmla="*/ 2147483647 w 126"/>
                <a:gd name="T11" fmla="*/ 2147483647 h 224"/>
                <a:gd name="T12" fmla="*/ 0 w 126"/>
                <a:gd name="T13" fmla="*/ 2147483647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0" y="8"/>
                  </a:moveTo>
                  <a:lnTo>
                    <a:pt x="116" y="0"/>
                  </a:lnTo>
                  <a:lnTo>
                    <a:pt x="124" y="120"/>
                  </a:lnTo>
                  <a:lnTo>
                    <a:pt x="126" y="216"/>
                  </a:lnTo>
                  <a:lnTo>
                    <a:pt x="6" y="224"/>
                  </a:lnTo>
                  <a:lnTo>
                    <a:pt x="6" y="88"/>
                  </a:lnTo>
                  <a:lnTo>
                    <a:pt x="0" y="8"/>
                  </a:lnTo>
                  <a:close/>
                </a:path>
              </a:pathLst>
            </a:custGeom>
            <a:solidFill>
              <a:srgbClr val="F7AE85"/>
            </a:solidFill>
            <a:ln w="6350" cmpd="sng">
              <a:solidFill>
                <a:schemeClr val="tx1"/>
              </a:solidFill>
              <a:round/>
              <a:headEnd/>
              <a:tailEnd/>
            </a:ln>
          </p:spPr>
          <p:txBody>
            <a:bodyPr/>
            <a:lstStyle/>
            <a:p>
              <a:endParaRPr lang="en-US"/>
            </a:p>
          </p:txBody>
        </p:sp>
        <p:sp>
          <p:nvSpPr>
            <p:cNvPr id="82" name="Freeform 78"/>
            <p:cNvSpPr>
              <a:spLocks/>
            </p:cNvSpPr>
            <p:nvPr/>
          </p:nvSpPr>
          <p:spPr bwMode="auto">
            <a:xfrm>
              <a:off x="6862763" y="3349625"/>
              <a:ext cx="395287" cy="457200"/>
            </a:xfrm>
            <a:custGeom>
              <a:avLst/>
              <a:gdLst>
                <a:gd name="T0" fmla="*/ 0 w 138"/>
                <a:gd name="T1" fmla="*/ 2147483647 h 160"/>
                <a:gd name="T2" fmla="*/ 2147483647 w 138"/>
                <a:gd name="T3" fmla="*/ 0 h 160"/>
                <a:gd name="T4" fmla="*/ 2147483647 w 138"/>
                <a:gd name="T5" fmla="*/ 2147483647 h 160"/>
                <a:gd name="T6" fmla="*/ 2147483647 w 138"/>
                <a:gd name="T7" fmla="*/ 2147483647 h 160"/>
                <a:gd name="T8" fmla="*/ 2147483647 w 138"/>
                <a:gd name="T9" fmla="*/ 2147483647 h 160"/>
                <a:gd name="T10" fmla="*/ 2147483647 w 138"/>
                <a:gd name="T11" fmla="*/ 2147483647 h 160"/>
                <a:gd name="T12" fmla="*/ 0 w 138"/>
                <a:gd name="T13" fmla="*/ 2147483647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60">
                  <a:moveTo>
                    <a:pt x="0" y="12"/>
                  </a:moveTo>
                  <a:lnTo>
                    <a:pt x="134" y="0"/>
                  </a:lnTo>
                  <a:lnTo>
                    <a:pt x="138" y="14"/>
                  </a:lnTo>
                  <a:lnTo>
                    <a:pt x="138" y="152"/>
                  </a:lnTo>
                  <a:lnTo>
                    <a:pt x="6" y="160"/>
                  </a:lnTo>
                  <a:lnTo>
                    <a:pt x="2" y="108"/>
                  </a:lnTo>
                  <a:lnTo>
                    <a:pt x="0" y="12"/>
                  </a:lnTo>
                  <a:close/>
                </a:path>
              </a:pathLst>
            </a:custGeom>
            <a:solidFill>
              <a:srgbClr val="FBD6C1"/>
            </a:solidFill>
            <a:ln w="6350" cmpd="sng">
              <a:solidFill>
                <a:schemeClr val="tx1"/>
              </a:solidFill>
              <a:round/>
              <a:headEnd/>
              <a:tailEnd/>
            </a:ln>
          </p:spPr>
          <p:txBody>
            <a:bodyPr/>
            <a:lstStyle/>
            <a:p>
              <a:endParaRPr lang="en-US"/>
            </a:p>
          </p:txBody>
        </p:sp>
        <p:sp>
          <p:nvSpPr>
            <p:cNvPr id="83" name="Freeform 79"/>
            <p:cNvSpPr>
              <a:spLocks/>
            </p:cNvSpPr>
            <p:nvPr/>
          </p:nvSpPr>
          <p:spPr bwMode="auto">
            <a:xfrm>
              <a:off x="6880225" y="3784600"/>
              <a:ext cx="393700" cy="354013"/>
            </a:xfrm>
            <a:custGeom>
              <a:avLst/>
              <a:gdLst>
                <a:gd name="T0" fmla="*/ 0 w 138"/>
                <a:gd name="T1" fmla="*/ 2147483647 h 124"/>
                <a:gd name="T2" fmla="*/ 2147483647 w 138"/>
                <a:gd name="T3" fmla="*/ 0 h 124"/>
                <a:gd name="T4" fmla="*/ 2147483647 w 138"/>
                <a:gd name="T5" fmla="*/ 2147483647 h 124"/>
                <a:gd name="T6" fmla="*/ 2147483647 w 138"/>
                <a:gd name="T7" fmla="*/ 2147483647 h 124"/>
                <a:gd name="T8" fmla="*/ 0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0" y="8"/>
                  </a:moveTo>
                  <a:lnTo>
                    <a:pt x="132" y="0"/>
                  </a:lnTo>
                  <a:lnTo>
                    <a:pt x="138" y="120"/>
                  </a:lnTo>
                  <a:lnTo>
                    <a:pt x="8" y="124"/>
                  </a:lnTo>
                  <a:lnTo>
                    <a:pt x="0" y="8"/>
                  </a:lnTo>
                  <a:close/>
                </a:path>
              </a:pathLst>
            </a:custGeom>
            <a:solidFill>
              <a:srgbClr val="F7AE85"/>
            </a:solidFill>
            <a:ln w="6350" cmpd="sng">
              <a:solidFill>
                <a:schemeClr val="tx1"/>
              </a:solidFill>
              <a:round/>
              <a:headEnd/>
              <a:tailEnd/>
            </a:ln>
          </p:spPr>
          <p:txBody>
            <a:bodyPr/>
            <a:lstStyle/>
            <a:p>
              <a:endParaRPr lang="en-US"/>
            </a:p>
          </p:txBody>
        </p:sp>
        <p:sp>
          <p:nvSpPr>
            <p:cNvPr id="84" name="Freeform 80"/>
            <p:cNvSpPr>
              <a:spLocks/>
            </p:cNvSpPr>
            <p:nvPr/>
          </p:nvSpPr>
          <p:spPr bwMode="auto">
            <a:xfrm>
              <a:off x="6381750" y="3659188"/>
              <a:ext cx="520700" cy="650875"/>
            </a:xfrm>
            <a:custGeom>
              <a:avLst/>
              <a:gdLst>
                <a:gd name="T0" fmla="*/ 0 w 182"/>
                <a:gd name="T1" fmla="*/ 2147483647 h 228"/>
                <a:gd name="T2" fmla="*/ 2147483647 w 182"/>
                <a:gd name="T3" fmla="*/ 2147483647 h 228"/>
                <a:gd name="T4" fmla="*/ 2147483647 w 182"/>
                <a:gd name="T5" fmla="*/ 2147483647 h 228"/>
                <a:gd name="T6" fmla="*/ 2147483647 w 182"/>
                <a:gd name="T7" fmla="*/ 0 h 228"/>
                <a:gd name="T8" fmla="*/ 2147483647 w 182"/>
                <a:gd name="T9" fmla="*/ 2147483647 h 228"/>
                <a:gd name="T10" fmla="*/ 2147483647 w 182"/>
                <a:gd name="T11" fmla="*/ 2147483647 h 228"/>
                <a:gd name="T12" fmla="*/ 2147483647 w 182"/>
                <a:gd name="T13" fmla="*/ 2147483647 h 228"/>
                <a:gd name="T14" fmla="*/ 2147483647 w 182"/>
                <a:gd name="T15" fmla="*/ 2147483647 h 228"/>
                <a:gd name="T16" fmla="*/ 0 w 182"/>
                <a:gd name="T17" fmla="*/ 2147483647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228">
                  <a:moveTo>
                    <a:pt x="0" y="48"/>
                  </a:moveTo>
                  <a:lnTo>
                    <a:pt x="48" y="46"/>
                  </a:lnTo>
                  <a:lnTo>
                    <a:pt x="50" y="8"/>
                  </a:lnTo>
                  <a:lnTo>
                    <a:pt x="170" y="0"/>
                  </a:lnTo>
                  <a:lnTo>
                    <a:pt x="174" y="52"/>
                  </a:lnTo>
                  <a:lnTo>
                    <a:pt x="182" y="168"/>
                  </a:lnTo>
                  <a:lnTo>
                    <a:pt x="182" y="228"/>
                  </a:lnTo>
                  <a:lnTo>
                    <a:pt x="10" y="228"/>
                  </a:lnTo>
                  <a:lnTo>
                    <a:pt x="0" y="48"/>
                  </a:lnTo>
                  <a:close/>
                </a:path>
              </a:pathLst>
            </a:custGeom>
            <a:solidFill>
              <a:srgbClr val="F38447"/>
            </a:solidFill>
            <a:ln w="6350" cmpd="sng">
              <a:solidFill>
                <a:schemeClr val="tx1"/>
              </a:solidFill>
              <a:round/>
              <a:headEnd/>
              <a:tailEnd/>
            </a:ln>
          </p:spPr>
          <p:txBody>
            <a:bodyPr/>
            <a:lstStyle/>
            <a:p>
              <a:endParaRPr lang="en-US"/>
            </a:p>
          </p:txBody>
        </p:sp>
        <p:sp>
          <p:nvSpPr>
            <p:cNvPr id="85" name="Freeform 81"/>
            <p:cNvSpPr>
              <a:spLocks/>
            </p:cNvSpPr>
            <p:nvPr/>
          </p:nvSpPr>
          <p:spPr bwMode="auto">
            <a:xfrm>
              <a:off x="6096000" y="3292475"/>
              <a:ext cx="428625" cy="514350"/>
            </a:xfrm>
            <a:custGeom>
              <a:avLst/>
              <a:gdLst>
                <a:gd name="T0" fmla="*/ 2147483647 w 150"/>
                <a:gd name="T1" fmla="*/ 2147483647 h 180"/>
                <a:gd name="T2" fmla="*/ 2147483647 w 150"/>
                <a:gd name="T3" fmla="*/ 0 h 180"/>
                <a:gd name="T4" fmla="*/ 2147483647 w 150"/>
                <a:gd name="T5" fmla="*/ 2147483647 h 180"/>
                <a:gd name="T6" fmla="*/ 2147483647 w 150"/>
                <a:gd name="T7" fmla="*/ 2147483647 h 180"/>
                <a:gd name="T8" fmla="*/ 2147483647 w 150"/>
                <a:gd name="T9" fmla="*/ 2147483647 h 180"/>
                <a:gd name="T10" fmla="*/ 0 w 150"/>
                <a:gd name="T11" fmla="*/ 2147483647 h 180"/>
                <a:gd name="T12" fmla="*/ 2147483647 w 150"/>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80">
                  <a:moveTo>
                    <a:pt x="6" y="8"/>
                  </a:moveTo>
                  <a:lnTo>
                    <a:pt x="150" y="0"/>
                  </a:lnTo>
                  <a:lnTo>
                    <a:pt x="150" y="136"/>
                  </a:lnTo>
                  <a:lnTo>
                    <a:pt x="148" y="174"/>
                  </a:lnTo>
                  <a:lnTo>
                    <a:pt x="100" y="176"/>
                  </a:lnTo>
                  <a:lnTo>
                    <a:pt x="0" y="180"/>
                  </a:lnTo>
                  <a:lnTo>
                    <a:pt x="6" y="8"/>
                  </a:lnTo>
                  <a:close/>
                </a:path>
              </a:pathLst>
            </a:custGeom>
            <a:solidFill>
              <a:srgbClr val="EF6011"/>
            </a:solidFill>
            <a:ln w="6350" cmpd="sng">
              <a:solidFill>
                <a:schemeClr val="tx1"/>
              </a:solidFill>
              <a:round/>
              <a:headEnd/>
              <a:tailEnd/>
            </a:ln>
          </p:spPr>
          <p:txBody>
            <a:bodyPr/>
            <a:lstStyle/>
            <a:p>
              <a:endParaRPr lang="en-US"/>
            </a:p>
          </p:txBody>
        </p:sp>
        <p:sp>
          <p:nvSpPr>
            <p:cNvPr id="86" name="Freeform 82"/>
            <p:cNvSpPr>
              <a:spLocks/>
            </p:cNvSpPr>
            <p:nvPr/>
          </p:nvSpPr>
          <p:spPr bwMode="auto">
            <a:xfrm>
              <a:off x="5638800" y="3213100"/>
              <a:ext cx="474663" cy="604838"/>
            </a:xfrm>
            <a:custGeom>
              <a:avLst/>
              <a:gdLst>
                <a:gd name="T0" fmla="*/ 2147483647 w 166"/>
                <a:gd name="T1" fmla="*/ 2147483647 h 212"/>
                <a:gd name="T2" fmla="*/ 2147483647 w 166"/>
                <a:gd name="T3" fmla="*/ 0 h 212"/>
                <a:gd name="T4" fmla="*/ 2147483647 w 166"/>
                <a:gd name="T5" fmla="*/ 2147483647 h 212"/>
                <a:gd name="T6" fmla="*/ 2147483647 w 166"/>
                <a:gd name="T7" fmla="*/ 2147483647 h 212"/>
                <a:gd name="T8" fmla="*/ 2147483647 w 166"/>
                <a:gd name="T9" fmla="*/ 2147483647 h 212"/>
                <a:gd name="T10" fmla="*/ 2147483647 w 166"/>
                <a:gd name="T11" fmla="*/ 2147483647 h 212"/>
                <a:gd name="T12" fmla="*/ 2147483647 w 166"/>
                <a:gd name="T13" fmla="*/ 2147483647 h 212"/>
                <a:gd name="T14" fmla="*/ 0 w 166"/>
                <a:gd name="T15" fmla="*/ 2147483647 h 212"/>
                <a:gd name="T16" fmla="*/ 2147483647 w 166"/>
                <a:gd name="T17" fmla="*/ 2147483647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212">
                  <a:moveTo>
                    <a:pt x="2" y="6"/>
                  </a:moveTo>
                  <a:lnTo>
                    <a:pt x="130" y="0"/>
                  </a:lnTo>
                  <a:lnTo>
                    <a:pt x="138" y="36"/>
                  </a:lnTo>
                  <a:lnTo>
                    <a:pt x="166" y="36"/>
                  </a:lnTo>
                  <a:lnTo>
                    <a:pt x="160" y="208"/>
                  </a:lnTo>
                  <a:lnTo>
                    <a:pt x="70" y="212"/>
                  </a:lnTo>
                  <a:lnTo>
                    <a:pt x="66" y="176"/>
                  </a:lnTo>
                  <a:lnTo>
                    <a:pt x="0" y="174"/>
                  </a:lnTo>
                  <a:lnTo>
                    <a:pt x="2" y="6"/>
                  </a:lnTo>
                  <a:close/>
                </a:path>
              </a:pathLst>
            </a:custGeom>
            <a:solidFill>
              <a:srgbClr val="F7AE85"/>
            </a:solidFill>
            <a:ln w="6350" cmpd="sng">
              <a:solidFill>
                <a:schemeClr val="tx1"/>
              </a:solidFill>
              <a:round/>
              <a:headEnd/>
              <a:tailEnd/>
            </a:ln>
          </p:spPr>
          <p:txBody>
            <a:bodyPr/>
            <a:lstStyle/>
            <a:p>
              <a:endParaRPr lang="en-US"/>
            </a:p>
          </p:txBody>
        </p:sp>
        <p:sp>
          <p:nvSpPr>
            <p:cNvPr id="87" name="Freeform 83"/>
            <p:cNvSpPr>
              <a:spLocks/>
            </p:cNvSpPr>
            <p:nvPr/>
          </p:nvSpPr>
          <p:spPr bwMode="auto">
            <a:xfrm>
              <a:off x="5838825" y="3789363"/>
              <a:ext cx="571500" cy="704850"/>
            </a:xfrm>
            <a:custGeom>
              <a:avLst/>
              <a:gdLst>
                <a:gd name="T0" fmla="*/ 0 w 200"/>
                <a:gd name="T1" fmla="*/ 2147483647 h 246"/>
                <a:gd name="T2" fmla="*/ 2147483647 w 200"/>
                <a:gd name="T3" fmla="*/ 2147483647 h 246"/>
                <a:gd name="T4" fmla="*/ 2147483647 w 200"/>
                <a:gd name="T5" fmla="*/ 2147483647 h 246"/>
                <a:gd name="T6" fmla="*/ 2147483647 w 200"/>
                <a:gd name="T7" fmla="*/ 0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0 w 200"/>
                <a:gd name="T19" fmla="*/ 2147483647 h 246"/>
                <a:gd name="T20" fmla="*/ 0 w 200"/>
                <a:gd name="T21" fmla="*/ 21474836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246">
                  <a:moveTo>
                    <a:pt x="0" y="10"/>
                  </a:moveTo>
                  <a:lnTo>
                    <a:pt x="90" y="6"/>
                  </a:lnTo>
                  <a:lnTo>
                    <a:pt x="140" y="2"/>
                  </a:lnTo>
                  <a:lnTo>
                    <a:pt x="174" y="0"/>
                  </a:lnTo>
                  <a:lnTo>
                    <a:pt x="186" y="2"/>
                  </a:lnTo>
                  <a:lnTo>
                    <a:pt x="190" y="2"/>
                  </a:lnTo>
                  <a:lnTo>
                    <a:pt x="200" y="182"/>
                  </a:lnTo>
                  <a:lnTo>
                    <a:pt x="200" y="234"/>
                  </a:lnTo>
                  <a:lnTo>
                    <a:pt x="4" y="246"/>
                  </a:lnTo>
                  <a:lnTo>
                    <a:pt x="0" y="74"/>
                  </a:lnTo>
                  <a:lnTo>
                    <a:pt x="0" y="10"/>
                  </a:lnTo>
                  <a:close/>
                </a:path>
              </a:pathLst>
            </a:custGeom>
            <a:solidFill>
              <a:srgbClr val="F7AE85"/>
            </a:solidFill>
            <a:ln w="6350" cmpd="sng">
              <a:solidFill>
                <a:schemeClr val="tx1"/>
              </a:solidFill>
              <a:round/>
              <a:headEnd/>
              <a:tailEnd/>
            </a:ln>
          </p:spPr>
          <p:txBody>
            <a:bodyPr/>
            <a:lstStyle/>
            <a:p>
              <a:endParaRPr lang="en-US"/>
            </a:p>
          </p:txBody>
        </p:sp>
        <p:sp>
          <p:nvSpPr>
            <p:cNvPr id="88" name="Freeform 84"/>
            <p:cNvSpPr>
              <a:spLocks/>
            </p:cNvSpPr>
            <p:nvPr/>
          </p:nvSpPr>
          <p:spPr bwMode="auto">
            <a:xfrm>
              <a:off x="5364163" y="3709988"/>
              <a:ext cx="474662" cy="303212"/>
            </a:xfrm>
            <a:custGeom>
              <a:avLst/>
              <a:gdLst>
                <a:gd name="T0" fmla="*/ 0 w 166"/>
                <a:gd name="T1" fmla="*/ 2147483647 h 106"/>
                <a:gd name="T2" fmla="*/ 2147483647 w 166"/>
                <a:gd name="T3" fmla="*/ 0 h 106"/>
                <a:gd name="T4" fmla="*/ 2147483647 w 166"/>
                <a:gd name="T5" fmla="*/ 2147483647 h 106"/>
                <a:gd name="T6" fmla="*/ 2147483647 w 166"/>
                <a:gd name="T7" fmla="*/ 2147483647 h 106"/>
                <a:gd name="T8" fmla="*/ 2147483647 w 166"/>
                <a:gd name="T9" fmla="*/ 2147483647 h 106"/>
                <a:gd name="T10" fmla="*/ 2147483647 w 166"/>
                <a:gd name="T11" fmla="*/ 2147483647 h 106"/>
                <a:gd name="T12" fmla="*/ 0 w 166"/>
                <a:gd name="T13" fmla="*/ 2147483647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106">
                  <a:moveTo>
                    <a:pt x="0" y="4"/>
                  </a:moveTo>
                  <a:lnTo>
                    <a:pt x="96" y="0"/>
                  </a:lnTo>
                  <a:lnTo>
                    <a:pt x="162" y="2"/>
                  </a:lnTo>
                  <a:lnTo>
                    <a:pt x="166" y="38"/>
                  </a:lnTo>
                  <a:lnTo>
                    <a:pt x="166" y="102"/>
                  </a:lnTo>
                  <a:lnTo>
                    <a:pt x="4" y="106"/>
                  </a:lnTo>
                  <a:lnTo>
                    <a:pt x="0" y="4"/>
                  </a:lnTo>
                  <a:close/>
                </a:path>
              </a:pathLst>
            </a:custGeom>
            <a:solidFill>
              <a:srgbClr val="F38447"/>
            </a:solidFill>
            <a:ln w="6350" cmpd="sng">
              <a:solidFill>
                <a:schemeClr val="tx1"/>
              </a:solidFill>
              <a:round/>
              <a:headEnd/>
              <a:tailEnd/>
            </a:ln>
          </p:spPr>
          <p:txBody>
            <a:bodyPr/>
            <a:lstStyle/>
            <a:p>
              <a:endParaRPr lang="en-US"/>
            </a:p>
          </p:txBody>
        </p:sp>
        <p:sp>
          <p:nvSpPr>
            <p:cNvPr id="89" name="Freeform 85"/>
            <p:cNvSpPr>
              <a:spLocks/>
            </p:cNvSpPr>
            <p:nvPr/>
          </p:nvSpPr>
          <p:spPr bwMode="auto">
            <a:xfrm>
              <a:off x="5289550" y="4002088"/>
              <a:ext cx="560388" cy="514350"/>
            </a:xfrm>
            <a:custGeom>
              <a:avLst/>
              <a:gdLst>
                <a:gd name="T0" fmla="*/ 2147483647 w 196"/>
                <a:gd name="T1" fmla="*/ 2147483647 h 180"/>
                <a:gd name="T2" fmla="*/ 2147483647 w 196"/>
                <a:gd name="T3" fmla="*/ 0 h 180"/>
                <a:gd name="T4" fmla="*/ 2147483647 w 196"/>
                <a:gd name="T5" fmla="*/ 2147483647 h 180"/>
                <a:gd name="T6" fmla="*/ 0 w 196"/>
                <a:gd name="T7" fmla="*/ 2147483647 h 180"/>
                <a:gd name="T8" fmla="*/ 0 w 196"/>
                <a:gd name="T9" fmla="*/ 2147483647 h 180"/>
                <a:gd name="T10" fmla="*/ 2147483647 w 196"/>
                <a:gd name="T11" fmla="*/ 2147483647 h 180"/>
                <a:gd name="T12" fmla="*/ 2147483647 w 196"/>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0">
                  <a:moveTo>
                    <a:pt x="30" y="4"/>
                  </a:moveTo>
                  <a:lnTo>
                    <a:pt x="192" y="0"/>
                  </a:lnTo>
                  <a:lnTo>
                    <a:pt x="196" y="172"/>
                  </a:lnTo>
                  <a:lnTo>
                    <a:pt x="0" y="180"/>
                  </a:lnTo>
                  <a:lnTo>
                    <a:pt x="0" y="78"/>
                  </a:lnTo>
                  <a:lnTo>
                    <a:pt x="30" y="76"/>
                  </a:lnTo>
                  <a:lnTo>
                    <a:pt x="30" y="4"/>
                  </a:lnTo>
                  <a:close/>
                </a:path>
              </a:pathLst>
            </a:custGeom>
            <a:solidFill>
              <a:srgbClr val="F7AE85"/>
            </a:solidFill>
            <a:ln w="6350" cmpd="sng">
              <a:solidFill>
                <a:schemeClr val="tx1"/>
              </a:solidFill>
              <a:round/>
              <a:headEnd/>
              <a:tailEnd/>
            </a:ln>
          </p:spPr>
          <p:txBody>
            <a:bodyPr/>
            <a:lstStyle/>
            <a:p>
              <a:endParaRPr lang="en-US"/>
            </a:p>
          </p:txBody>
        </p:sp>
        <p:sp>
          <p:nvSpPr>
            <p:cNvPr id="90" name="Freeform 86"/>
            <p:cNvSpPr>
              <a:spLocks/>
            </p:cNvSpPr>
            <p:nvPr/>
          </p:nvSpPr>
          <p:spPr bwMode="auto">
            <a:xfrm>
              <a:off x="4694238" y="3721100"/>
              <a:ext cx="681037" cy="503238"/>
            </a:xfrm>
            <a:custGeom>
              <a:avLst/>
              <a:gdLst>
                <a:gd name="T0" fmla="*/ 0 w 238"/>
                <a:gd name="T1" fmla="*/ 2147483647 h 176"/>
                <a:gd name="T2" fmla="*/ 2147483647 w 238"/>
                <a:gd name="T3" fmla="*/ 0 h 176"/>
                <a:gd name="T4" fmla="*/ 2147483647 w 238"/>
                <a:gd name="T5" fmla="*/ 0 h 176"/>
                <a:gd name="T6" fmla="*/ 2147483647 w 238"/>
                <a:gd name="T7" fmla="*/ 2147483647 h 176"/>
                <a:gd name="T8" fmla="*/ 2147483647 w 238"/>
                <a:gd name="T9" fmla="*/ 2147483647 h 176"/>
                <a:gd name="T10" fmla="*/ 2147483647 w 238"/>
                <a:gd name="T11" fmla="*/ 2147483647 h 176"/>
                <a:gd name="T12" fmla="*/ 2147483647 w 238"/>
                <a:gd name="T13" fmla="*/ 2147483647 h 176"/>
                <a:gd name="T14" fmla="*/ 2147483647 w 238"/>
                <a:gd name="T15" fmla="*/ 2147483647 h 176"/>
                <a:gd name="T16" fmla="*/ 2147483647 w 238"/>
                <a:gd name="T17" fmla="*/ 2147483647 h 176"/>
                <a:gd name="T18" fmla="*/ 2147483647 w 238"/>
                <a:gd name="T19" fmla="*/ 2147483647 h 176"/>
                <a:gd name="T20" fmla="*/ 0 w 238"/>
                <a:gd name="T21" fmla="*/ 2147483647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176">
                  <a:moveTo>
                    <a:pt x="0" y="6"/>
                  </a:moveTo>
                  <a:lnTo>
                    <a:pt x="166" y="0"/>
                  </a:lnTo>
                  <a:lnTo>
                    <a:pt x="234" y="0"/>
                  </a:lnTo>
                  <a:lnTo>
                    <a:pt x="236" y="48"/>
                  </a:lnTo>
                  <a:lnTo>
                    <a:pt x="238" y="102"/>
                  </a:lnTo>
                  <a:lnTo>
                    <a:pt x="238" y="140"/>
                  </a:lnTo>
                  <a:lnTo>
                    <a:pt x="238" y="174"/>
                  </a:lnTo>
                  <a:lnTo>
                    <a:pt x="208" y="176"/>
                  </a:lnTo>
                  <a:lnTo>
                    <a:pt x="4" y="174"/>
                  </a:lnTo>
                  <a:lnTo>
                    <a:pt x="4" y="140"/>
                  </a:lnTo>
                  <a:lnTo>
                    <a:pt x="0" y="6"/>
                  </a:lnTo>
                  <a:close/>
                </a:path>
              </a:pathLst>
            </a:custGeom>
            <a:solidFill>
              <a:srgbClr val="F7AE85"/>
            </a:solidFill>
            <a:ln w="6350" cmpd="sng">
              <a:solidFill>
                <a:schemeClr val="tx1"/>
              </a:solidFill>
              <a:round/>
              <a:headEnd/>
              <a:tailEnd/>
            </a:ln>
          </p:spPr>
          <p:txBody>
            <a:bodyPr/>
            <a:lstStyle/>
            <a:p>
              <a:endParaRPr lang="en-US"/>
            </a:p>
          </p:txBody>
        </p:sp>
        <p:sp>
          <p:nvSpPr>
            <p:cNvPr id="91" name="Freeform 87"/>
            <p:cNvSpPr>
              <a:spLocks/>
            </p:cNvSpPr>
            <p:nvPr/>
          </p:nvSpPr>
          <p:spPr bwMode="auto">
            <a:xfrm>
              <a:off x="5151438" y="3228975"/>
              <a:ext cx="492125" cy="492125"/>
            </a:xfrm>
            <a:custGeom>
              <a:avLst/>
              <a:gdLst>
                <a:gd name="T0" fmla="*/ 0 w 172"/>
                <a:gd name="T1" fmla="*/ 2147483647 h 172"/>
                <a:gd name="T2" fmla="*/ 2147483647 w 172"/>
                <a:gd name="T3" fmla="*/ 2147483647 h 172"/>
                <a:gd name="T4" fmla="*/ 2147483647 w 172"/>
                <a:gd name="T5" fmla="*/ 0 h 172"/>
                <a:gd name="T6" fmla="*/ 2147483647 w 172"/>
                <a:gd name="T7" fmla="*/ 2147483647 h 172"/>
                <a:gd name="T8" fmla="*/ 2147483647 w 172"/>
                <a:gd name="T9" fmla="*/ 2147483647 h 172"/>
                <a:gd name="T10" fmla="*/ 2147483647 w 172"/>
                <a:gd name="T11" fmla="*/ 2147483647 h 172"/>
                <a:gd name="T12" fmla="*/ 0 w 172"/>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72">
                  <a:moveTo>
                    <a:pt x="0" y="38"/>
                  </a:moveTo>
                  <a:lnTo>
                    <a:pt x="4" y="4"/>
                  </a:lnTo>
                  <a:lnTo>
                    <a:pt x="172" y="0"/>
                  </a:lnTo>
                  <a:lnTo>
                    <a:pt x="170" y="168"/>
                  </a:lnTo>
                  <a:lnTo>
                    <a:pt x="74" y="172"/>
                  </a:lnTo>
                  <a:lnTo>
                    <a:pt x="10" y="170"/>
                  </a:lnTo>
                  <a:lnTo>
                    <a:pt x="0" y="38"/>
                  </a:lnTo>
                  <a:close/>
                </a:path>
              </a:pathLst>
            </a:custGeom>
            <a:solidFill>
              <a:srgbClr val="F7AE85"/>
            </a:solidFill>
            <a:ln w="6350" cmpd="sng">
              <a:solidFill>
                <a:schemeClr val="tx1"/>
              </a:solidFill>
              <a:round/>
              <a:headEnd/>
              <a:tailEnd/>
            </a:ln>
          </p:spPr>
          <p:txBody>
            <a:bodyPr/>
            <a:lstStyle/>
            <a:p>
              <a:endParaRPr lang="en-US"/>
            </a:p>
          </p:txBody>
        </p:sp>
        <p:sp>
          <p:nvSpPr>
            <p:cNvPr id="92" name="Freeform 88"/>
            <p:cNvSpPr>
              <a:spLocks/>
            </p:cNvSpPr>
            <p:nvPr/>
          </p:nvSpPr>
          <p:spPr bwMode="auto">
            <a:xfrm>
              <a:off x="4683125" y="3338513"/>
              <a:ext cx="496888" cy="400050"/>
            </a:xfrm>
            <a:custGeom>
              <a:avLst/>
              <a:gdLst>
                <a:gd name="T0" fmla="*/ 0 w 174"/>
                <a:gd name="T1" fmla="*/ 2147483647 h 140"/>
                <a:gd name="T2" fmla="*/ 2147483647 w 174"/>
                <a:gd name="T3" fmla="*/ 0 h 140"/>
                <a:gd name="T4" fmla="*/ 2147483647 w 174"/>
                <a:gd name="T5" fmla="*/ 2147483647 h 140"/>
                <a:gd name="T6" fmla="*/ 2147483647 w 174"/>
                <a:gd name="T7" fmla="*/ 2147483647 h 140"/>
                <a:gd name="T8" fmla="*/ 2147483647 w 174"/>
                <a:gd name="T9" fmla="*/ 2147483647 h 140"/>
                <a:gd name="T10" fmla="*/ 0 w 174"/>
                <a:gd name="T11" fmla="*/ 2147483647 h 140"/>
                <a:gd name="T12" fmla="*/ 0 w 174"/>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0">
                  <a:moveTo>
                    <a:pt x="0" y="2"/>
                  </a:moveTo>
                  <a:lnTo>
                    <a:pt x="164" y="0"/>
                  </a:lnTo>
                  <a:lnTo>
                    <a:pt x="174" y="132"/>
                  </a:lnTo>
                  <a:lnTo>
                    <a:pt x="4" y="140"/>
                  </a:lnTo>
                  <a:lnTo>
                    <a:pt x="4" y="106"/>
                  </a:lnTo>
                  <a:lnTo>
                    <a:pt x="0" y="106"/>
                  </a:lnTo>
                  <a:lnTo>
                    <a:pt x="0" y="2"/>
                  </a:lnTo>
                  <a:close/>
                </a:path>
              </a:pathLst>
            </a:custGeom>
            <a:solidFill>
              <a:srgbClr val="FBD6C1"/>
            </a:solidFill>
            <a:ln w="6350" cmpd="sng">
              <a:solidFill>
                <a:schemeClr val="tx1"/>
              </a:solidFill>
              <a:round/>
              <a:headEnd/>
              <a:tailEnd/>
            </a:ln>
          </p:spPr>
          <p:txBody>
            <a:bodyPr/>
            <a:lstStyle/>
            <a:p>
              <a:endParaRPr lang="en-US"/>
            </a:p>
          </p:txBody>
        </p:sp>
        <p:sp>
          <p:nvSpPr>
            <p:cNvPr id="93" name="Freeform 89"/>
            <p:cNvSpPr>
              <a:spLocks/>
            </p:cNvSpPr>
            <p:nvPr/>
          </p:nvSpPr>
          <p:spPr bwMode="auto">
            <a:xfrm>
              <a:off x="4224338" y="3641725"/>
              <a:ext cx="481012" cy="492125"/>
            </a:xfrm>
            <a:custGeom>
              <a:avLst/>
              <a:gdLst>
                <a:gd name="T0" fmla="*/ 2147483647 w 168"/>
                <a:gd name="T1" fmla="*/ 2147483647 h 172"/>
                <a:gd name="T2" fmla="*/ 0 w 168"/>
                <a:gd name="T3" fmla="*/ 2147483647 h 172"/>
                <a:gd name="T4" fmla="*/ 2147483647 w 168"/>
                <a:gd name="T5" fmla="*/ 2147483647 h 172"/>
                <a:gd name="T6" fmla="*/ 2147483647 w 168"/>
                <a:gd name="T7" fmla="*/ 2147483647 h 172"/>
                <a:gd name="T8" fmla="*/ 2147483647 w 168"/>
                <a:gd name="T9" fmla="*/ 0 h 172"/>
                <a:gd name="T10" fmla="*/ 2147483647 w 168"/>
                <a:gd name="T11" fmla="*/ 2147483647 h 172"/>
                <a:gd name="T12" fmla="*/ 2147483647 w 168"/>
                <a:gd name="T13" fmla="*/ 2147483647 h 172"/>
                <a:gd name="T14" fmla="*/ 2147483647 w 168"/>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72">
                  <a:moveTo>
                    <a:pt x="4" y="172"/>
                  </a:moveTo>
                  <a:lnTo>
                    <a:pt x="0" y="102"/>
                  </a:lnTo>
                  <a:lnTo>
                    <a:pt x="30" y="100"/>
                  </a:lnTo>
                  <a:lnTo>
                    <a:pt x="28" y="4"/>
                  </a:lnTo>
                  <a:lnTo>
                    <a:pt x="164" y="0"/>
                  </a:lnTo>
                  <a:lnTo>
                    <a:pt x="164" y="34"/>
                  </a:lnTo>
                  <a:lnTo>
                    <a:pt x="168" y="168"/>
                  </a:lnTo>
                  <a:lnTo>
                    <a:pt x="4" y="172"/>
                  </a:lnTo>
                  <a:close/>
                </a:path>
              </a:pathLst>
            </a:custGeom>
            <a:solidFill>
              <a:srgbClr val="FBD6C1"/>
            </a:solidFill>
            <a:ln w="6350" cmpd="sng">
              <a:solidFill>
                <a:schemeClr val="tx1"/>
              </a:solidFill>
              <a:round/>
              <a:headEnd/>
              <a:tailEnd/>
            </a:ln>
          </p:spPr>
          <p:txBody>
            <a:bodyPr/>
            <a:lstStyle/>
            <a:p>
              <a:endParaRPr lang="en-US"/>
            </a:p>
          </p:txBody>
        </p:sp>
        <p:sp>
          <p:nvSpPr>
            <p:cNvPr id="94" name="Freeform 90"/>
            <p:cNvSpPr>
              <a:spLocks/>
            </p:cNvSpPr>
            <p:nvPr/>
          </p:nvSpPr>
          <p:spPr bwMode="auto">
            <a:xfrm>
              <a:off x="3744913" y="3841750"/>
              <a:ext cx="492125" cy="406400"/>
            </a:xfrm>
            <a:custGeom>
              <a:avLst/>
              <a:gdLst>
                <a:gd name="T0" fmla="*/ 2147483647 w 172"/>
                <a:gd name="T1" fmla="*/ 2147483647 h 142"/>
                <a:gd name="T2" fmla="*/ 0 w 172"/>
                <a:gd name="T3" fmla="*/ 2147483647 h 142"/>
                <a:gd name="T4" fmla="*/ 0 w 172"/>
                <a:gd name="T5" fmla="*/ 0 h 142"/>
                <a:gd name="T6" fmla="*/ 2147483647 w 172"/>
                <a:gd name="T7" fmla="*/ 0 h 142"/>
                <a:gd name="T8" fmla="*/ 2147483647 w 172"/>
                <a:gd name="T9" fmla="*/ 2147483647 h 142"/>
                <a:gd name="T10" fmla="*/ 2147483647 w 172"/>
                <a:gd name="T11" fmla="*/ 2147483647 h 142"/>
                <a:gd name="T12" fmla="*/ 2147483647 w 172"/>
                <a:gd name="T13" fmla="*/ 2147483647 h 142"/>
                <a:gd name="T14" fmla="*/ 2147483647 w 172"/>
                <a:gd name="T15" fmla="*/ 2147483647 h 142"/>
                <a:gd name="T16" fmla="*/ 2147483647 w 172"/>
                <a:gd name="T17" fmla="*/ 2147483647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142">
                  <a:moveTo>
                    <a:pt x="6" y="142"/>
                  </a:moveTo>
                  <a:lnTo>
                    <a:pt x="0" y="64"/>
                  </a:lnTo>
                  <a:lnTo>
                    <a:pt x="0" y="0"/>
                  </a:lnTo>
                  <a:lnTo>
                    <a:pt x="64" y="0"/>
                  </a:lnTo>
                  <a:lnTo>
                    <a:pt x="66" y="34"/>
                  </a:lnTo>
                  <a:lnTo>
                    <a:pt x="168" y="32"/>
                  </a:lnTo>
                  <a:lnTo>
                    <a:pt x="172" y="102"/>
                  </a:lnTo>
                  <a:lnTo>
                    <a:pt x="168" y="140"/>
                  </a:lnTo>
                  <a:lnTo>
                    <a:pt x="6" y="142"/>
                  </a:lnTo>
                  <a:close/>
                </a:path>
              </a:pathLst>
            </a:custGeom>
            <a:solidFill>
              <a:srgbClr val="EF6011"/>
            </a:solidFill>
            <a:ln w="6350" cmpd="sng">
              <a:solidFill>
                <a:schemeClr val="tx1"/>
              </a:solidFill>
              <a:round/>
              <a:headEnd/>
              <a:tailEnd/>
            </a:ln>
          </p:spPr>
          <p:txBody>
            <a:bodyPr/>
            <a:lstStyle/>
            <a:p>
              <a:endParaRPr lang="en-US"/>
            </a:p>
          </p:txBody>
        </p:sp>
        <p:sp>
          <p:nvSpPr>
            <p:cNvPr id="95" name="Freeform 91"/>
            <p:cNvSpPr>
              <a:spLocks/>
            </p:cNvSpPr>
            <p:nvPr/>
          </p:nvSpPr>
          <p:spPr bwMode="auto">
            <a:xfrm>
              <a:off x="3727450" y="3544888"/>
              <a:ext cx="584200" cy="393700"/>
            </a:xfrm>
            <a:custGeom>
              <a:avLst/>
              <a:gdLst>
                <a:gd name="T0" fmla="*/ 2147483647 w 204"/>
                <a:gd name="T1" fmla="*/ 2147483647 h 138"/>
                <a:gd name="T2" fmla="*/ 0 w 204"/>
                <a:gd name="T3" fmla="*/ 2147483647 h 138"/>
                <a:gd name="T4" fmla="*/ 2147483647 w 204"/>
                <a:gd name="T5" fmla="*/ 2147483647 h 138"/>
                <a:gd name="T6" fmla="*/ 2147483647 w 204"/>
                <a:gd name="T7" fmla="*/ 0 h 138"/>
                <a:gd name="T8" fmla="*/ 2147483647 w 204"/>
                <a:gd name="T9" fmla="*/ 2147483647 h 138"/>
                <a:gd name="T10" fmla="*/ 2147483647 w 204"/>
                <a:gd name="T11" fmla="*/ 2147483647 h 138"/>
                <a:gd name="T12" fmla="*/ 2147483647 w 204"/>
                <a:gd name="T13" fmla="*/ 2147483647 h 138"/>
                <a:gd name="T14" fmla="*/ 2147483647 w 204"/>
                <a:gd name="T15" fmla="*/ 2147483647 h 138"/>
                <a:gd name="T16" fmla="*/ 2147483647 w 204"/>
                <a:gd name="T17" fmla="*/ 2147483647 h 138"/>
                <a:gd name="T18" fmla="*/ 2147483647 w 204"/>
                <a:gd name="T19" fmla="*/ 2147483647 h 138"/>
                <a:gd name="T20" fmla="*/ 2147483647 w 204"/>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 h="138">
                  <a:moveTo>
                    <a:pt x="6" y="104"/>
                  </a:moveTo>
                  <a:lnTo>
                    <a:pt x="0" y="34"/>
                  </a:lnTo>
                  <a:lnTo>
                    <a:pt x="2" y="2"/>
                  </a:lnTo>
                  <a:lnTo>
                    <a:pt x="168" y="0"/>
                  </a:lnTo>
                  <a:lnTo>
                    <a:pt x="170" y="36"/>
                  </a:lnTo>
                  <a:lnTo>
                    <a:pt x="202" y="38"/>
                  </a:lnTo>
                  <a:lnTo>
                    <a:pt x="204" y="134"/>
                  </a:lnTo>
                  <a:lnTo>
                    <a:pt x="174" y="136"/>
                  </a:lnTo>
                  <a:lnTo>
                    <a:pt x="72" y="138"/>
                  </a:lnTo>
                  <a:lnTo>
                    <a:pt x="70" y="104"/>
                  </a:lnTo>
                  <a:lnTo>
                    <a:pt x="6" y="104"/>
                  </a:lnTo>
                  <a:close/>
                </a:path>
              </a:pathLst>
            </a:custGeom>
            <a:solidFill>
              <a:srgbClr val="F38447"/>
            </a:solidFill>
            <a:ln w="6350" cmpd="sng">
              <a:solidFill>
                <a:schemeClr val="tx1"/>
              </a:solidFill>
              <a:round/>
              <a:headEnd/>
              <a:tailEnd/>
            </a:ln>
          </p:spPr>
          <p:txBody>
            <a:bodyPr/>
            <a:lstStyle/>
            <a:p>
              <a:endParaRPr lang="en-US"/>
            </a:p>
          </p:txBody>
        </p:sp>
        <p:sp>
          <p:nvSpPr>
            <p:cNvPr id="96" name="Freeform 92"/>
            <p:cNvSpPr>
              <a:spLocks/>
            </p:cNvSpPr>
            <p:nvPr/>
          </p:nvSpPr>
          <p:spPr bwMode="auto">
            <a:xfrm>
              <a:off x="3167063" y="4024313"/>
              <a:ext cx="595312" cy="503237"/>
            </a:xfrm>
            <a:custGeom>
              <a:avLst/>
              <a:gdLst>
                <a:gd name="T0" fmla="*/ 2147483647 w 208"/>
                <a:gd name="T1" fmla="*/ 2147483647 h 176"/>
                <a:gd name="T2" fmla="*/ 0 w 208"/>
                <a:gd name="T3" fmla="*/ 2147483647 h 176"/>
                <a:gd name="T4" fmla="*/ 2147483647 w 208"/>
                <a:gd name="T5" fmla="*/ 0 h 176"/>
                <a:gd name="T6" fmla="*/ 2147483647 w 208"/>
                <a:gd name="T7" fmla="*/ 2147483647 h 176"/>
                <a:gd name="T8" fmla="*/ 2147483647 w 208"/>
                <a:gd name="T9" fmla="*/ 2147483647 h 176"/>
                <a:gd name="T10" fmla="*/ 2147483647 w 208"/>
                <a:gd name="T11" fmla="*/ 2147483647 h 176"/>
                <a:gd name="T12" fmla="*/ 2147483647 w 208"/>
                <a:gd name="T13" fmla="*/ 2147483647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76">
                  <a:moveTo>
                    <a:pt x="4" y="176"/>
                  </a:moveTo>
                  <a:lnTo>
                    <a:pt x="0" y="2"/>
                  </a:lnTo>
                  <a:lnTo>
                    <a:pt x="202" y="0"/>
                  </a:lnTo>
                  <a:lnTo>
                    <a:pt x="208" y="78"/>
                  </a:lnTo>
                  <a:lnTo>
                    <a:pt x="202" y="176"/>
                  </a:lnTo>
                  <a:lnTo>
                    <a:pt x="42" y="176"/>
                  </a:lnTo>
                  <a:lnTo>
                    <a:pt x="4" y="176"/>
                  </a:lnTo>
                  <a:close/>
                </a:path>
              </a:pathLst>
            </a:custGeom>
            <a:solidFill>
              <a:srgbClr val="FBD6C1"/>
            </a:solidFill>
            <a:ln w="6350" cmpd="sng">
              <a:solidFill>
                <a:schemeClr val="tx1"/>
              </a:solidFill>
              <a:round/>
              <a:headEnd/>
              <a:tailEnd/>
            </a:ln>
          </p:spPr>
          <p:txBody>
            <a:bodyPr/>
            <a:lstStyle/>
            <a:p>
              <a:endParaRPr lang="en-US"/>
            </a:p>
          </p:txBody>
        </p:sp>
        <p:sp>
          <p:nvSpPr>
            <p:cNvPr id="97" name="Freeform 93"/>
            <p:cNvSpPr>
              <a:spLocks/>
            </p:cNvSpPr>
            <p:nvPr/>
          </p:nvSpPr>
          <p:spPr bwMode="auto">
            <a:xfrm>
              <a:off x="2806700" y="3938588"/>
              <a:ext cx="371475" cy="595312"/>
            </a:xfrm>
            <a:custGeom>
              <a:avLst/>
              <a:gdLst>
                <a:gd name="T0" fmla="*/ 2147483647 w 130"/>
                <a:gd name="T1" fmla="*/ 2147483647 h 208"/>
                <a:gd name="T2" fmla="*/ 0 w 130"/>
                <a:gd name="T3" fmla="*/ 2147483647 h 208"/>
                <a:gd name="T4" fmla="*/ 2147483647 w 130"/>
                <a:gd name="T5" fmla="*/ 0 h 208"/>
                <a:gd name="T6" fmla="*/ 2147483647 w 130"/>
                <a:gd name="T7" fmla="*/ 2147483647 h 208"/>
                <a:gd name="T8" fmla="*/ 2147483647 w 130"/>
                <a:gd name="T9" fmla="*/ 2147483647 h 208"/>
                <a:gd name="T10" fmla="*/ 2147483647 w 130"/>
                <a:gd name="T11" fmla="*/ 2147483647 h 208"/>
                <a:gd name="T12" fmla="*/ 2147483647 w 130"/>
                <a:gd name="T13" fmla="*/ 2147483647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08">
                  <a:moveTo>
                    <a:pt x="4" y="208"/>
                  </a:moveTo>
                  <a:lnTo>
                    <a:pt x="0" y="102"/>
                  </a:lnTo>
                  <a:lnTo>
                    <a:pt x="2" y="0"/>
                  </a:lnTo>
                  <a:lnTo>
                    <a:pt x="122" y="2"/>
                  </a:lnTo>
                  <a:lnTo>
                    <a:pt x="126" y="32"/>
                  </a:lnTo>
                  <a:lnTo>
                    <a:pt x="130" y="206"/>
                  </a:lnTo>
                  <a:lnTo>
                    <a:pt x="4" y="208"/>
                  </a:lnTo>
                  <a:close/>
                </a:path>
              </a:pathLst>
            </a:custGeom>
            <a:solidFill>
              <a:srgbClr val="FBD6C1"/>
            </a:solidFill>
            <a:ln w="6350" cmpd="sng">
              <a:solidFill>
                <a:schemeClr val="tx1"/>
              </a:solidFill>
              <a:round/>
              <a:headEnd/>
              <a:tailEnd/>
            </a:ln>
          </p:spPr>
          <p:txBody>
            <a:bodyPr/>
            <a:lstStyle/>
            <a:p>
              <a:endParaRPr lang="en-US"/>
            </a:p>
          </p:txBody>
        </p:sp>
        <p:sp>
          <p:nvSpPr>
            <p:cNvPr id="98" name="Freeform 94"/>
            <p:cNvSpPr>
              <a:spLocks/>
            </p:cNvSpPr>
            <p:nvPr/>
          </p:nvSpPr>
          <p:spPr bwMode="auto">
            <a:xfrm>
              <a:off x="3155950" y="3641725"/>
              <a:ext cx="588963" cy="388938"/>
            </a:xfrm>
            <a:custGeom>
              <a:avLst/>
              <a:gdLst>
                <a:gd name="T0" fmla="*/ 0 w 206"/>
                <a:gd name="T1" fmla="*/ 2147483647 h 136"/>
                <a:gd name="T2" fmla="*/ 2147483647 w 206"/>
                <a:gd name="T3" fmla="*/ 2147483647 h 136"/>
                <a:gd name="T4" fmla="*/ 2147483647 w 206"/>
                <a:gd name="T5" fmla="*/ 0 h 136"/>
                <a:gd name="T6" fmla="*/ 2147483647 w 206"/>
                <a:gd name="T7" fmla="*/ 2147483647 h 136"/>
                <a:gd name="T8" fmla="*/ 2147483647 w 206"/>
                <a:gd name="T9" fmla="*/ 2147483647 h 136"/>
                <a:gd name="T10" fmla="*/ 2147483647 w 206"/>
                <a:gd name="T11" fmla="*/ 2147483647 h 136"/>
                <a:gd name="T12" fmla="*/ 0 w 206"/>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36">
                  <a:moveTo>
                    <a:pt x="0" y="106"/>
                  </a:moveTo>
                  <a:lnTo>
                    <a:pt x="2" y="2"/>
                  </a:lnTo>
                  <a:lnTo>
                    <a:pt x="200" y="0"/>
                  </a:lnTo>
                  <a:lnTo>
                    <a:pt x="206" y="70"/>
                  </a:lnTo>
                  <a:lnTo>
                    <a:pt x="206" y="134"/>
                  </a:lnTo>
                  <a:lnTo>
                    <a:pt x="4" y="136"/>
                  </a:lnTo>
                  <a:lnTo>
                    <a:pt x="0" y="106"/>
                  </a:lnTo>
                  <a:close/>
                </a:path>
              </a:pathLst>
            </a:custGeom>
            <a:solidFill>
              <a:srgbClr val="FBD6C1"/>
            </a:solidFill>
            <a:ln w="6350" cmpd="sng">
              <a:solidFill>
                <a:schemeClr val="tx1"/>
              </a:solidFill>
              <a:round/>
              <a:headEnd/>
              <a:tailEnd/>
            </a:ln>
          </p:spPr>
          <p:txBody>
            <a:bodyPr/>
            <a:lstStyle/>
            <a:p>
              <a:endParaRPr lang="en-US"/>
            </a:p>
          </p:txBody>
        </p:sp>
        <p:sp>
          <p:nvSpPr>
            <p:cNvPr id="99" name="Freeform 95"/>
            <p:cNvSpPr>
              <a:spLocks/>
            </p:cNvSpPr>
            <p:nvPr/>
          </p:nvSpPr>
          <p:spPr bwMode="auto">
            <a:xfrm>
              <a:off x="4195763" y="3149600"/>
              <a:ext cx="487362" cy="503238"/>
            </a:xfrm>
            <a:custGeom>
              <a:avLst/>
              <a:gdLst>
                <a:gd name="T0" fmla="*/ 2147483647 w 170"/>
                <a:gd name="T1" fmla="*/ 2147483647 h 176"/>
                <a:gd name="T2" fmla="*/ 0 w 170"/>
                <a:gd name="T3" fmla="*/ 2147483647 h 176"/>
                <a:gd name="T4" fmla="*/ 2147483647 w 170"/>
                <a:gd name="T5" fmla="*/ 0 h 176"/>
                <a:gd name="T6" fmla="*/ 2147483647 w 170"/>
                <a:gd name="T7" fmla="*/ 2147483647 h 176"/>
                <a:gd name="T8" fmla="*/ 2147483647 w 170"/>
                <a:gd name="T9" fmla="*/ 2147483647 h 176"/>
                <a:gd name="T10" fmla="*/ 2147483647 w 170"/>
                <a:gd name="T11" fmla="*/ 2147483647 h 176"/>
                <a:gd name="T12" fmla="*/ 2147483647 w 170"/>
                <a:gd name="T13" fmla="*/ 2147483647 h 176"/>
                <a:gd name="T14" fmla="*/ 2147483647 w 170"/>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76">
                  <a:moveTo>
                    <a:pt x="4" y="138"/>
                  </a:moveTo>
                  <a:lnTo>
                    <a:pt x="0" y="2"/>
                  </a:lnTo>
                  <a:lnTo>
                    <a:pt x="170" y="0"/>
                  </a:lnTo>
                  <a:lnTo>
                    <a:pt x="170" y="68"/>
                  </a:lnTo>
                  <a:lnTo>
                    <a:pt x="170" y="172"/>
                  </a:lnTo>
                  <a:lnTo>
                    <a:pt x="38" y="176"/>
                  </a:lnTo>
                  <a:lnTo>
                    <a:pt x="6" y="174"/>
                  </a:lnTo>
                  <a:lnTo>
                    <a:pt x="4" y="138"/>
                  </a:lnTo>
                  <a:close/>
                </a:path>
              </a:pathLst>
            </a:custGeom>
            <a:solidFill>
              <a:srgbClr val="EF6011"/>
            </a:solidFill>
            <a:ln w="6350" cmpd="sng">
              <a:solidFill>
                <a:schemeClr val="tx1"/>
              </a:solidFill>
              <a:round/>
              <a:headEnd/>
              <a:tailEnd/>
            </a:ln>
          </p:spPr>
          <p:txBody>
            <a:bodyPr/>
            <a:lstStyle/>
            <a:p>
              <a:endParaRPr lang="en-US"/>
            </a:p>
          </p:txBody>
        </p:sp>
        <p:sp>
          <p:nvSpPr>
            <p:cNvPr id="100" name="Freeform 96"/>
            <p:cNvSpPr>
              <a:spLocks/>
            </p:cNvSpPr>
            <p:nvPr/>
          </p:nvSpPr>
          <p:spPr bwMode="auto">
            <a:xfrm>
              <a:off x="3721100" y="3155950"/>
              <a:ext cx="487363" cy="393700"/>
            </a:xfrm>
            <a:custGeom>
              <a:avLst/>
              <a:gdLst>
                <a:gd name="T0" fmla="*/ 0 w 170"/>
                <a:gd name="T1" fmla="*/ 2147483647 h 138"/>
                <a:gd name="T2" fmla="*/ 2147483647 w 170"/>
                <a:gd name="T3" fmla="*/ 0 h 138"/>
                <a:gd name="T4" fmla="*/ 2147483647 w 170"/>
                <a:gd name="T5" fmla="*/ 2147483647 h 138"/>
                <a:gd name="T6" fmla="*/ 2147483647 w 170"/>
                <a:gd name="T7" fmla="*/ 2147483647 h 138"/>
                <a:gd name="T8" fmla="*/ 0 w 170"/>
                <a:gd name="T9" fmla="*/ 214748364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38">
                  <a:moveTo>
                    <a:pt x="0" y="8"/>
                  </a:moveTo>
                  <a:lnTo>
                    <a:pt x="166" y="0"/>
                  </a:lnTo>
                  <a:lnTo>
                    <a:pt x="170" y="136"/>
                  </a:lnTo>
                  <a:lnTo>
                    <a:pt x="4" y="138"/>
                  </a:lnTo>
                  <a:lnTo>
                    <a:pt x="0" y="8"/>
                  </a:lnTo>
                  <a:close/>
                </a:path>
              </a:pathLst>
            </a:custGeom>
            <a:solidFill>
              <a:srgbClr val="EF6011"/>
            </a:solidFill>
            <a:ln w="6350" cmpd="sng">
              <a:solidFill>
                <a:schemeClr val="tx1"/>
              </a:solidFill>
              <a:round/>
              <a:headEnd/>
              <a:tailEnd/>
            </a:ln>
          </p:spPr>
          <p:txBody>
            <a:bodyPr/>
            <a:lstStyle/>
            <a:p>
              <a:endParaRPr lang="en-US"/>
            </a:p>
          </p:txBody>
        </p:sp>
        <p:sp>
          <p:nvSpPr>
            <p:cNvPr id="101" name="Freeform 97"/>
            <p:cNvSpPr>
              <a:spLocks/>
            </p:cNvSpPr>
            <p:nvPr/>
          </p:nvSpPr>
          <p:spPr bwMode="auto">
            <a:xfrm>
              <a:off x="2428875" y="4230688"/>
              <a:ext cx="388938" cy="388937"/>
            </a:xfrm>
            <a:custGeom>
              <a:avLst/>
              <a:gdLst>
                <a:gd name="T0" fmla="*/ 0 w 136"/>
                <a:gd name="T1" fmla="*/ 2147483647 h 136"/>
                <a:gd name="T2" fmla="*/ 2147483647 w 136"/>
                <a:gd name="T3" fmla="*/ 0 h 136"/>
                <a:gd name="T4" fmla="*/ 2147483647 w 136"/>
                <a:gd name="T5" fmla="*/ 2147483647 h 136"/>
                <a:gd name="T6" fmla="*/ 2147483647 w 136"/>
                <a:gd name="T7" fmla="*/ 2147483647 h 136"/>
                <a:gd name="T8" fmla="*/ 0 w 136"/>
                <a:gd name="T9" fmla="*/ 2147483647 h 136"/>
                <a:gd name="T10" fmla="*/ 0 w 136"/>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6">
                  <a:moveTo>
                    <a:pt x="0" y="2"/>
                  </a:moveTo>
                  <a:lnTo>
                    <a:pt x="132" y="0"/>
                  </a:lnTo>
                  <a:lnTo>
                    <a:pt x="136" y="106"/>
                  </a:lnTo>
                  <a:lnTo>
                    <a:pt x="128" y="136"/>
                  </a:lnTo>
                  <a:lnTo>
                    <a:pt x="0" y="136"/>
                  </a:lnTo>
                  <a:lnTo>
                    <a:pt x="0" y="2"/>
                  </a:lnTo>
                  <a:close/>
                </a:path>
              </a:pathLst>
            </a:custGeom>
            <a:solidFill>
              <a:srgbClr val="F38447"/>
            </a:solidFill>
            <a:ln w="6350" cmpd="sng">
              <a:solidFill>
                <a:schemeClr val="tx1"/>
              </a:solidFill>
              <a:round/>
              <a:headEnd/>
              <a:tailEnd/>
            </a:ln>
          </p:spPr>
          <p:txBody>
            <a:bodyPr/>
            <a:lstStyle/>
            <a:p>
              <a:endParaRPr lang="en-US"/>
            </a:p>
          </p:txBody>
        </p:sp>
        <p:sp>
          <p:nvSpPr>
            <p:cNvPr id="102" name="Freeform 98"/>
            <p:cNvSpPr>
              <a:spLocks/>
            </p:cNvSpPr>
            <p:nvPr/>
          </p:nvSpPr>
          <p:spPr bwMode="auto">
            <a:xfrm>
              <a:off x="2393950" y="3641725"/>
              <a:ext cx="766763" cy="593725"/>
            </a:xfrm>
            <a:custGeom>
              <a:avLst/>
              <a:gdLst>
                <a:gd name="T0" fmla="*/ 2147483647 w 268"/>
                <a:gd name="T1" fmla="*/ 2147483647 h 208"/>
                <a:gd name="T2" fmla="*/ 2147483647 w 268"/>
                <a:gd name="T3" fmla="*/ 0 h 208"/>
                <a:gd name="T4" fmla="*/ 2147483647 w 268"/>
                <a:gd name="T5" fmla="*/ 2147483647 h 208"/>
                <a:gd name="T6" fmla="*/ 2147483647 w 268"/>
                <a:gd name="T7" fmla="*/ 2147483647 h 208"/>
                <a:gd name="T8" fmla="*/ 2147483647 w 268"/>
                <a:gd name="T9" fmla="*/ 2147483647 h 208"/>
                <a:gd name="T10" fmla="*/ 2147483647 w 268"/>
                <a:gd name="T11" fmla="*/ 2147483647 h 208"/>
                <a:gd name="T12" fmla="*/ 2147483647 w 268"/>
                <a:gd name="T13" fmla="*/ 2147483647 h 208"/>
                <a:gd name="T14" fmla="*/ 2147483647 w 268"/>
                <a:gd name="T15" fmla="*/ 2147483647 h 208"/>
                <a:gd name="T16" fmla="*/ 0 w 268"/>
                <a:gd name="T17" fmla="*/ 2147483647 h 208"/>
                <a:gd name="T18" fmla="*/ 2147483647 w 268"/>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8">
                  <a:moveTo>
                    <a:pt x="4" y="2"/>
                  </a:moveTo>
                  <a:lnTo>
                    <a:pt x="138" y="0"/>
                  </a:lnTo>
                  <a:lnTo>
                    <a:pt x="268" y="2"/>
                  </a:lnTo>
                  <a:lnTo>
                    <a:pt x="266" y="106"/>
                  </a:lnTo>
                  <a:lnTo>
                    <a:pt x="146" y="104"/>
                  </a:lnTo>
                  <a:lnTo>
                    <a:pt x="144" y="206"/>
                  </a:lnTo>
                  <a:lnTo>
                    <a:pt x="12" y="208"/>
                  </a:lnTo>
                  <a:lnTo>
                    <a:pt x="8" y="168"/>
                  </a:lnTo>
                  <a:lnTo>
                    <a:pt x="0" y="168"/>
                  </a:lnTo>
                  <a:lnTo>
                    <a:pt x="4" y="2"/>
                  </a:lnTo>
                  <a:close/>
                </a:path>
              </a:pathLst>
            </a:custGeom>
            <a:solidFill>
              <a:srgbClr val="F7AE85"/>
            </a:solidFill>
            <a:ln w="6350" cmpd="sng">
              <a:solidFill>
                <a:schemeClr val="tx1"/>
              </a:solidFill>
              <a:round/>
              <a:headEnd/>
              <a:tailEnd/>
            </a:ln>
          </p:spPr>
          <p:txBody>
            <a:bodyPr/>
            <a:lstStyle/>
            <a:p>
              <a:endParaRPr lang="en-US"/>
            </a:p>
          </p:txBody>
        </p:sp>
        <p:sp>
          <p:nvSpPr>
            <p:cNvPr id="103" name="Freeform 99"/>
            <p:cNvSpPr>
              <a:spLocks/>
            </p:cNvSpPr>
            <p:nvPr/>
          </p:nvSpPr>
          <p:spPr bwMode="auto">
            <a:xfrm>
              <a:off x="2371725" y="3160713"/>
              <a:ext cx="417513" cy="485775"/>
            </a:xfrm>
            <a:custGeom>
              <a:avLst/>
              <a:gdLst>
                <a:gd name="T0" fmla="*/ 2147483647 w 146"/>
                <a:gd name="T1" fmla="*/ 2147483647 h 170"/>
                <a:gd name="T2" fmla="*/ 2147483647 w 146"/>
                <a:gd name="T3" fmla="*/ 0 h 170"/>
                <a:gd name="T4" fmla="*/ 2147483647 w 146"/>
                <a:gd name="T5" fmla="*/ 2147483647 h 170"/>
                <a:gd name="T6" fmla="*/ 2147483647 w 146"/>
                <a:gd name="T7" fmla="*/ 2147483647 h 170"/>
                <a:gd name="T8" fmla="*/ 2147483647 w 146"/>
                <a:gd name="T9" fmla="*/ 2147483647 h 170"/>
                <a:gd name="T10" fmla="*/ 0 w 146"/>
                <a:gd name="T11" fmla="*/ 2147483647 h 170"/>
                <a:gd name="T12" fmla="*/ 2147483647 w 146"/>
                <a:gd name="T13" fmla="*/ 2147483647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0">
                  <a:moveTo>
                    <a:pt x="4" y="6"/>
                  </a:moveTo>
                  <a:lnTo>
                    <a:pt x="106" y="0"/>
                  </a:lnTo>
                  <a:lnTo>
                    <a:pt x="144" y="4"/>
                  </a:lnTo>
                  <a:lnTo>
                    <a:pt x="146" y="168"/>
                  </a:lnTo>
                  <a:lnTo>
                    <a:pt x="12" y="170"/>
                  </a:lnTo>
                  <a:lnTo>
                    <a:pt x="0" y="170"/>
                  </a:lnTo>
                  <a:lnTo>
                    <a:pt x="4" y="6"/>
                  </a:lnTo>
                  <a:close/>
                </a:path>
              </a:pathLst>
            </a:custGeom>
            <a:solidFill>
              <a:srgbClr val="F7AE85"/>
            </a:solidFill>
            <a:ln w="6350" cmpd="sng">
              <a:solidFill>
                <a:schemeClr val="tx1"/>
              </a:solidFill>
              <a:round/>
              <a:headEnd/>
              <a:tailEnd/>
            </a:ln>
          </p:spPr>
          <p:txBody>
            <a:bodyPr/>
            <a:lstStyle/>
            <a:p>
              <a:endParaRPr lang="en-US"/>
            </a:p>
          </p:txBody>
        </p:sp>
        <p:sp>
          <p:nvSpPr>
            <p:cNvPr id="104" name="Freeform 100"/>
            <p:cNvSpPr>
              <a:spLocks/>
            </p:cNvSpPr>
            <p:nvPr/>
          </p:nvSpPr>
          <p:spPr bwMode="auto">
            <a:xfrm>
              <a:off x="2782888" y="3171825"/>
              <a:ext cx="377825" cy="474663"/>
            </a:xfrm>
            <a:custGeom>
              <a:avLst/>
              <a:gdLst>
                <a:gd name="T0" fmla="*/ 0 w 132"/>
                <a:gd name="T1" fmla="*/ 0 h 166"/>
                <a:gd name="T2" fmla="*/ 2147483647 w 132"/>
                <a:gd name="T3" fmla="*/ 0 h 166"/>
                <a:gd name="T4" fmla="*/ 2147483647 w 132"/>
                <a:gd name="T5" fmla="*/ 2147483647 h 166"/>
                <a:gd name="T6" fmla="*/ 2147483647 w 132"/>
                <a:gd name="T7" fmla="*/ 2147483647 h 166"/>
                <a:gd name="T8" fmla="*/ 0 w 132"/>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66">
                  <a:moveTo>
                    <a:pt x="0" y="0"/>
                  </a:moveTo>
                  <a:lnTo>
                    <a:pt x="126" y="0"/>
                  </a:lnTo>
                  <a:lnTo>
                    <a:pt x="132" y="166"/>
                  </a:lnTo>
                  <a:lnTo>
                    <a:pt x="2" y="164"/>
                  </a:lnTo>
                  <a:lnTo>
                    <a:pt x="0" y="0"/>
                  </a:lnTo>
                  <a:close/>
                </a:path>
              </a:pathLst>
            </a:custGeom>
            <a:solidFill>
              <a:srgbClr val="EF6011"/>
            </a:solidFill>
            <a:ln w="6350" cmpd="sng">
              <a:solidFill>
                <a:schemeClr val="tx1"/>
              </a:solidFill>
              <a:round/>
              <a:headEnd/>
              <a:tailEnd/>
            </a:ln>
          </p:spPr>
          <p:txBody>
            <a:bodyPr/>
            <a:lstStyle/>
            <a:p>
              <a:endParaRPr lang="en-US"/>
            </a:p>
          </p:txBody>
        </p:sp>
        <p:sp>
          <p:nvSpPr>
            <p:cNvPr id="105" name="Freeform 101"/>
            <p:cNvSpPr>
              <a:spLocks/>
            </p:cNvSpPr>
            <p:nvPr/>
          </p:nvSpPr>
          <p:spPr bwMode="auto">
            <a:xfrm>
              <a:off x="3143250" y="3160713"/>
              <a:ext cx="595313" cy="485775"/>
            </a:xfrm>
            <a:custGeom>
              <a:avLst/>
              <a:gdLst>
                <a:gd name="T0" fmla="*/ 2147483647 w 208"/>
                <a:gd name="T1" fmla="*/ 2147483647 h 170"/>
                <a:gd name="T2" fmla="*/ 2147483647 w 208"/>
                <a:gd name="T3" fmla="*/ 0 h 170"/>
                <a:gd name="T4" fmla="*/ 2147483647 w 208"/>
                <a:gd name="T5" fmla="*/ 2147483647 h 170"/>
                <a:gd name="T6" fmla="*/ 2147483647 w 208"/>
                <a:gd name="T7" fmla="*/ 2147483647 h 170"/>
                <a:gd name="T8" fmla="*/ 2147483647 w 208"/>
                <a:gd name="T9" fmla="*/ 2147483647 h 170"/>
                <a:gd name="T10" fmla="*/ 2147483647 w 208"/>
                <a:gd name="T11" fmla="*/ 2147483647 h 170"/>
                <a:gd name="T12" fmla="*/ 2147483647 w 208"/>
                <a:gd name="T13" fmla="*/ 2147483647 h 170"/>
                <a:gd name="T14" fmla="*/ 2147483647 w 208"/>
                <a:gd name="T15" fmla="*/ 2147483647 h 170"/>
                <a:gd name="T16" fmla="*/ 2147483647 w 208"/>
                <a:gd name="T17" fmla="*/ 2147483647 h 170"/>
                <a:gd name="T18" fmla="*/ 2147483647 w 208"/>
                <a:gd name="T19" fmla="*/ 2147483647 h 170"/>
                <a:gd name="T20" fmla="*/ 0 w 208"/>
                <a:gd name="T21" fmla="*/ 2147483647 h 170"/>
                <a:gd name="T22" fmla="*/ 2147483647 w 208"/>
                <a:gd name="T23" fmla="*/ 2147483647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8" h="170">
                  <a:moveTo>
                    <a:pt x="30" y="2"/>
                  </a:moveTo>
                  <a:lnTo>
                    <a:pt x="196" y="0"/>
                  </a:lnTo>
                  <a:lnTo>
                    <a:pt x="202" y="6"/>
                  </a:lnTo>
                  <a:lnTo>
                    <a:pt x="206" y="136"/>
                  </a:lnTo>
                  <a:lnTo>
                    <a:pt x="208" y="152"/>
                  </a:lnTo>
                  <a:lnTo>
                    <a:pt x="208" y="162"/>
                  </a:lnTo>
                  <a:lnTo>
                    <a:pt x="208" y="166"/>
                  </a:lnTo>
                  <a:lnTo>
                    <a:pt x="204" y="168"/>
                  </a:lnTo>
                  <a:lnTo>
                    <a:pt x="102" y="170"/>
                  </a:lnTo>
                  <a:lnTo>
                    <a:pt x="6" y="170"/>
                  </a:lnTo>
                  <a:lnTo>
                    <a:pt x="0" y="4"/>
                  </a:lnTo>
                  <a:lnTo>
                    <a:pt x="30" y="2"/>
                  </a:lnTo>
                  <a:close/>
                </a:path>
              </a:pathLst>
            </a:custGeom>
            <a:solidFill>
              <a:srgbClr val="B0470C"/>
            </a:solidFill>
            <a:ln w="6350" cmpd="sng">
              <a:solidFill>
                <a:schemeClr val="tx1"/>
              </a:solidFill>
              <a:round/>
              <a:headEnd/>
              <a:tailEnd/>
            </a:ln>
          </p:spPr>
          <p:txBody>
            <a:bodyPr/>
            <a:lstStyle/>
            <a:p>
              <a:endParaRPr lang="en-US"/>
            </a:p>
          </p:txBody>
        </p:sp>
        <p:sp>
          <p:nvSpPr>
            <p:cNvPr id="106" name="Freeform 102"/>
            <p:cNvSpPr>
              <a:spLocks/>
            </p:cNvSpPr>
            <p:nvPr/>
          </p:nvSpPr>
          <p:spPr bwMode="auto">
            <a:xfrm>
              <a:off x="3217863" y="2668588"/>
              <a:ext cx="487362" cy="498475"/>
            </a:xfrm>
            <a:custGeom>
              <a:avLst/>
              <a:gdLst>
                <a:gd name="T0" fmla="*/ 0 w 170"/>
                <a:gd name="T1" fmla="*/ 0 h 174"/>
                <a:gd name="T2" fmla="*/ 2147483647 w 170"/>
                <a:gd name="T3" fmla="*/ 2147483647 h 174"/>
                <a:gd name="T4" fmla="*/ 2147483647 w 170"/>
                <a:gd name="T5" fmla="*/ 2147483647 h 174"/>
                <a:gd name="T6" fmla="*/ 2147483647 w 170"/>
                <a:gd name="T7" fmla="*/ 2147483647 h 174"/>
                <a:gd name="T8" fmla="*/ 0 w 170"/>
                <a:gd name="T9" fmla="*/ 0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74">
                  <a:moveTo>
                    <a:pt x="0" y="0"/>
                  </a:moveTo>
                  <a:lnTo>
                    <a:pt x="168" y="2"/>
                  </a:lnTo>
                  <a:lnTo>
                    <a:pt x="170" y="172"/>
                  </a:lnTo>
                  <a:lnTo>
                    <a:pt x="4" y="174"/>
                  </a:lnTo>
                  <a:lnTo>
                    <a:pt x="0" y="0"/>
                  </a:lnTo>
                  <a:close/>
                </a:path>
              </a:pathLst>
            </a:custGeom>
            <a:solidFill>
              <a:srgbClr val="F7AE85"/>
            </a:solidFill>
            <a:ln w="6350" cmpd="sng">
              <a:solidFill>
                <a:schemeClr val="tx1"/>
              </a:solidFill>
              <a:round/>
              <a:headEnd/>
              <a:tailEnd/>
            </a:ln>
          </p:spPr>
          <p:txBody>
            <a:bodyPr/>
            <a:lstStyle/>
            <a:p>
              <a:endParaRPr lang="en-US"/>
            </a:p>
          </p:txBody>
        </p:sp>
        <p:sp>
          <p:nvSpPr>
            <p:cNvPr id="107" name="Freeform 103"/>
            <p:cNvSpPr>
              <a:spLocks/>
            </p:cNvSpPr>
            <p:nvPr/>
          </p:nvSpPr>
          <p:spPr bwMode="auto">
            <a:xfrm>
              <a:off x="3698875" y="2674938"/>
              <a:ext cx="496888" cy="503237"/>
            </a:xfrm>
            <a:custGeom>
              <a:avLst/>
              <a:gdLst>
                <a:gd name="T0" fmla="*/ 0 w 174"/>
                <a:gd name="T1" fmla="*/ 0 h 176"/>
                <a:gd name="T2" fmla="*/ 2147483647 w 174"/>
                <a:gd name="T3" fmla="*/ 0 h 176"/>
                <a:gd name="T4" fmla="*/ 2147483647 w 174"/>
                <a:gd name="T5" fmla="*/ 2147483647 h 176"/>
                <a:gd name="T6" fmla="*/ 2147483647 w 174"/>
                <a:gd name="T7" fmla="*/ 2147483647 h 176"/>
                <a:gd name="T8" fmla="*/ 2147483647 w 174"/>
                <a:gd name="T9" fmla="*/ 2147483647 h 176"/>
                <a:gd name="T10" fmla="*/ 0 w 174"/>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176">
                  <a:moveTo>
                    <a:pt x="0" y="0"/>
                  </a:moveTo>
                  <a:lnTo>
                    <a:pt x="172" y="0"/>
                  </a:lnTo>
                  <a:lnTo>
                    <a:pt x="174" y="168"/>
                  </a:lnTo>
                  <a:lnTo>
                    <a:pt x="8" y="176"/>
                  </a:lnTo>
                  <a:lnTo>
                    <a:pt x="2" y="170"/>
                  </a:lnTo>
                  <a:lnTo>
                    <a:pt x="0" y="0"/>
                  </a:lnTo>
                  <a:close/>
                </a:path>
              </a:pathLst>
            </a:custGeom>
            <a:solidFill>
              <a:srgbClr val="F7AE85"/>
            </a:solidFill>
            <a:ln w="6350" cmpd="sng">
              <a:solidFill>
                <a:schemeClr val="tx1"/>
              </a:solidFill>
              <a:round/>
              <a:headEnd/>
              <a:tailEnd/>
            </a:ln>
          </p:spPr>
          <p:txBody>
            <a:bodyPr/>
            <a:lstStyle/>
            <a:p>
              <a:endParaRPr lang="en-US"/>
            </a:p>
          </p:txBody>
        </p:sp>
        <p:sp>
          <p:nvSpPr>
            <p:cNvPr id="108" name="Freeform 104"/>
            <p:cNvSpPr>
              <a:spLocks/>
            </p:cNvSpPr>
            <p:nvPr/>
          </p:nvSpPr>
          <p:spPr bwMode="auto">
            <a:xfrm>
              <a:off x="4191000" y="2674938"/>
              <a:ext cx="492125" cy="481012"/>
            </a:xfrm>
            <a:custGeom>
              <a:avLst/>
              <a:gdLst>
                <a:gd name="T0" fmla="*/ 0 w 172"/>
                <a:gd name="T1" fmla="*/ 0 h 168"/>
                <a:gd name="T2" fmla="*/ 2147483647 w 172"/>
                <a:gd name="T3" fmla="*/ 0 h 168"/>
                <a:gd name="T4" fmla="*/ 2147483647 w 172"/>
                <a:gd name="T5" fmla="*/ 2147483647 h 168"/>
                <a:gd name="T6" fmla="*/ 2147483647 w 172"/>
                <a:gd name="T7" fmla="*/ 2147483647 h 168"/>
                <a:gd name="T8" fmla="*/ 2147483647 w 172"/>
                <a:gd name="T9" fmla="*/ 2147483647 h 168"/>
                <a:gd name="T10" fmla="*/ 0 w 172"/>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68">
                  <a:moveTo>
                    <a:pt x="0" y="0"/>
                  </a:moveTo>
                  <a:lnTo>
                    <a:pt x="164" y="0"/>
                  </a:lnTo>
                  <a:lnTo>
                    <a:pt x="168" y="100"/>
                  </a:lnTo>
                  <a:lnTo>
                    <a:pt x="172" y="166"/>
                  </a:lnTo>
                  <a:lnTo>
                    <a:pt x="2" y="168"/>
                  </a:lnTo>
                  <a:lnTo>
                    <a:pt x="0" y="0"/>
                  </a:lnTo>
                  <a:close/>
                </a:path>
              </a:pathLst>
            </a:custGeom>
            <a:solidFill>
              <a:srgbClr val="F38447"/>
            </a:solidFill>
            <a:ln w="6350" cmpd="sng">
              <a:solidFill>
                <a:schemeClr val="tx1"/>
              </a:solidFill>
              <a:round/>
              <a:headEnd/>
              <a:tailEnd/>
            </a:ln>
          </p:spPr>
          <p:txBody>
            <a:bodyPr/>
            <a:lstStyle/>
            <a:p>
              <a:endParaRPr lang="en-US"/>
            </a:p>
          </p:txBody>
        </p:sp>
        <p:sp>
          <p:nvSpPr>
            <p:cNvPr id="109" name="Freeform 105"/>
            <p:cNvSpPr>
              <a:spLocks/>
            </p:cNvSpPr>
            <p:nvPr/>
          </p:nvSpPr>
          <p:spPr bwMode="auto">
            <a:xfrm>
              <a:off x="4659313" y="2560638"/>
              <a:ext cx="481012" cy="400050"/>
            </a:xfrm>
            <a:custGeom>
              <a:avLst/>
              <a:gdLst>
                <a:gd name="T0" fmla="*/ 0 w 168"/>
                <a:gd name="T1" fmla="*/ 2147483647 h 140"/>
                <a:gd name="T2" fmla="*/ 2147483647 w 168"/>
                <a:gd name="T3" fmla="*/ 0 h 140"/>
                <a:gd name="T4" fmla="*/ 2147483647 w 168"/>
                <a:gd name="T5" fmla="*/ 0 h 140"/>
                <a:gd name="T6" fmla="*/ 2147483647 w 168"/>
                <a:gd name="T7" fmla="*/ 0 h 140"/>
                <a:gd name="T8" fmla="*/ 2147483647 w 168"/>
                <a:gd name="T9" fmla="*/ 0 h 140"/>
                <a:gd name="T10" fmla="*/ 2147483647 w 168"/>
                <a:gd name="T11" fmla="*/ 2147483647 h 140"/>
                <a:gd name="T12" fmla="*/ 2147483647 w 168"/>
                <a:gd name="T13" fmla="*/ 2147483647 h 140"/>
                <a:gd name="T14" fmla="*/ 2147483647 w 168"/>
                <a:gd name="T15" fmla="*/ 2147483647 h 140"/>
                <a:gd name="T16" fmla="*/ 0 w 168"/>
                <a:gd name="T17" fmla="*/ 2147483647 h 140"/>
                <a:gd name="T18" fmla="*/ 0 w 168"/>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40">
                  <a:moveTo>
                    <a:pt x="0" y="4"/>
                  </a:moveTo>
                  <a:lnTo>
                    <a:pt x="84" y="0"/>
                  </a:lnTo>
                  <a:lnTo>
                    <a:pt x="140" y="0"/>
                  </a:lnTo>
                  <a:lnTo>
                    <a:pt x="158" y="0"/>
                  </a:lnTo>
                  <a:lnTo>
                    <a:pt x="166" y="0"/>
                  </a:lnTo>
                  <a:lnTo>
                    <a:pt x="168" y="106"/>
                  </a:lnTo>
                  <a:lnTo>
                    <a:pt x="168" y="130"/>
                  </a:lnTo>
                  <a:lnTo>
                    <a:pt x="4" y="140"/>
                  </a:lnTo>
                  <a:lnTo>
                    <a:pt x="0" y="40"/>
                  </a:lnTo>
                  <a:lnTo>
                    <a:pt x="0" y="4"/>
                  </a:lnTo>
                  <a:close/>
                </a:path>
              </a:pathLst>
            </a:custGeom>
            <a:solidFill>
              <a:srgbClr val="F38447"/>
            </a:solidFill>
            <a:ln w="6350" cmpd="sng">
              <a:solidFill>
                <a:schemeClr val="tx1"/>
              </a:solidFill>
              <a:round/>
              <a:headEnd/>
              <a:tailEnd/>
            </a:ln>
          </p:spPr>
          <p:txBody>
            <a:bodyPr/>
            <a:lstStyle/>
            <a:p>
              <a:endParaRPr lang="en-US"/>
            </a:p>
          </p:txBody>
        </p:sp>
        <p:sp>
          <p:nvSpPr>
            <p:cNvPr id="110" name="Freeform 106"/>
            <p:cNvSpPr>
              <a:spLocks/>
            </p:cNvSpPr>
            <p:nvPr/>
          </p:nvSpPr>
          <p:spPr bwMode="auto">
            <a:xfrm>
              <a:off x="4672013" y="2932113"/>
              <a:ext cx="492125" cy="411162"/>
            </a:xfrm>
            <a:custGeom>
              <a:avLst/>
              <a:gdLst>
                <a:gd name="T0" fmla="*/ 2147483647 w 172"/>
                <a:gd name="T1" fmla="*/ 0 h 144"/>
                <a:gd name="T2" fmla="*/ 2147483647 w 172"/>
                <a:gd name="T3" fmla="*/ 2147483647 h 144"/>
                <a:gd name="T4" fmla="*/ 2147483647 w 172"/>
                <a:gd name="T5" fmla="*/ 2147483647 h 144"/>
                <a:gd name="T6" fmla="*/ 2147483647 w 172"/>
                <a:gd name="T7" fmla="*/ 2147483647 h 144"/>
                <a:gd name="T8" fmla="*/ 2147483647 w 172"/>
                <a:gd name="T9" fmla="*/ 2147483647 h 144"/>
                <a:gd name="T10" fmla="*/ 0 w 172"/>
                <a:gd name="T11" fmla="*/ 2147483647 h 144"/>
                <a:gd name="T12" fmla="*/ 2147483647 w 17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44">
                  <a:moveTo>
                    <a:pt x="164" y="0"/>
                  </a:moveTo>
                  <a:lnTo>
                    <a:pt x="172" y="108"/>
                  </a:lnTo>
                  <a:lnTo>
                    <a:pt x="168" y="142"/>
                  </a:lnTo>
                  <a:lnTo>
                    <a:pt x="4" y="144"/>
                  </a:lnTo>
                  <a:lnTo>
                    <a:pt x="4" y="76"/>
                  </a:lnTo>
                  <a:lnTo>
                    <a:pt x="0" y="10"/>
                  </a:lnTo>
                  <a:lnTo>
                    <a:pt x="164" y="0"/>
                  </a:lnTo>
                  <a:close/>
                </a:path>
              </a:pathLst>
            </a:custGeom>
            <a:solidFill>
              <a:srgbClr val="FBD6C1"/>
            </a:solidFill>
            <a:ln w="6350" cmpd="sng">
              <a:solidFill>
                <a:schemeClr val="tx1"/>
              </a:solidFill>
              <a:round/>
              <a:headEnd/>
              <a:tailEnd/>
            </a:ln>
          </p:spPr>
          <p:txBody>
            <a:bodyPr/>
            <a:lstStyle/>
            <a:p>
              <a:endParaRPr lang="en-US"/>
            </a:p>
          </p:txBody>
        </p:sp>
        <p:sp>
          <p:nvSpPr>
            <p:cNvPr id="111" name="Rectangle 110"/>
            <p:cNvSpPr>
              <a:spLocks noChangeArrowheads="1"/>
            </p:cNvSpPr>
            <p:nvPr/>
          </p:nvSpPr>
          <p:spPr bwMode="auto">
            <a:xfrm>
              <a:off x="7386638" y="3930650"/>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Allen</a:t>
              </a:r>
              <a:endParaRPr lang="en-US" altLang="en-US" sz="900">
                <a:latin typeface="Arial" charset="0"/>
              </a:endParaRPr>
            </a:p>
          </p:txBody>
        </p:sp>
        <p:sp>
          <p:nvSpPr>
            <p:cNvPr id="112" name="Rectangle 111"/>
            <p:cNvSpPr>
              <a:spLocks noChangeArrowheads="1"/>
            </p:cNvSpPr>
            <p:nvPr/>
          </p:nvSpPr>
          <p:spPr bwMode="auto">
            <a:xfrm>
              <a:off x="7299325" y="349567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Anderson</a:t>
              </a:r>
              <a:endParaRPr lang="en-US" altLang="en-US" sz="900">
                <a:latin typeface="Arial" charset="0"/>
              </a:endParaRPr>
            </a:p>
          </p:txBody>
        </p:sp>
        <p:sp>
          <p:nvSpPr>
            <p:cNvPr id="113" name="Rectangle 112"/>
            <p:cNvSpPr>
              <a:spLocks noChangeArrowheads="1"/>
            </p:cNvSpPr>
            <p:nvPr/>
          </p:nvSpPr>
          <p:spPr bwMode="auto">
            <a:xfrm>
              <a:off x="7180263" y="2100263"/>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Atchison</a:t>
              </a:r>
              <a:endParaRPr lang="en-US" altLang="en-US" sz="900">
                <a:latin typeface="Arial" charset="0"/>
              </a:endParaRPr>
            </a:p>
          </p:txBody>
        </p:sp>
        <p:sp>
          <p:nvSpPr>
            <p:cNvPr id="114" name="Rectangle 113"/>
            <p:cNvSpPr>
              <a:spLocks noChangeArrowheads="1"/>
            </p:cNvSpPr>
            <p:nvPr/>
          </p:nvSpPr>
          <p:spPr bwMode="auto">
            <a:xfrm>
              <a:off x="4433888" y="4743450"/>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Barber</a:t>
              </a:r>
              <a:endParaRPr lang="en-US" altLang="en-US" sz="900">
                <a:latin typeface="Arial" charset="0"/>
              </a:endParaRPr>
            </a:p>
          </p:txBody>
        </p:sp>
        <p:sp>
          <p:nvSpPr>
            <p:cNvPr id="115" name="Rectangle 114"/>
            <p:cNvSpPr>
              <a:spLocks noChangeArrowheads="1"/>
            </p:cNvSpPr>
            <p:nvPr/>
          </p:nvSpPr>
          <p:spPr bwMode="auto">
            <a:xfrm>
              <a:off x="4319588" y="3387725"/>
              <a:ext cx="336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Barton</a:t>
              </a:r>
              <a:endParaRPr lang="en-US" altLang="en-US" sz="900">
                <a:latin typeface="Arial" charset="0"/>
              </a:endParaRPr>
            </a:p>
          </p:txBody>
        </p:sp>
        <p:sp>
          <p:nvSpPr>
            <p:cNvPr id="116" name="Rectangle 115"/>
            <p:cNvSpPr>
              <a:spLocks noChangeArrowheads="1"/>
            </p:cNvSpPr>
            <p:nvPr/>
          </p:nvSpPr>
          <p:spPr bwMode="auto">
            <a:xfrm>
              <a:off x="7705725" y="3925888"/>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Bourbon</a:t>
              </a:r>
              <a:endParaRPr lang="en-US" altLang="en-US" sz="900">
                <a:latin typeface="Arial" charset="0"/>
              </a:endParaRPr>
            </a:p>
          </p:txBody>
        </p:sp>
        <p:sp>
          <p:nvSpPr>
            <p:cNvPr id="117" name="Rectangle 116"/>
            <p:cNvSpPr>
              <a:spLocks noChangeArrowheads="1"/>
            </p:cNvSpPr>
            <p:nvPr/>
          </p:nvSpPr>
          <p:spPr bwMode="auto">
            <a:xfrm>
              <a:off x="6985000" y="1803400"/>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Brown</a:t>
              </a:r>
              <a:endParaRPr lang="en-US" altLang="en-US" sz="900">
                <a:latin typeface="Arial" charset="0"/>
              </a:endParaRPr>
            </a:p>
          </p:txBody>
        </p:sp>
        <p:sp>
          <p:nvSpPr>
            <p:cNvPr id="118" name="Rectangle 117"/>
            <p:cNvSpPr>
              <a:spLocks noChangeArrowheads="1"/>
            </p:cNvSpPr>
            <p:nvPr/>
          </p:nvSpPr>
          <p:spPr bwMode="auto">
            <a:xfrm>
              <a:off x="5984875" y="4097338"/>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Butler</a:t>
              </a:r>
              <a:endParaRPr lang="en-US" altLang="en-US" sz="900">
                <a:latin typeface="Arial" charset="0"/>
              </a:endParaRPr>
            </a:p>
          </p:txBody>
        </p:sp>
        <p:sp>
          <p:nvSpPr>
            <p:cNvPr id="119" name="Rectangle 118"/>
            <p:cNvSpPr>
              <a:spLocks noChangeArrowheads="1"/>
            </p:cNvSpPr>
            <p:nvPr/>
          </p:nvSpPr>
          <p:spPr bwMode="auto">
            <a:xfrm>
              <a:off x="6184900" y="3524250"/>
              <a:ext cx="330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Chase</a:t>
              </a:r>
              <a:endParaRPr lang="en-US" altLang="en-US" sz="900">
                <a:latin typeface="Arial" charset="0"/>
              </a:endParaRPr>
            </a:p>
          </p:txBody>
        </p:sp>
        <p:sp>
          <p:nvSpPr>
            <p:cNvPr id="120" name="Rectangle 119"/>
            <p:cNvSpPr>
              <a:spLocks noChangeArrowheads="1"/>
            </p:cNvSpPr>
            <p:nvPr/>
          </p:nvSpPr>
          <p:spPr bwMode="auto">
            <a:xfrm>
              <a:off x="6381750" y="4794250"/>
              <a:ext cx="622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Chautauqua</a:t>
              </a:r>
              <a:endParaRPr lang="en-US" altLang="en-US" sz="900">
                <a:latin typeface="Arial" charset="0"/>
              </a:endParaRPr>
            </a:p>
          </p:txBody>
        </p:sp>
        <p:sp>
          <p:nvSpPr>
            <p:cNvPr id="121" name="Rectangle 120"/>
            <p:cNvSpPr>
              <a:spLocks noChangeArrowheads="1"/>
            </p:cNvSpPr>
            <p:nvPr/>
          </p:nvSpPr>
          <p:spPr bwMode="auto">
            <a:xfrm>
              <a:off x="7758113" y="4662488"/>
              <a:ext cx="495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Cherokee</a:t>
              </a:r>
              <a:endParaRPr lang="en-US" altLang="en-US" sz="900">
                <a:latin typeface="Arial" charset="0"/>
              </a:endParaRPr>
            </a:p>
          </p:txBody>
        </p:sp>
        <p:sp>
          <p:nvSpPr>
            <p:cNvPr id="122" name="Rectangle 121"/>
            <p:cNvSpPr>
              <a:spLocks noChangeArrowheads="1"/>
            </p:cNvSpPr>
            <p:nvPr/>
          </p:nvSpPr>
          <p:spPr bwMode="auto">
            <a:xfrm>
              <a:off x="1687513" y="1922463"/>
              <a:ext cx="520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Cheyenne</a:t>
              </a:r>
              <a:endParaRPr lang="en-US" altLang="en-US" sz="900">
                <a:latin typeface="Arial" charset="0"/>
              </a:endParaRPr>
            </a:p>
          </p:txBody>
        </p:sp>
        <p:sp>
          <p:nvSpPr>
            <p:cNvPr id="123" name="Rectangle 122"/>
            <p:cNvSpPr>
              <a:spLocks noChangeArrowheads="1"/>
            </p:cNvSpPr>
            <p:nvPr/>
          </p:nvSpPr>
          <p:spPr bwMode="auto">
            <a:xfrm>
              <a:off x="3438525" y="4783138"/>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Clark</a:t>
              </a:r>
              <a:endParaRPr lang="en-US" altLang="en-US" sz="900">
                <a:latin typeface="Arial" charset="0"/>
              </a:endParaRPr>
            </a:p>
          </p:txBody>
        </p:sp>
        <p:sp>
          <p:nvSpPr>
            <p:cNvPr id="124" name="Rectangle 123"/>
            <p:cNvSpPr>
              <a:spLocks noChangeArrowheads="1"/>
            </p:cNvSpPr>
            <p:nvPr/>
          </p:nvSpPr>
          <p:spPr bwMode="auto">
            <a:xfrm>
              <a:off x="5681663" y="2289175"/>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Clay</a:t>
              </a:r>
              <a:endParaRPr lang="en-US" altLang="en-US" sz="900">
                <a:latin typeface="Arial" charset="0"/>
              </a:endParaRPr>
            </a:p>
          </p:txBody>
        </p:sp>
        <p:sp>
          <p:nvSpPr>
            <p:cNvPr id="125" name="Rectangle 124"/>
            <p:cNvSpPr>
              <a:spLocks noChangeArrowheads="1"/>
            </p:cNvSpPr>
            <p:nvPr/>
          </p:nvSpPr>
          <p:spPr bwMode="auto">
            <a:xfrm>
              <a:off x="5246688" y="2254250"/>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Cloud</a:t>
              </a:r>
              <a:endParaRPr lang="en-US" altLang="en-US" sz="900">
                <a:latin typeface="Arial" charset="0"/>
              </a:endParaRPr>
            </a:p>
          </p:txBody>
        </p:sp>
        <p:sp>
          <p:nvSpPr>
            <p:cNvPr id="126" name="Rectangle 125"/>
            <p:cNvSpPr>
              <a:spLocks noChangeArrowheads="1"/>
            </p:cNvSpPr>
            <p:nvPr/>
          </p:nvSpPr>
          <p:spPr bwMode="auto">
            <a:xfrm>
              <a:off x="3798888" y="4776788"/>
              <a:ext cx="552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Comanche</a:t>
              </a:r>
              <a:endParaRPr lang="en-US" altLang="en-US" sz="900">
                <a:latin typeface="Arial" charset="0"/>
              </a:endParaRPr>
            </a:p>
          </p:txBody>
        </p:sp>
        <p:sp>
          <p:nvSpPr>
            <p:cNvPr id="127" name="Rectangle 126"/>
            <p:cNvSpPr>
              <a:spLocks noChangeArrowheads="1"/>
            </p:cNvSpPr>
            <p:nvPr/>
          </p:nvSpPr>
          <p:spPr bwMode="auto">
            <a:xfrm>
              <a:off x="5932488" y="4675188"/>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Cowley</a:t>
              </a:r>
              <a:endParaRPr lang="en-US" altLang="en-US" sz="900">
                <a:latin typeface="Arial" charset="0"/>
              </a:endParaRPr>
            </a:p>
          </p:txBody>
        </p:sp>
        <p:sp>
          <p:nvSpPr>
            <p:cNvPr id="128" name="Rectangle 127"/>
            <p:cNvSpPr>
              <a:spLocks noChangeArrowheads="1"/>
            </p:cNvSpPr>
            <p:nvPr/>
          </p:nvSpPr>
          <p:spPr bwMode="auto">
            <a:xfrm>
              <a:off x="7723188" y="4302125"/>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Crawford</a:t>
              </a:r>
              <a:endParaRPr lang="en-US" altLang="en-US" sz="900">
                <a:latin typeface="Arial" charset="0"/>
              </a:endParaRPr>
            </a:p>
          </p:txBody>
        </p:sp>
        <p:sp>
          <p:nvSpPr>
            <p:cNvPr id="129" name="Rectangle 128"/>
            <p:cNvSpPr>
              <a:spLocks noChangeArrowheads="1"/>
            </p:cNvSpPr>
            <p:nvPr/>
          </p:nvSpPr>
          <p:spPr bwMode="auto">
            <a:xfrm>
              <a:off x="2781300" y="1939925"/>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Decatur</a:t>
              </a:r>
              <a:endParaRPr lang="en-US" altLang="en-US" sz="900">
                <a:latin typeface="Arial" charset="0"/>
              </a:endParaRPr>
            </a:p>
          </p:txBody>
        </p:sp>
        <p:sp>
          <p:nvSpPr>
            <p:cNvPr id="130" name="Rectangle 129"/>
            <p:cNvSpPr>
              <a:spLocks noChangeArrowheads="1"/>
            </p:cNvSpPr>
            <p:nvPr/>
          </p:nvSpPr>
          <p:spPr bwMode="auto">
            <a:xfrm>
              <a:off x="5657850" y="2913063"/>
              <a:ext cx="495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Dickinson</a:t>
              </a:r>
              <a:endParaRPr lang="en-US" altLang="en-US" sz="900">
                <a:latin typeface="Arial" charset="0"/>
              </a:endParaRPr>
            </a:p>
          </p:txBody>
        </p:sp>
        <p:sp>
          <p:nvSpPr>
            <p:cNvPr id="131" name="Rectangle 130"/>
            <p:cNvSpPr>
              <a:spLocks noChangeArrowheads="1"/>
            </p:cNvSpPr>
            <p:nvPr/>
          </p:nvSpPr>
          <p:spPr bwMode="auto">
            <a:xfrm>
              <a:off x="7334250" y="176847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Doniphan</a:t>
              </a:r>
              <a:endParaRPr lang="en-US" altLang="en-US" sz="900">
                <a:latin typeface="Arial" charset="0"/>
              </a:endParaRPr>
            </a:p>
          </p:txBody>
        </p:sp>
        <p:sp>
          <p:nvSpPr>
            <p:cNvPr id="132" name="Rectangle 131"/>
            <p:cNvSpPr>
              <a:spLocks noChangeArrowheads="1"/>
            </p:cNvSpPr>
            <p:nvPr/>
          </p:nvSpPr>
          <p:spPr bwMode="auto">
            <a:xfrm>
              <a:off x="7259638" y="284956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Douglas</a:t>
              </a:r>
              <a:endParaRPr lang="en-US" altLang="en-US" sz="900">
                <a:latin typeface="Arial" charset="0"/>
              </a:endParaRPr>
            </a:p>
          </p:txBody>
        </p:sp>
        <p:sp>
          <p:nvSpPr>
            <p:cNvPr id="133" name="Rectangle 132"/>
            <p:cNvSpPr>
              <a:spLocks noChangeArrowheads="1"/>
            </p:cNvSpPr>
            <p:nvPr/>
          </p:nvSpPr>
          <p:spPr bwMode="auto">
            <a:xfrm>
              <a:off x="3827463" y="4051300"/>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Edwards</a:t>
              </a:r>
              <a:endParaRPr lang="en-US" altLang="en-US" sz="900">
                <a:latin typeface="Arial" charset="0"/>
              </a:endParaRPr>
            </a:p>
          </p:txBody>
        </p:sp>
        <p:sp>
          <p:nvSpPr>
            <p:cNvPr id="134" name="Rectangle 133"/>
            <p:cNvSpPr>
              <a:spLocks noChangeArrowheads="1"/>
            </p:cNvSpPr>
            <p:nvPr/>
          </p:nvSpPr>
          <p:spPr bwMode="auto">
            <a:xfrm>
              <a:off x="6578600" y="4440238"/>
              <a:ext cx="158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Elk</a:t>
              </a:r>
              <a:endParaRPr lang="en-US" altLang="en-US" sz="900">
                <a:latin typeface="Arial" charset="0"/>
              </a:endParaRPr>
            </a:p>
          </p:txBody>
        </p:sp>
        <p:sp>
          <p:nvSpPr>
            <p:cNvPr id="135" name="Rectangle 134"/>
            <p:cNvSpPr>
              <a:spLocks noChangeArrowheads="1"/>
            </p:cNvSpPr>
            <p:nvPr/>
          </p:nvSpPr>
          <p:spPr bwMode="auto">
            <a:xfrm>
              <a:off x="3856038" y="2871788"/>
              <a:ext cx="209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Ellis</a:t>
              </a:r>
              <a:endParaRPr lang="en-US" altLang="en-US" sz="900">
                <a:latin typeface="Arial" charset="0"/>
              </a:endParaRPr>
            </a:p>
          </p:txBody>
        </p:sp>
        <p:sp>
          <p:nvSpPr>
            <p:cNvPr id="136" name="Rectangle 135"/>
            <p:cNvSpPr>
              <a:spLocks noChangeArrowheads="1"/>
            </p:cNvSpPr>
            <p:nvPr/>
          </p:nvSpPr>
          <p:spPr bwMode="auto">
            <a:xfrm>
              <a:off x="4759325" y="3095625"/>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Ellsworth</a:t>
              </a:r>
              <a:endParaRPr lang="en-US" altLang="en-US" sz="900">
                <a:latin typeface="Arial" charset="0"/>
              </a:endParaRPr>
            </a:p>
          </p:txBody>
        </p:sp>
        <p:sp>
          <p:nvSpPr>
            <p:cNvPr id="137" name="Rectangle 136"/>
            <p:cNvSpPr>
              <a:spLocks noChangeArrowheads="1"/>
            </p:cNvSpPr>
            <p:nvPr/>
          </p:nvSpPr>
          <p:spPr bwMode="auto">
            <a:xfrm>
              <a:off x="2590800" y="3776663"/>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Finney</a:t>
              </a:r>
              <a:endParaRPr lang="en-US" altLang="en-US" sz="900">
                <a:latin typeface="Arial" charset="0"/>
              </a:endParaRPr>
            </a:p>
          </p:txBody>
        </p:sp>
        <p:sp>
          <p:nvSpPr>
            <p:cNvPr id="138" name="Rectangle 137"/>
            <p:cNvSpPr>
              <a:spLocks noChangeArrowheads="1"/>
            </p:cNvSpPr>
            <p:nvPr/>
          </p:nvSpPr>
          <p:spPr bwMode="auto">
            <a:xfrm>
              <a:off x="3295650" y="4257675"/>
              <a:ext cx="234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Ford</a:t>
              </a:r>
              <a:endParaRPr lang="en-US" altLang="en-US" sz="900">
                <a:latin typeface="Arial" charset="0"/>
              </a:endParaRPr>
            </a:p>
          </p:txBody>
        </p:sp>
        <p:sp>
          <p:nvSpPr>
            <p:cNvPr id="139" name="Rectangle 138"/>
            <p:cNvSpPr>
              <a:spLocks noChangeArrowheads="1"/>
            </p:cNvSpPr>
            <p:nvPr/>
          </p:nvSpPr>
          <p:spPr bwMode="auto">
            <a:xfrm>
              <a:off x="7270750" y="3146425"/>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Franklin</a:t>
              </a:r>
              <a:endParaRPr lang="en-US" altLang="en-US" sz="900">
                <a:latin typeface="Arial" charset="0"/>
              </a:endParaRPr>
            </a:p>
          </p:txBody>
        </p:sp>
        <p:sp>
          <p:nvSpPr>
            <p:cNvPr id="140" name="Rectangle 139"/>
            <p:cNvSpPr>
              <a:spLocks noChangeArrowheads="1"/>
            </p:cNvSpPr>
            <p:nvPr/>
          </p:nvSpPr>
          <p:spPr bwMode="auto">
            <a:xfrm>
              <a:off x="6057900" y="2792413"/>
              <a:ext cx="311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Geary</a:t>
              </a:r>
              <a:endParaRPr lang="en-US" altLang="en-US" sz="900">
                <a:latin typeface="Arial" charset="0"/>
              </a:endParaRPr>
            </a:p>
          </p:txBody>
        </p:sp>
        <p:sp>
          <p:nvSpPr>
            <p:cNvPr id="141" name="Rectangle 140"/>
            <p:cNvSpPr>
              <a:spLocks noChangeArrowheads="1"/>
            </p:cNvSpPr>
            <p:nvPr/>
          </p:nvSpPr>
          <p:spPr bwMode="auto">
            <a:xfrm>
              <a:off x="2860675" y="2871788"/>
              <a:ext cx="273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Gove</a:t>
              </a:r>
              <a:endParaRPr lang="en-US" altLang="en-US" sz="900">
                <a:latin typeface="Arial" charset="0"/>
              </a:endParaRPr>
            </a:p>
          </p:txBody>
        </p:sp>
        <p:sp>
          <p:nvSpPr>
            <p:cNvPr id="142" name="Rectangle 141"/>
            <p:cNvSpPr>
              <a:spLocks noChangeArrowheads="1"/>
            </p:cNvSpPr>
            <p:nvPr/>
          </p:nvSpPr>
          <p:spPr bwMode="auto">
            <a:xfrm>
              <a:off x="3300413" y="2386013"/>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Graham</a:t>
              </a:r>
              <a:endParaRPr lang="en-US" altLang="en-US" sz="900">
                <a:latin typeface="Arial" charset="0"/>
              </a:endParaRPr>
            </a:p>
          </p:txBody>
        </p:sp>
        <p:sp>
          <p:nvSpPr>
            <p:cNvPr id="143" name="Rectangle 142"/>
            <p:cNvSpPr>
              <a:spLocks noChangeArrowheads="1"/>
            </p:cNvSpPr>
            <p:nvPr/>
          </p:nvSpPr>
          <p:spPr bwMode="auto">
            <a:xfrm>
              <a:off x="2100263" y="4405313"/>
              <a:ext cx="285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Grant</a:t>
              </a:r>
              <a:endParaRPr lang="en-US" altLang="en-US" sz="900">
                <a:latin typeface="Arial" charset="0"/>
              </a:endParaRPr>
            </a:p>
          </p:txBody>
        </p:sp>
        <p:sp>
          <p:nvSpPr>
            <p:cNvPr id="144" name="Rectangle 143"/>
            <p:cNvSpPr>
              <a:spLocks noChangeArrowheads="1"/>
            </p:cNvSpPr>
            <p:nvPr/>
          </p:nvSpPr>
          <p:spPr bwMode="auto">
            <a:xfrm>
              <a:off x="2894013" y="4233863"/>
              <a:ext cx="247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Gray</a:t>
              </a:r>
              <a:endParaRPr lang="en-US" altLang="en-US" sz="900">
                <a:latin typeface="Arial" charset="0"/>
              </a:endParaRPr>
            </a:p>
          </p:txBody>
        </p:sp>
        <p:sp>
          <p:nvSpPr>
            <p:cNvPr id="145" name="Rectangle 144"/>
            <p:cNvSpPr>
              <a:spLocks noChangeArrowheads="1"/>
            </p:cNvSpPr>
            <p:nvPr/>
          </p:nvSpPr>
          <p:spPr bwMode="auto">
            <a:xfrm>
              <a:off x="1606550" y="336391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Greeley</a:t>
              </a:r>
              <a:endParaRPr lang="en-US" altLang="en-US" sz="900">
                <a:latin typeface="Arial" charset="0"/>
              </a:endParaRPr>
            </a:p>
          </p:txBody>
        </p:sp>
        <p:sp>
          <p:nvSpPr>
            <p:cNvPr id="146" name="Rectangle 145"/>
            <p:cNvSpPr>
              <a:spLocks noChangeArrowheads="1"/>
            </p:cNvSpPr>
            <p:nvPr/>
          </p:nvSpPr>
          <p:spPr bwMode="auto">
            <a:xfrm>
              <a:off x="6357938" y="4011613"/>
              <a:ext cx="590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Greenwood</a:t>
              </a:r>
              <a:endParaRPr lang="en-US" altLang="en-US" sz="900">
                <a:latin typeface="Arial" charset="0"/>
              </a:endParaRPr>
            </a:p>
          </p:txBody>
        </p:sp>
        <p:sp>
          <p:nvSpPr>
            <p:cNvPr id="147" name="Rectangle 146"/>
            <p:cNvSpPr>
              <a:spLocks noChangeArrowheads="1"/>
            </p:cNvSpPr>
            <p:nvPr/>
          </p:nvSpPr>
          <p:spPr bwMode="auto">
            <a:xfrm>
              <a:off x="1604963" y="3983038"/>
              <a:ext cx="450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Hamilton</a:t>
              </a:r>
              <a:endParaRPr lang="en-US" altLang="en-US" sz="900">
                <a:latin typeface="Arial" charset="0"/>
              </a:endParaRPr>
            </a:p>
          </p:txBody>
        </p:sp>
        <p:sp>
          <p:nvSpPr>
            <p:cNvPr id="148" name="Rectangle 147"/>
            <p:cNvSpPr>
              <a:spLocks noChangeArrowheads="1"/>
            </p:cNvSpPr>
            <p:nvPr/>
          </p:nvSpPr>
          <p:spPr bwMode="auto">
            <a:xfrm>
              <a:off x="4902200" y="4760913"/>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Harper</a:t>
              </a:r>
              <a:endParaRPr lang="en-US" altLang="en-US" sz="900">
                <a:latin typeface="Arial" charset="0"/>
              </a:endParaRPr>
            </a:p>
          </p:txBody>
        </p:sp>
        <p:sp>
          <p:nvSpPr>
            <p:cNvPr id="149" name="Rectangle 148"/>
            <p:cNvSpPr>
              <a:spLocks noChangeArrowheads="1"/>
            </p:cNvSpPr>
            <p:nvPr/>
          </p:nvSpPr>
          <p:spPr bwMode="auto">
            <a:xfrm>
              <a:off x="5457825" y="38338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Harvey</a:t>
              </a:r>
              <a:endParaRPr lang="en-US" altLang="en-US" sz="900">
                <a:latin typeface="Arial" charset="0"/>
              </a:endParaRPr>
            </a:p>
          </p:txBody>
        </p:sp>
        <p:sp>
          <p:nvSpPr>
            <p:cNvPr id="150" name="Rectangle 149"/>
            <p:cNvSpPr>
              <a:spLocks noChangeArrowheads="1"/>
            </p:cNvSpPr>
            <p:nvPr/>
          </p:nvSpPr>
          <p:spPr bwMode="auto">
            <a:xfrm>
              <a:off x="2459038" y="4400550"/>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Haskell</a:t>
              </a:r>
              <a:endParaRPr lang="en-US" altLang="en-US" sz="900">
                <a:latin typeface="Arial" charset="0"/>
              </a:endParaRPr>
            </a:p>
          </p:txBody>
        </p:sp>
        <p:sp>
          <p:nvSpPr>
            <p:cNvPr id="151" name="Rectangle 150"/>
            <p:cNvSpPr>
              <a:spLocks noChangeArrowheads="1"/>
            </p:cNvSpPr>
            <p:nvPr/>
          </p:nvSpPr>
          <p:spPr bwMode="auto">
            <a:xfrm>
              <a:off x="3221038" y="3816350"/>
              <a:ext cx="558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Hodgeman</a:t>
              </a:r>
              <a:endParaRPr lang="en-US" altLang="en-US" sz="900">
                <a:latin typeface="Arial" charset="0"/>
              </a:endParaRPr>
            </a:p>
          </p:txBody>
        </p:sp>
        <p:sp>
          <p:nvSpPr>
            <p:cNvPr id="152" name="Rectangle 151"/>
            <p:cNvSpPr>
              <a:spLocks noChangeArrowheads="1"/>
            </p:cNvSpPr>
            <p:nvPr/>
          </p:nvSpPr>
          <p:spPr bwMode="auto">
            <a:xfrm>
              <a:off x="7151688" y="2454275"/>
              <a:ext cx="469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Jefferson</a:t>
              </a:r>
              <a:endParaRPr lang="en-US" altLang="en-US" sz="900">
                <a:latin typeface="Arial" charset="0"/>
              </a:endParaRPr>
            </a:p>
          </p:txBody>
        </p:sp>
        <p:sp>
          <p:nvSpPr>
            <p:cNvPr id="153" name="Rectangle 152"/>
            <p:cNvSpPr>
              <a:spLocks noChangeArrowheads="1"/>
            </p:cNvSpPr>
            <p:nvPr/>
          </p:nvSpPr>
          <p:spPr bwMode="auto">
            <a:xfrm>
              <a:off x="4697413" y="1946275"/>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Jewell</a:t>
              </a:r>
              <a:endParaRPr lang="en-US" altLang="en-US" sz="900">
                <a:latin typeface="Arial" charset="0"/>
              </a:endParaRPr>
            </a:p>
          </p:txBody>
        </p:sp>
        <p:sp>
          <p:nvSpPr>
            <p:cNvPr id="154" name="Rectangle 153"/>
            <p:cNvSpPr>
              <a:spLocks noChangeArrowheads="1"/>
            </p:cNvSpPr>
            <p:nvPr/>
          </p:nvSpPr>
          <p:spPr bwMode="auto">
            <a:xfrm>
              <a:off x="7661275" y="2820988"/>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Johnson</a:t>
              </a:r>
              <a:endParaRPr lang="en-US" altLang="en-US" sz="900">
                <a:latin typeface="Arial" charset="0"/>
              </a:endParaRPr>
            </a:p>
          </p:txBody>
        </p:sp>
        <p:sp>
          <p:nvSpPr>
            <p:cNvPr id="155" name="Rectangle 154"/>
            <p:cNvSpPr>
              <a:spLocks noChangeArrowheads="1"/>
            </p:cNvSpPr>
            <p:nvPr/>
          </p:nvSpPr>
          <p:spPr bwMode="auto">
            <a:xfrm>
              <a:off x="2071688" y="38338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Kearny</a:t>
              </a:r>
              <a:endParaRPr lang="en-US" altLang="en-US" sz="900">
                <a:latin typeface="Arial" charset="0"/>
              </a:endParaRPr>
            </a:p>
          </p:txBody>
        </p:sp>
        <p:sp>
          <p:nvSpPr>
            <p:cNvPr id="156" name="Rectangle 155"/>
            <p:cNvSpPr>
              <a:spLocks noChangeArrowheads="1"/>
            </p:cNvSpPr>
            <p:nvPr/>
          </p:nvSpPr>
          <p:spPr bwMode="auto">
            <a:xfrm>
              <a:off x="4822825" y="4359275"/>
              <a:ext cx="450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Kingman</a:t>
              </a:r>
              <a:endParaRPr lang="en-US" altLang="en-US" sz="900">
                <a:latin typeface="Arial" charset="0"/>
              </a:endParaRPr>
            </a:p>
          </p:txBody>
        </p:sp>
        <p:sp>
          <p:nvSpPr>
            <p:cNvPr id="157" name="Rectangle 156"/>
            <p:cNvSpPr>
              <a:spLocks noChangeArrowheads="1"/>
            </p:cNvSpPr>
            <p:nvPr/>
          </p:nvSpPr>
          <p:spPr bwMode="auto">
            <a:xfrm>
              <a:off x="3878263" y="4429125"/>
              <a:ext cx="311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Kiowa</a:t>
              </a:r>
              <a:endParaRPr lang="en-US" altLang="en-US" sz="900">
                <a:latin typeface="Arial" charset="0"/>
              </a:endParaRPr>
            </a:p>
          </p:txBody>
        </p:sp>
        <p:sp>
          <p:nvSpPr>
            <p:cNvPr id="158" name="Rectangle 157"/>
            <p:cNvSpPr>
              <a:spLocks noChangeArrowheads="1"/>
            </p:cNvSpPr>
            <p:nvPr/>
          </p:nvSpPr>
          <p:spPr bwMode="auto">
            <a:xfrm>
              <a:off x="7351713" y="4600575"/>
              <a:ext cx="381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Labette</a:t>
              </a:r>
              <a:endParaRPr lang="en-US" altLang="en-US" sz="900">
                <a:latin typeface="Arial" charset="0"/>
              </a:endParaRPr>
            </a:p>
          </p:txBody>
        </p:sp>
        <p:sp>
          <p:nvSpPr>
            <p:cNvPr id="159" name="Rectangle 158"/>
            <p:cNvSpPr>
              <a:spLocks noChangeArrowheads="1"/>
            </p:cNvSpPr>
            <p:nvPr/>
          </p:nvSpPr>
          <p:spPr bwMode="auto">
            <a:xfrm>
              <a:off x="2860675" y="3392488"/>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Lane</a:t>
              </a:r>
              <a:endParaRPr lang="en-US" altLang="en-US" sz="900">
                <a:latin typeface="Arial" charset="0"/>
              </a:endParaRPr>
            </a:p>
          </p:txBody>
        </p:sp>
        <p:sp>
          <p:nvSpPr>
            <p:cNvPr id="160" name="Rectangle 159"/>
            <p:cNvSpPr>
              <a:spLocks noChangeArrowheads="1"/>
            </p:cNvSpPr>
            <p:nvPr/>
          </p:nvSpPr>
          <p:spPr bwMode="auto">
            <a:xfrm>
              <a:off x="7512050" y="2335213"/>
              <a:ext cx="654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Leavenworth</a:t>
              </a:r>
              <a:endParaRPr lang="en-US" altLang="en-US" sz="900">
                <a:latin typeface="Arial" charset="0"/>
              </a:endParaRPr>
            </a:p>
          </p:txBody>
        </p:sp>
        <p:sp>
          <p:nvSpPr>
            <p:cNvPr id="161" name="Rectangle 160"/>
            <p:cNvSpPr>
              <a:spLocks noChangeArrowheads="1"/>
            </p:cNvSpPr>
            <p:nvPr/>
          </p:nvSpPr>
          <p:spPr bwMode="auto">
            <a:xfrm>
              <a:off x="4759325" y="27289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Lincoln</a:t>
              </a:r>
              <a:endParaRPr lang="en-US" altLang="en-US" sz="900">
                <a:latin typeface="Arial" charset="0"/>
              </a:endParaRPr>
            </a:p>
          </p:txBody>
        </p:sp>
        <p:sp>
          <p:nvSpPr>
            <p:cNvPr id="162" name="Rectangle 161"/>
            <p:cNvSpPr>
              <a:spLocks noChangeArrowheads="1"/>
            </p:cNvSpPr>
            <p:nvPr/>
          </p:nvSpPr>
          <p:spPr bwMode="auto">
            <a:xfrm>
              <a:off x="7761288" y="3559175"/>
              <a:ext cx="215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Linn</a:t>
              </a:r>
              <a:endParaRPr lang="en-US" altLang="en-US" sz="900">
                <a:latin typeface="Arial" charset="0"/>
              </a:endParaRPr>
            </a:p>
          </p:txBody>
        </p:sp>
        <p:sp>
          <p:nvSpPr>
            <p:cNvPr id="163" name="Rectangle 162"/>
            <p:cNvSpPr>
              <a:spLocks noChangeArrowheads="1"/>
            </p:cNvSpPr>
            <p:nvPr/>
          </p:nvSpPr>
          <p:spPr bwMode="auto">
            <a:xfrm>
              <a:off x="2265363" y="2867025"/>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Logan</a:t>
              </a:r>
              <a:endParaRPr lang="en-US" altLang="en-US" sz="900">
                <a:latin typeface="Arial" charset="0"/>
              </a:endParaRPr>
            </a:p>
          </p:txBody>
        </p:sp>
        <p:sp>
          <p:nvSpPr>
            <p:cNvPr id="164" name="Rectangle 163"/>
            <p:cNvSpPr>
              <a:spLocks noChangeArrowheads="1"/>
            </p:cNvSpPr>
            <p:nvPr/>
          </p:nvSpPr>
          <p:spPr bwMode="auto">
            <a:xfrm>
              <a:off x="6584950" y="3341688"/>
              <a:ext cx="247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Lyon</a:t>
              </a:r>
              <a:endParaRPr lang="en-US" altLang="en-US" sz="900">
                <a:latin typeface="Arial" charset="0"/>
              </a:endParaRPr>
            </a:p>
          </p:txBody>
        </p:sp>
        <p:sp>
          <p:nvSpPr>
            <p:cNvPr id="165" name="Rectangle 164"/>
            <p:cNvSpPr>
              <a:spLocks noChangeArrowheads="1"/>
            </p:cNvSpPr>
            <p:nvPr/>
          </p:nvSpPr>
          <p:spPr bwMode="auto">
            <a:xfrm>
              <a:off x="5741988" y="3490913"/>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Marion</a:t>
              </a:r>
              <a:endParaRPr lang="en-US" altLang="en-US" sz="900">
                <a:latin typeface="Arial" charset="0"/>
              </a:endParaRPr>
            </a:p>
          </p:txBody>
        </p:sp>
        <p:sp>
          <p:nvSpPr>
            <p:cNvPr id="166" name="Rectangle 165"/>
            <p:cNvSpPr>
              <a:spLocks noChangeArrowheads="1"/>
            </p:cNvSpPr>
            <p:nvPr/>
          </p:nvSpPr>
          <p:spPr bwMode="auto">
            <a:xfrm>
              <a:off x="6143625" y="1897063"/>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Marshall</a:t>
              </a:r>
              <a:endParaRPr lang="en-US" altLang="en-US" sz="900">
                <a:latin typeface="Arial" charset="0"/>
              </a:endParaRPr>
            </a:p>
          </p:txBody>
        </p:sp>
        <p:sp>
          <p:nvSpPr>
            <p:cNvPr id="167" name="Rectangle 166"/>
            <p:cNvSpPr>
              <a:spLocks noChangeArrowheads="1"/>
            </p:cNvSpPr>
            <p:nvPr/>
          </p:nvSpPr>
          <p:spPr bwMode="auto">
            <a:xfrm>
              <a:off x="5160963" y="3392488"/>
              <a:ext cx="577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McPherson</a:t>
              </a:r>
              <a:endParaRPr lang="en-US" altLang="en-US" sz="900">
                <a:latin typeface="Arial" charset="0"/>
              </a:endParaRPr>
            </a:p>
          </p:txBody>
        </p:sp>
        <p:sp>
          <p:nvSpPr>
            <p:cNvPr id="168" name="Rectangle 167"/>
            <p:cNvSpPr>
              <a:spLocks noChangeArrowheads="1"/>
            </p:cNvSpPr>
            <p:nvPr/>
          </p:nvSpPr>
          <p:spPr bwMode="auto">
            <a:xfrm>
              <a:off x="2928938" y="4821238"/>
              <a:ext cx="349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Meade</a:t>
              </a:r>
              <a:endParaRPr lang="en-US" altLang="en-US" sz="900">
                <a:latin typeface="Arial" charset="0"/>
              </a:endParaRPr>
            </a:p>
          </p:txBody>
        </p:sp>
        <p:sp>
          <p:nvSpPr>
            <p:cNvPr id="169" name="Rectangle 168"/>
            <p:cNvSpPr>
              <a:spLocks noChangeArrowheads="1"/>
            </p:cNvSpPr>
            <p:nvPr/>
          </p:nvSpPr>
          <p:spPr bwMode="auto">
            <a:xfrm>
              <a:off x="7672388" y="3159125"/>
              <a:ext cx="304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Miami</a:t>
              </a:r>
              <a:endParaRPr lang="en-US" altLang="en-US" sz="900">
                <a:latin typeface="Arial" charset="0"/>
              </a:endParaRPr>
            </a:p>
          </p:txBody>
        </p:sp>
        <p:sp>
          <p:nvSpPr>
            <p:cNvPr id="170" name="Rectangle 169"/>
            <p:cNvSpPr>
              <a:spLocks noChangeArrowheads="1"/>
            </p:cNvSpPr>
            <p:nvPr/>
          </p:nvSpPr>
          <p:spPr bwMode="auto">
            <a:xfrm>
              <a:off x="4743450" y="2335213"/>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Mitchell</a:t>
              </a:r>
              <a:endParaRPr lang="en-US" altLang="en-US" sz="900">
                <a:latin typeface="Arial" charset="0"/>
              </a:endParaRPr>
            </a:p>
          </p:txBody>
        </p:sp>
        <p:sp>
          <p:nvSpPr>
            <p:cNvPr id="171" name="Rectangle 170"/>
            <p:cNvSpPr>
              <a:spLocks noChangeArrowheads="1"/>
            </p:cNvSpPr>
            <p:nvPr/>
          </p:nvSpPr>
          <p:spPr bwMode="auto">
            <a:xfrm>
              <a:off x="6945313" y="4725988"/>
              <a:ext cx="635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Montgomery</a:t>
              </a:r>
              <a:endParaRPr lang="en-US" altLang="en-US" sz="900">
                <a:latin typeface="Arial" charset="0"/>
              </a:endParaRPr>
            </a:p>
          </p:txBody>
        </p:sp>
        <p:sp>
          <p:nvSpPr>
            <p:cNvPr id="172" name="Rectangle 171"/>
            <p:cNvSpPr>
              <a:spLocks noChangeArrowheads="1"/>
            </p:cNvSpPr>
            <p:nvPr/>
          </p:nvSpPr>
          <p:spPr bwMode="auto">
            <a:xfrm>
              <a:off x="6132513" y="3117850"/>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Morris</a:t>
              </a:r>
              <a:endParaRPr lang="en-US" altLang="en-US" sz="900">
                <a:latin typeface="Arial" charset="0"/>
              </a:endParaRPr>
            </a:p>
          </p:txBody>
        </p:sp>
        <p:sp>
          <p:nvSpPr>
            <p:cNvPr id="173" name="Rectangle 172"/>
            <p:cNvSpPr>
              <a:spLocks noChangeArrowheads="1"/>
            </p:cNvSpPr>
            <p:nvPr/>
          </p:nvSpPr>
          <p:spPr bwMode="auto">
            <a:xfrm>
              <a:off x="1641475" y="4821238"/>
              <a:ext cx="355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Morton</a:t>
              </a:r>
              <a:endParaRPr lang="en-US" altLang="en-US" sz="900">
                <a:latin typeface="Arial" charset="0"/>
              </a:endParaRPr>
            </a:p>
          </p:txBody>
        </p:sp>
        <p:sp>
          <p:nvSpPr>
            <p:cNvPr id="174" name="Rectangle 173"/>
            <p:cNvSpPr>
              <a:spLocks noChangeArrowheads="1"/>
            </p:cNvSpPr>
            <p:nvPr/>
          </p:nvSpPr>
          <p:spPr bwMode="auto">
            <a:xfrm>
              <a:off x="6573838" y="1860550"/>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Nemaha</a:t>
              </a:r>
              <a:endParaRPr lang="en-US" altLang="en-US" sz="900">
                <a:latin typeface="Arial" charset="0"/>
              </a:endParaRPr>
            </a:p>
          </p:txBody>
        </p:sp>
        <p:sp>
          <p:nvSpPr>
            <p:cNvPr id="175" name="Rectangle 174"/>
            <p:cNvSpPr>
              <a:spLocks noChangeArrowheads="1"/>
            </p:cNvSpPr>
            <p:nvPr/>
          </p:nvSpPr>
          <p:spPr bwMode="auto">
            <a:xfrm>
              <a:off x="7281863" y="4246563"/>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Neosho</a:t>
              </a:r>
              <a:endParaRPr lang="en-US" altLang="en-US" sz="900">
                <a:latin typeface="Arial" charset="0"/>
              </a:endParaRPr>
            </a:p>
          </p:txBody>
        </p:sp>
        <p:sp>
          <p:nvSpPr>
            <p:cNvPr id="176" name="Rectangle 175"/>
            <p:cNvSpPr>
              <a:spLocks noChangeArrowheads="1"/>
            </p:cNvSpPr>
            <p:nvPr/>
          </p:nvSpPr>
          <p:spPr bwMode="auto">
            <a:xfrm>
              <a:off x="3317875" y="3381375"/>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Ness</a:t>
              </a:r>
              <a:endParaRPr lang="en-US" altLang="en-US" sz="900">
                <a:latin typeface="Arial" charset="0"/>
              </a:endParaRPr>
            </a:p>
          </p:txBody>
        </p:sp>
        <p:sp>
          <p:nvSpPr>
            <p:cNvPr id="177" name="Rectangle 176"/>
            <p:cNvSpPr>
              <a:spLocks noChangeArrowheads="1"/>
            </p:cNvSpPr>
            <p:nvPr/>
          </p:nvSpPr>
          <p:spPr bwMode="auto">
            <a:xfrm>
              <a:off x="3306763" y="1928813"/>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Norton</a:t>
              </a:r>
              <a:endParaRPr lang="en-US" altLang="en-US" sz="900">
                <a:latin typeface="Arial" charset="0"/>
              </a:endParaRPr>
            </a:p>
          </p:txBody>
        </p:sp>
        <p:sp>
          <p:nvSpPr>
            <p:cNvPr id="178" name="Rectangle 177"/>
            <p:cNvSpPr>
              <a:spLocks noChangeArrowheads="1"/>
            </p:cNvSpPr>
            <p:nvPr/>
          </p:nvSpPr>
          <p:spPr bwMode="auto">
            <a:xfrm>
              <a:off x="4221163" y="2368550"/>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Osborne</a:t>
              </a:r>
              <a:endParaRPr lang="en-US" altLang="en-US" sz="900">
                <a:latin typeface="Arial" charset="0"/>
              </a:endParaRPr>
            </a:p>
          </p:txBody>
        </p:sp>
        <p:sp>
          <p:nvSpPr>
            <p:cNvPr id="179" name="Rectangle 178"/>
            <p:cNvSpPr>
              <a:spLocks noChangeArrowheads="1"/>
            </p:cNvSpPr>
            <p:nvPr/>
          </p:nvSpPr>
          <p:spPr bwMode="auto">
            <a:xfrm>
              <a:off x="5229225" y="26146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Ottawa</a:t>
              </a:r>
              <a:endParaRPr lang="en-US" altLang="en-US" sz="900">
                <a:latin typeface="Arial" charset="0"/>
              </a:endParaRPr>
            </a:p>
          </p:txBody>
        </p:sp>
        <p:sp>
          <p:nvSpPr>
            <p:cNvPr id="180" name="Rectangle 179"/>
            <p:cNvSpPr>
              <a:spLocks noChangeArrowheads="1"/>
            </p:cNvSpPr>
            <p:nvPr/>
          </p:nvSpPr>
          <p:spPr bwMode="auto">
            <a:xfrm>
              <a:off x="3849688" y="3679825"/>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Pawnee</a:t>
              </a:r>
              <a:endParaRPr lang="en-US" altLang="en-US" sz="900">
                <a:latin typeface="Arial" charset="0"/>
              </a:endParaRPr>
            </a:p>
          </p:txBody>
        </p:sp>
        <p:sp>
          <p:nvSpPr>
            <p:cNvPr id="181" name="Rectangle 180"/>
            <p:cNvSpPr>
              <a:spLocks noChangeArrowheads="1"/>
            </p:cNvSpPr>
            <p:nvPr/>
          </p:nvSpPr>
          <p:spPr bwMode="auto">
            <a:xfrm>
              <a:off x="3763963" y="193516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Phillips</a:t>
              </a:r>
              <a:endParaRPr lang="en-US" altLang="en-US" sz="900">
                <a:latin typeface="Arial" charset="0"/>
              </a:endParaRPr>
            </a:p>
          </p:txBody>
        </p:sp>
        <p:sp>
          <p:nvSpPr>
            <p:cNvPr id="182" name="Rectangle 181"/>
            <p:cNvSpPr>
              <a:spLocks noChangeArrowheads="1"/>
            </p:cNvSpPr>
            <p:nvPr/>
          </p:nvSpPr>
          <p:spPr bwMode="auto">
            <a:xfrm>
              <a:off x="6196013" y="2306638"/>
              <a:ext cx="692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Pottawatomie</a:t>
              </a:r>
              <a:endParaRPr lang="en-US" altLang="en-US" sz="900">
                <a:latin typeface="Arial" charset="0"/>
              </a:endParaRPr>
            </a:p>
          </p:txBody>
        </p:sp>
        <p:sp>
          <p:nvSpPr>
            <p:cNvPr id="183" name="Rectangle 182"/>
            <p:cNvSpPr>
              <a:spLocks noChangeArrowheads="1"/>
            </p:cNvSpPr>
            <p:nvPr/>
          </p:nvSpPr>
          <p:spPr bwMode="auto">
            <a:xfrm>
              <a:off x="4387850" y="4286250"/>
              <a:ext cx="241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Pratt</a:t>
              </a:r>
              <a:endParaRPr lang="en-US" altLang="en-US" sz="900">
                <a:latin typeface="Arial" charset="0"/>
              </a:endParaRPr>
            </a:p>
          </p:txBody>
        </p:sp>
        <p:sp>
          <p:nvSpPr>
            <p:cNvPr id="184" name="Rectangle 183"/>
            <p:cNvSpPr>
              <a:spLocks noChangeArrowheads="1"/>
            </p:cNvSpPr>
            <p:nvPr/>
          </p:nvSpPr>
          <p:spPr bwMode="auto">
            <a:xfrm>
              <a:off x="2287588" y="19224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Rawlins</a:t>
              </a:r>
              <a:endParaRPr lang="en-US" altLang="en-US" sz="900">
                <a:latin typeface="Arial" charset="0"/>
              </a:endParaRPr>
            </a:p>
          </p:txBody>
        </p:sp>
        <p:sp>
          <p:nvSpPr>
            <p:cNvPr id="185" name="Rectangle 184"/>
            <p:cNvSpPr>
              <a:spLocks noChangeArrowheads="1"/>
            </p:cNvSpPr>
            <p:nvPr/>
          </p:nvSpPr>
          <p:spPr bwMode="auto">
            <a:xfrm>
              <a:off x="4897438" y="3948113"/>
              <a:ext cx="273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Reno</a:t>
              </a:r>
              <a:endParaRPr lang="en-US" altLang="en-US" sz="900">
                <a:latin typeface="Arial" charset="0"/>
              </a:endParaRPr>
            </a:p>
          </p:txBody>
        </p:sp>
        <p:sp>
          <p:nvSpPr>
            <p:cNvPr id="186" name="Rectangle 185"/>
            <p:cNvSpPr>
              <a:spLocks noChangeArrowheads="1"/>
            </p:cNvSpPr>
            <p:nvPr/>
          </p:nvSpPr>
          <p:spPr bwMode="auto">
            <a:xfrm>
              <a:off x="5183188" y="1935163"/>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Republic</a:t>
              </a:r>
              <a:endParaRPr lang="en-US" altLang="en-US" sz="900">
                <a:latin typeface="Arial" charset="0"/>
              </a:endParaRPr>
            </a:p>
          </p:txBody>
        </p:sp>
        <p:sp>
          <p:nvSpPr>
            <p:cNvPr id="187" name="Rectangle 186"/>
            <p:cNvSpPr>
              <a:spLocks noChangeArrowheads="1"/>
            </p:cNvSpPr>
            <p:nvPr/>
          </p:nvSpPr>
          <p:spPr bwMode="auto">
            <a:xfrm>
              <a:off x="4868863" y="3467100"/>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Rice</a:t>
              </a:r>
              <a:endParaRPr lang="en-US" altLang="en-US" sz="900">
                <a:latin typeface="Arial" charset="0"/>
              </a:endParaRPr>
            </a:p>
          </p:txBody>
        </p:sp>
        <p:sp>
          <p:nvSpPr>
            <p:cNvPr id="188" name="Rectangle 187"/>
            <p:cNvSpPr>
              <a:spLocks noChangeArrowheads="1"/>
            </p:cNvSpPr>
            <p:nvPr/>
          </p:nvSpPr>
          <p:spPr bwMode="auto">
            <a:xfrm>
              <a:off x="5961063" y="2346325"/>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Riley</a:t>
              </a:r>
              <a:endParaRPr lang="en-US" altLang="en-US" sz="900">
                <a:latin typeface="Arial" charset="0"/>
              </a:endParaRPr>
            </a:p>
          </p:txBody>
        </p:sp>
        <p:sp>
          <p:nvSpPr>
            <p:cNvPr id="189" name="Rectangle 188"/>
            <p:cNvSpPr>
              <a:spLocks noChangeArrowheads="1"/>
            </p:cNvSpPr>
            <p:nvPr/>
          </p:nvSpPr>
          <p:spPr bwMode="auto">
            <a:xfrm>
              <a:off x="3803650" y="2392363"/>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Rooks</a:t>
              </a:r>
              <a:endParaRPr lang="en-US" altLang="en-US" sz="900">
                <a:latin typeface="Arial" charset="0"/>
              </a:endParaRPr>
            </a:p>
          </p:txBody>
        </p:sp>
        <p:sp>
          <p:nvSpPr>
            <p:cNvPr id="190" name="Rectangle 189"/>
            <p:cNvSpPr>
              <a:spLocks noChangeArrowheads="1"/>
            </p:cNvSpPr>
            <p:nvPr/>
          </p:nvSpPr>
          <p:spPr bwMode="auto">
            <a:xfrm>
              <a:off x="3873500" y="3306763"/>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Rush</a:t>
              </a:r>
              <a:endParaRPr lang="en-US" altLang="en-US" sz="900">
                <a:latin typeface="Arial" charset="0"/>
              </a:endParaRPr>
            </a:p>
          </p:txBody>
        </p:sp>
        <p:sp>
          <p:nvSpPr>
            <p:cNvPr id="191" name="Rectangle 190"/>
            <p:cNvSpPr>
              <a:spLocks noChangeArrowheads="1"/>
            </p:cNvSpPr>
            <p:nvPr/>
          </p:nvSpPr>
          <p:spPr bwMode="auto">
            <a:xfrm>
              <a:off x="4238625" y="2889250"/>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Russell</a:t>
              </a:r>
              <a:endParaRPr lang="en-US" altLang="en-US" sz="900">
                <a:latin typeface="Arial" charset="0"/>
              </a:endParaRPr>
            </a:p>
          </p:txBody>
        </p:sp>
        <p:sp>
          <p:nvSpPr>
            <p:cNvPr id="192" name="Rectangle 191"/>
            <p:cNvSpPr>
              <a:spLocks noChangeArrowheads="1"/>
            </p:cNvSpPr>
            <p:nvPr/>
          </p:nvSpPr>
          <p:spPr bwMode="auto">
            <a:xfrm>
              <a:off x="5262563" y="3016250"/>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Saline</a:t>
              </a:r>
              <a:endParaRPr lang="en-US" altLang="en-US" sz="900">
                <a:latin typeface="Arial" charset="0"/>
              </a:endParaRPr>
            </a:p>
          </p:txBody>
        </p:sp>
        <p:sp>
          <p:nvSpPr>
            <p:cNvPr id="193" name="Rectangle 192"/>
            <p:cNvSpPr>
              <a:spLocks noChangeArrowheads="1"/>
            </p:cNvSpPr>
            <p:nvPr/>
          </p:nvSpPr>
          <p:spPr bwMode="auto">
            <a:xfrm>
              <a:off x="2476500" y="3387725"/>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Scott</a:t>
              </a:r>
              <a:endParaRPr lang="en-US" altLang="en-US" sz="900">
                <a:latin typeface="Arial" charset="0"/>
              </a:endParaRPr>
            </a:p>
          </p:txBody>
        </p:sp>
        <p:sp>
          <p:nvSpPr>
            <p:cNvPr id="194" name="Rectangle 193"/>
            <p:cNvSpPr>
              <a:spLocks noChangeArrowheads="1"/>
            </p:cNvSpPr>
            <p:nvPr/>
          </p:nvSpPr>
          <p:spPr bwMode="auto">
            <a:xfrm>
              <a:off x="5337175" y="4314825"/>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Sedgwick</a:t>
              </a:r>
              <a:endParaRPr lang="en-US" altLang="en-US" sz="900">
                <a:latin typeface="Arial" charset="0"/>
              </a:endParaRPr>
            </a:p>
          </p:txBody>
        </p:sp>
        <p:sp>
          <p:nvSpPr>
            <p:cNvPr id="195" name="Rectangle 194"/>
            <p:cNvSpPr>
              <a:spLocks noChangeArrowheads="1"/>
            </p:cNvSpPr>
            <p:nvPr/>
          </p:nvSpPr>
          <p:spPr bwMode="auto">
            <a:xfrm>
              <a:off x="2465388" y="4806950"/>
              <a:ext cx="387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Seward</a:t>
              </a:r>
              <a:endParaRPr lang="en-US" altLang="en-US" sz="900">
                <a:latin typeface="Arial" charset="0"/>
              </a:endParaRPr>
            </a:p>
          </p:txBody>
        </p:sp>
        <p:sp>
          <p:nvSpPr>
            <p:cNvPr id="196" name="Rectangle 195"/>
            <p:cNvSpPr>
              <a:spLocks noChangeArrowheads="1"/>
            </p:cNvSpPr>
            <p:nvPr/>
          </p:nvSpPr>
          <p:spPr bwMode="auto">
            <a:xfrm>
              <a:off x="6899275" y="2689225"/>
              <a:ext cx="476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Shawnee</a:t>
              </a:r>
              <a:endParaRPr lang="en-US" altLang="en-US" sz="900">
                <a:latin typeface="Arial" charset="0"/>
              </a:endParaRPr>
            </a:p>
          </p:txBody>
        </p:sp>
        <p:sp>
          <p:nvSpPr>
            <p:cNvPr id="197" name="Rectangle 196"/>
            <p:cNvSpPr>
              <a:spLocks noChangeArrowheads="1"/>
            </p:cNvSpPr>
            <p:nvPr/>
          </p:nvSpPr>
          <p:spPr bwMode="auto">
            <a:xfrm>
              <a:off x="2786063" y="2386013"/>
              <a:ext cx="457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Sheridan</a:t>
              </a:r>
              <a:endParaRPr lang="en-US" altLang="en-US" sz="900">
                <a:latin typeface="Arial" charset="0"/>
              </a:endParaRPr>
            </a:p>
          </p:txBody>
        </p:sp>
        <p:sp>
          <p:nvSpPr>
            <p:cNvPr id="198" name="Rectangle 197"/>
            <p:cNvSpPr>
              <a:spLocks noChangeArrowheads="1"/>
            </p:cNvSpPr>
            <p:nvPr/>
          </p:nvSpPr>
          <p:spPr bwMode="auto">
            <a:xfrm>
              <a:off x="1704975" y="2386013"/>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Sherman</a:t>
              </a:r>
              <a:endParaRPr lang="en-US" altLang="en-US" sz="900">
                <a:latin typeface="Arial" charset="0"/>
              </a:endParaRPr>
            </a:p>
          </p:txBody>
        </p:sp>
        <p:sp>
          <p:nvSpPr>
            <p:cNvPr id="199" name="Rectangle 198"/>
            <p:cNvSpPr>
              <a:spLocks noChangeArrowheads="1"/>
            </p:cNvSpPr>
            <p:nvPr/>
          </p:nvSpPr>
          <p:spPr bwMode="auto">
            <a:xfrm>
              <a:off x="4267200" y="1928813"/>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Smith</a:t>
              </a:r>
              <a:endParaRPr lang="en-US" altLang="en-US" sz="900">
                <a:latin typeface="Arial" charset="0"/>
              </a:endParaRPr>
            </a:p>
          </p:txBody>
        </p:sp>
        <p:sp>
          <p:nvSpPr>
            <p:cNvPr id="200" name="Rectangle 199"/>
            <p:cNvSpPr>
              <a:spLocks noChangeArrowheads="1"/>
            </p:cNvSpPr>
            <p:nvPr/>
          </p:nvSpPr>
          <p:spPr bwMode="auto">
            <a:xfrm>
              <a:off x="4310063" y="3959225"/>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Stafford</a:t>
              </a:r>
              <a:endParaRPr lang="en-US" altLang="en-US" sz="900">
                <a:latin typeface="Arial" charset="0"/>
              </a:endParaRPr>
            </a:p>
          </p:txBody>
        </p:sp>
        <p:sp>
          <p:nvSpPr>
            <p:cNvPr id="201" name="Rectangle 200"/>
            <p:cNvSpPr>
              <a:spLocks noChangeArrowheads="1"/>
            </p:cNvSpPr>
            <p:nvPr/>
          </p:nvSpPr>
          <p:spPr bwMode="auto">
            <a:xfrm>
              <a:off x="1641475" y="4387850"/>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Stanton</a:t>
              </a:r>
              <a:endParaRPr lang="en-US" altLang="en-US" sz="900">
                <a:latin typeface="Arial" charset="0"/>
              </a:endParaRPr>
            </a:p>
          </p:txBody>
        </p:sp>
        <p:sp>
          <p:nvSpPr>
            <p:cNvPr id="202" name="Rectangle 201"/>
            <p:cNvSpPr>
              <a:spLocks noChangeArrowheads="1"/>
            </p:cNvSpPr>
            <p:nvPr/>
          </p:nvSpPr>
          <p:spPr bwMode="auto">
            <a:xfrm>
              <a:off x="2058988" y="4806950"/>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Stevens</a:t>
              </a:r>
              <a:endParaRPr lang="en-US" altLang="en-US" sz="900">
                <a:latin typeface="Arial" charset="0"/>
              </a:endParaRPr>
            </a:p>
          </p:txBody>
        </p:sp>
        <p:sp>
          <p:nvSpPr>
            <p:cNvPr id="203" name="Rectangle 202"/>
            <p:cNvSpPr>
              <a:spLocks noChangeArrowheads="1"/>
            </p:cNvSpPr>
            <p:nvPr/>
          </p:nvSpPr>
          <p:spPr bwMode="auto">
            <a:xfrm>
              <a:off x="5407025" y="47037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Sumner</a:t>
              </a:r>
              <a:endParaRPr lang="en-US" altLang="en-US" sz="900">
                <a:latin typeface="Arial" charset="0"/>
              </a:endParaRPr>
            </a:p>
          </p:txBody>
        </p:sp>
        <p:sp>
          <p:nvSpPr>
            <p:cNvPr id="204" name="Rectangle 203"/>
            <p:cNvSpPr>
              <a:spLocks noChangeArrowheads="1"/>
            </p:cNvSpPr>
            <p:nvPr/>
          </p:nvSpPr>
          <p:spPr bwMode="auto">
            <a:xfrm>
              <a:off x="2287588" y="2403475"/>
              <a:ext cx="412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Thomas</a:t>
              </a:r>
              <a:endParaRPr lang="en-US" altLang="en-US" sz="900">
                <a:latin typeface="Arial" charset="0"/>
              </a:endParaRPr>
            </a:p>
          </p:txBody>
        </p:sp>
        <p:sp>
          <p:nvSpPr>
            <p:cNvPr id="205" name="Rectangle 204"/>
            <p:cNvSpPr>
              <a:spLocks noChangeArrowheads="1"/>
            </p:cNvSpPr>
            <p:nvPr/>
          </p:nvSpPr>
          <p:spPr bwMode="auto">
            <a:xfrm>
              <a:off x="3363913" y="2884488"/>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Trego</a:t>
              </a:r>
              <a:endParaRPr lang="en-US" altLang="en-US" sz="900">
                <a:latin typeface="Arial" charset="0"/>
              </a:endParaRPr>
            </a:p>
          </p:txBody>
        </p:sp>
        <p:sp>
          <p:nvSpPr>
            <p:cNvPr id="206" name="Rectangle 205"/>
            <p:cNvSpPr>
              <a:spLocks noChangeArrowheads="1"/>
            </p:cNvSpPr>
            <p:nvPr/>
          </p:nvSpPr>
          <p:spPr bwMode="auto">
            <a:xfrm>
              <a:off x="6407150" y="2798763"/>
              <a:ext cx="609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Wabaunsee</a:t>
              </a:r>
              <a:endParaRPr lang="en-US" altLang="en-US" sz="900">
                <a:latin typeface="Arial" charset="0"/>
              </a:endParaRPr>
            </a:p>
          </p:txBody>
        </p:sp>
        <p:sp>
          <p:nvSpPr>
            <p:cNvPr id="207" name="Rectangle 206"/>
            <p:cNvSpPr>
              <a:spLocks noChangeArrowheads="1"/>
            </p:cNvSpPr>
            <p:nvPr/>
          </p:nvSpPr>
          <p:spPr bwMode="auto">
            <a:xfrm>
              <a:off x="1670050" y="2884488"/>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Wallace</a:t>
              </a:r>
              <a:endParaRPr lang="en-US" altLang="en-US" sz="900">
                <a:latin typeface="Arial" charset="0"/>
              </a:endParaRPr>
            </a:p>
          </p:txBody>
        </p:sp>
        <p:sp>
          <p:nvSpPr>
            <p:cNvPr id="208" name="Rectangle 207"/>
            <p:cNvSpPr>
              <a:spLocks noChangeArrowheads="1"/>
            </p:cNvSpPr>
            <p:nvPr/>
          </p:nvSpPr>
          <p:spPr bwMode="auto">
            <a:xfrm>
              <a:off x="5611813" y="1831975"/>
              <a:ext cx="603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Washington</a:t>
              </a:r>
              <a:endParaRPr lang="en-US" altLang="en-US" sz="900">
                <a:latin typeface="Arial" charset="0"/>
              </a:endParaRPr>
            </a:p>
          </p:txBody>
        </p:sp>
        <p:sp>
          <p:nvSpPr>
            <p:cNvPr id="209" name="Rectangle 208"/>
            <p:cNvSpPr>
              <a:spLocks noChangeArrowheads="1"/>
            </p:cNvSpPr>
            <p:nvPr/>
          </p:nvSpPr>
          <p:spPr bwMode="auto">
            <a:xfrm>
              <a:off x="2025650" y="3376613"/>
              <a:ext cx="374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Wichita</a:t>
              </a:r>
              <a:endParaRPr lang="en-US" altLang="en-US" sz="900">
                <a:latin typeface="Arial" charset="0"/>
              </a:endParaRPr>
            </a:p>
          </p:txBody>
        </p:sp>
        <p:sp>
          <p:nvSpPr>
            <p:cNvPr id="210" name="Rectangle 209"/>
            <p:cNvSpPr>
              <a:spLocks noChangeArrowheads="1"/>
            </p:cNvSpPr>
            <p:nvPr/>
          </p:nvSpPr>
          <p:spPr bwMode="auto">
            <a:xfrm>
              <a:off x="6940550" y="4319588"/>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Wilson</a:t>
              </a:r>
              <a:endParaRPr lang="en-US" altLang="en-US" sz="900">
                <a:latin typeface="Arial" charset="0"/>
              </a:endParaRPr>
            </a:p>
          </p:txBody>
        </p:sp>
        <p:sp>
          <p:nvSpPr>
            <p:cNvPr id="211" name="Rectangle 210"/>
            <p:cNvSpPr>
              <a:spLocks noChangeArrowheads="1"/>
            </p:cNvSpPr>
            <p:nvPr/>
          </p:nvSpPr>
          <p:spPr bwMode="auto">
            <a:xfrm>
              <a:off x="6910388" y="3925888"/>
              <a:ext cx="482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Woodson</a:t>
              </a:r>
              <a:endParaRPr lang="en-US" altLang="en-US" sz="900">
                <a:latin typeface="Arial" charset="0"/>
              </a:endParaRPr>
            </a:p>
          </p:txBody>
        </p:sp>
        <p:sp>
          <p:nvSpPr>
            <p:cNvPr id="212" name="Rectangle 211"/>
            <p:cNvSpPr>
              <a:spLocks noChangeArrowheads="1"/>
            </p:cNvSpPr>
            <p:nvPr/>
          </p:nvSpPr>
          <p:spPr bwMode="auto">
            <a:xfrm>
              <a:off x="7786688" y="2511425"/>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Wyandotte</a:t>
              </a:r>
              <a:endParaRPr lang="en-US" altLang="en-US" sz="900">
                <a:latin typeface="Arial" charset="0"/>
              </a:endParaRPr>
            </a:p>
          </p:txBody>
        </p:sp>
        <p:sp>
          <p:nvSpPr>
            <p:cNvPr id="213" name="Rectangle 212"/>
            <p:cNvSpPr>
              <a:spLocks noChangeArrowheads="1"/>
            </p:cNvSpPr>
            <p:nvPr/>
          </p:nvSpPr>
          <p:spPr bwMode="auto">
            <a:xfrm>
              <a:off x="6924675" y="3570288"/>
              <a:ext cx="330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Coffey</a:t>
              </a:r>
              <a:endParaRPr lang="en-US" altLang="en-US" sz="900">
                <a:latin typeface="Arial" charset="0"/>
              </a:endParaRPr>
            </a:p>
          </p:txBody>
        </p:sp>
        <p:sp>
          <p:nvSpPr>
            <p:cNvPr id="214" name="Rectangle 213"/>
            <p:cNvSpPr>
              <a:spLocks noChangeArrowheads="1"/>
            </p:cNvSpPr>
            <p:nvPr/>
          </p:nvSpPr>
          <p:spPr bwMode="auto">
            <a:xfrm>
              <a:off x="6780213" y="222091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Jackson</a:t>
              </a:r>
              <a:endParaRPr lang="en-US" altLang="en-US" sz="900">
                <a:latin typeface="Arial" charset="0"/>
              </a:endParaRPr>
            </a:p>
          </p:txBody>
        </p:sp>
        <p:sp>
          <p:nvSpPr>
            <p:cNvPr id="215" name="Rectangle 214"/>
            <p:cNvSpPr>
              <a:spLocks noChangeArrowheads="1"/>
            </p:cNvSpPr>
            <p:nvPr/>
          </p:nvSpPr>
          <p:spPr bwMode="auto">
            <a:xfrm>
              <a:off x="6880225" y="3106738"/>
              <a:ext cx="336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900">
                  <a:solidFill>
                    <a:srgbClr val="000000"/>
                  </a:solidFill>
                  <a:latin typeface="Arial" charset="0"/>
                </a:rPr>
                <a:t>Osage</a:t>
              </a:r>
              <a:endParaRPr lang="en-US" altLang="en-US" sz="900">
                <a:latin typeface="Arial" charset="0"/>
              </a:endParaRPr>
            </a:p>
          </p:txBody>
        </p:sp>
        <p:grpSp>
          <p:nvGrpSpPr>
            <p:cNvPr id="216" name="Group 215"/>
            <p:cNvGrpSpPr/>
            <p:nvPr/>
          </p:nvGrpSpPr>
          <p:grpSpPr>
            <a:xfrm>
              <a:off x="1759604" y="5217320"/>
              <a:ext cx="4609446" cy="1087891"/>
              <a:chOff x="1725612" y="5217320"/>
              <a:chExt cx="4194846" cy="1087891"/>
            </a:xfrm>
            <a:noFill/>
          </p:grpSpPr>
          <p:sp>
            <p:nvSpPr>
              <p:cNvPr id="217" name="Rectangle 216"/>
              <p:cNvSpPr/>
              <p:nvPr/>
            </p:nvSpPr>
            <p:spPr bwMode="auto">
              <a:xfrm>
                <a:off x="1725612" y="5217320"/>
                <a:ext cx="446088" cy="424543"/>
              </a:xfrm>
              <a:prstGeom prst="rect">
                <a:avLst/>
              </a:prstGeom>
              <a:solidFill>
                <a:srgbClr val="FBD6C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18" name="Rectangle 217"/>
              <p:cNvSpPr/>
              <p:nvPr/>
            </p:nvSpPr>
            <p:spPr bwMode="auto">
              <a:xfrm>
                <a:off x="1741601" y="5880668"/>
                <a:ext cx="446088" cy="424543"/>
              </a:xfrm>
              <a:prstGeom prst="rect">
                <a:avLst/>
              </a:prstGeom>
              <a:solidFill>
                <a:srgbClr val="F7AE85"/>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dirty="0">
                  <a:latin typeface="Times" panose="02020603050405020304" pitchFamily="18" charset="0"/>
                </a:endParaRPr>
              </a:p>
            </p:txBody>
          </p:sp>
          <p:sp>
            <p:nvSpPr>
              <p:cNvPr id="219" name="Rectangle 218"/>
              <p:cNvSpPr/>
              <p:nvPr/>
            </p:nvSpPr>
            <p:spPr bwMode="auto">
              <a:xfrm>
                <a:off x="3108815" y="5217320"/>
                <a:ext cx="446088" cy="424543"/>
              </a:xfrm>
              <a:prstGeom prst="rect">
                <a:avLst/>
              </a:prstGeom>
              <a:solidFill>
                <a:srgbClr val="F38447"/>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20" name="Rectangle 219"/>
              <p:cNvSpPr/>
              <p:nvPr/>
            </p:nvSpPr>
            <p:spPr bwMode="auto">
              <a:xfrm>
                <a:off x="3099348" y="5880668"/>
                <a:ext cx="446088" cy="424543"/>
              </a:xfrm>
              <a:prstGeom prst="rect">
                <a:avLst/>
              </a:prstGeom>
              <a:solidFill>
                <a:srgbClr val="EF601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21" name="Rectangle 220"/>
              <p:cNvSpPr/>
              <p:nvPr/>
            </p:nvSpPr>
            <p:spPr bwMode="auto">
              <a:xfrm>
                <a:off x="4643576" y="5217320"/>
                <a:ext cx="446088" cy="424543"/>
              </a:xfrm>
              <a:prstGeom prst="rect">
                <a:avLst/>
              </a:prstGeom>
              <a:solidFill>
                <a:srgbClr val="B0470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a:latin typeface="Times" panose="02020603050405020304" pitchFamily="18" charset="0"/>
                </a:endParaRPr>
              </a:p>
            </p:txBody>
          </p:sp>
          <p:sp>
            <p:nvSpPr>
              <p:cNvPr id="222" name="Rectangle 121"/>
              <p:cNvSpPr>
                <a:spLocks noChangeArrowheads="1"/>
              </p:cNvSpPr>
              <p:nvPr/>
            </p:nvSpPr>
            <p:spPr bwMode="auto">
              <a:xfrm>
                <a:off x="2405804" y="5321869"/>
                <a:ext cx="325315"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1-25</a:t>
                </a:r>
                <a:endParaRPr lang="en-US" altLang="en-US" sz="1400" dirty="0" smtClean="0">
                  <a:latin typeface="Arial" panose="020B0604020202020204" pitchFamily="34" charset="0"/>
                </a:endParaRPr>
              </a:p>
            </p:txBody>
          </p:sp>
          <p:sp>
            <p:nvSpPr>
              <p:cNvPr id="223" name="Rectangle 121"/>
              <p:cNvSpPr>
                <a:spLocks noChangeArrowheads="1"/>
              </p:cNvSpPr>
              <p:nvPr/>
            </p:nvSpPr>
            <p:spPr bwMode="auto">
              <a:xfrm>
                <a:off x="2391774" y="5985217"/>
                <a:ext cx="415762"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26-50</a:t>
                </a:r>
                <a:endParaRPr lang="en-US" altLang="en-US" sz="1400" dirty="0" smtClean="0">
                  <a:latin typeface="Arial" panose="020B0604020202020204" pitchFamily="34" charset="0"/>
                </a:endParaRPr>
              </a:p>
            </p:txBody>
          </p:sp>
          <p:sp>
            <p:nvSpPr>
              <p:cNvPr id="224" name="Rectangle 121"/>
              <p:cNvSpPr>
                <a:spLocks noChangeArrowheads="1"/>
              </p:cNvSpPr>
              <p:nvPr/>
            </p:nvSpPr>
            <p:spPr bwMode="auto">
              <a:xfrm>
                <a:off x="3770494" y="5321869"/>
                <a:ext cx="415762"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51-75</a:t>
                </a:r>
                <a:endParaRPr lang="en-US" altLang="en-US" sz="1400" dirty="0" smtClean="0">
                  <a:latin typeface="Arial" panose="020B0604020202020204" pitchFamily="34" charset="0"/>
                </a:endParaRPr>
              </a:p>
            </p:txBody>
          </p:sp>
          <p:sp>
            <p:nvSpPr>
              <p:cNvPr id="225" name="Rectangle 121"/>
              <p:cNvSpPr>
                <a:spLocks noChangeArrowheads="1"/>
              </p:cNvSpPr>
              <p:nvPr/>
            </p:nvSpPr>
            <p:spPr bwMode="auto">
              <a:xfrm>
                <a:off x="3751963" y="5983291"/>
                <a:ext cx="506209"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76-100</a:t>
                </a:r>
                <a:endParaRPr lang="en-US" altLang="en-US" sz="1400" dirty="0" smtClean="0">
                  <a:latin typeface="Arial" panose="020B0604020202020204" pitchFamily="34" charset="0"/>
                </a:endParaRPr>
              </a:p>
            </p:txBody>
          </p:sp>
          <p:sp>
            <p:nvSpPr>
              <p:cNvPr id="226" name="Rectangle 121"/>
              <p:cNvSpPr>
                <a:spLocks noChangeArrowheads="1"/>
              </p:cNvSpPr>
              <p:nvPr/>
            </p:nvSpPr>
            <p:spPr bwMode="auto">
              <a:xfrm>
                <a:off x="5323803" y="5321869"/>
                <a:ext cx="596655" cy="2154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smtClean="0">
                    <a:solidFill>
                      <a:srgbClr val="000000"/>
                    </a:solidFill>
                    <a:latin typeface="Arial" panose="020B0604020202020204" pitchFamily="34" charset="0"/>
                  </a:rPr>
                  <a:t>101-105</a:t>
                </a:r>
                <a:endParaRPr lang="en-US" altLang="en-US" sz="1400" dirty="0" smtClean="0">
                  <a:latin typeface="Arial" panose="020B0604020202020204" pitchFamily="34" charset="0"/>
                </a:endParaRPr>
              </a:p>
            </p:txBody>
          </p:sp>
        </p:grpSp>
      </p:grpSp>
      <p:sp>
        <p:nvSpPr>
          <p:cNvPr id="227" name="Content Placeholder 4"/>
          <p:cNvSpPr txBox="1">
            <a:spLocks/>
          </p:cNvSpPr>
          <p:nvPr/>
        </p:nvSpPr>
        <p:spPr>
          <a:xfrm>
            <a:off x="2320358" y="381000"/>
            <a:ext cx="5909242" cy="1219200"/>
          </a:xfrm>
          <a:prstGeom prst="rect">
            <a:avLst/>
          </a:prstGeom>
        </p:spPr>
        <p:txBody>
          <a:bodyPr vert="horz" lIns="91440" tIns="45720" rIns="91440" bIns="45720" numCol="2"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b="1" smtClean="0"/>
              <a:t>Infant Mortality </a:t>
            </a:r>
          </a:p>
          <a:p>
            <a:r>
              <a:rPr lang="en-US" b="1" smtClean="0"/>
              <a:t>Low Birth Weight Babies</a:t>
            </a:r>
          </a:p>
          <a:p>
            <a:r>
              <a:rPr lang="en-US" b="1" smtClean="0"/>
              <a:t>Youth Binge Drinking </a:t>
            </a:r>
          </a:p>
          <a:p>
            <a:r>
              <a:rPr lang="en-US" b="1" smtClean="0"/>
              <a:t>Youth Tobacco Use </a:t>
            </a:r>
            <a:endParaRPr lang="en-US" dirty="0"/>
          </a:p>
        </p:txBody>
      </p:sp>
    </p:spTree>
    <p:extLst>
      <p:ext uri="{BB962C8B-B14F-4D97-AF65-F5344CB8AC3E}">
        <p14:creationId xmlns:p14="http://schemas.microsoft.com/office/powerpoint/2010/main" val="2073201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457200"/>
            <a:ext cx="8247289" cy="5791200"/>
          </a:xfrm>
          <a:prstGeom prst="rect">
            <a:avLst/>
          </a:prstGeom>
        </p:spPr>
      </p:pic>
    </p:spTree>
    <p:extLst>
      <p:ext uri="{BB962C8B-B14F-4D97-AF65-F5344CB8AC3E}">
        <p14:creationId xmlns:p14="http://schemas.microsoft.com/office/powerpoint/2010/main" val="1408363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3033" y="1752600"/>
            <a:ext cx="7659687" cy="1168400"/>
          </a:xfrm>
        </p:spPr>
        <p:txBody>
          <a:bodyPr/>
          <a:lstStyle/>
          <a:p>
            <a:r>
              <a:rPr lang="en-US" sz="8800" b="1" dirty="0" smtClean="0"/>
              <a:t>Child poverty</a:t>
            </a:r>
            <a:endParaRPr lang="en-US" sz="88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9939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Child Poverty</a:t>
            </a:r>
            <a:endParaRPr lang="en-US" dirty="0"/>
          </a:p>
        </p:txBody>
      </p:sp>
      <p:sp>
        <p:nvSpPr>
          <p:cNvPr id="8" name="Rectangle 7"/>
          <p:cNvSpPr/>
          <p:nvPr/>
        </p:nvSpPr>
        <p:spPr>
          <a:xfrm>
            <a:off x="685800" y="5486400"/>
            <a:ext cx="4572000" cy="92333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The estimated percent of children under the age of 18 living in families with incomes below 100% of the U.S. poverty threshold. </a:t>
            </a:r>
          </a:p>
        </p:txBody>
      </p:sp>
      <p:graphicFrame>
        <p:nvGraphicFramePr>
          <p:cNvPr id="5" name="Chart 4"/>
          <p:cNvGraphicFramePr>
            <a:graphicFrameLocks/>
          </p:cNvGraphicFramePr>
          <p:nvPr>
            <p:extLst>
              <p:ext uri="{D42A27DB-BD31-4B8C-83A1-F6EECF244321}">
                <p14:modId xmlns:p14="http://schemas.microsoft.com/office/powerpoint/2010/main" val="1651997441"/>
              </p:ext>
            </p:extLst>
          </p:nvPr>
        </p:nvGraphicFramePr>
        <p:xfrm>
          <a:off x="533400" y="1219200"/>
          <a:ext cx="76962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4649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3033" y="1828800"/>
            <a:ext cx="7659687" cy="1168400"/>
          </a:xfrm>
        </p:spPr>
        <p:txBody>
          <a:bodyPr/>
          <a:lstStyle/>
          <a:p>
            <a:r>
              <a:rPr lang="en-US" sz="8800" b="1" dirty="0" smtClean="0"/>
              <a:t>Childcare Assistance</a:t>
            </a:r>
            <a:endParaRPr lang="en-US" sz="88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4316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Child Care Assistance </a:t>
            </a:r>
            <a:endParaRPr lang="en-US" dirty="0"/>
          </a:p>
        </p:txBody>
      </p:sp>
      <p:sp>
        <p:nvSpPr>
          <p:cNvPr id="2" name="Rectangle 1"/>
          <p:cNvSpPr/>
          <p:nvPr/>
        </p:nvSpPr>
        <p:spPr>
          <a:xfrm>
            <a:off x="609600" y="5410200"/>
            <a:ext cx="4572000" cy="92333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The average number of individuals per month receiving Child Care benefits out of the total population. 	</a:t>
            </a:r>
          </a:p>
        </p:txBody>
      </p:sp>
      <p:graphicFrame>
        <p:nvGraphicFramePr>
          <p:cNvPr id="6" name="Chart 5"/>
          <p:cNvGraphicFramePr>
            <a:graphicFrameLocks/>
          </p:cNvGraphicFramePr>
          <p:nvPr>
            <p:extLst>
              <p:ext uri="{D42A27DB-BD31-4B8C-83A1-F6EECF244321}">
                <p14:modId xmlns:p14="http://schemas.microsoft.com/office/powerpoint/2010/main" val="240405868"/>
              </p:ext>
            </p:extLst>
          </p:nvPr>
        </p:nvGraphicFramePr>
        <p:xfrm>
          <a:off x="609600" y="1143000"/>
          <a:ext cx="7162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5342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3033" y="2565400"/>
            <a:ext cx="7659687" cy="1168400"/>
          </a:xfrm>
        </p:spPr>
        <p:txBody>
          <a:bodyPr/>
          <a:lstStyle/>
          <a:p>
            <a:r>
              <a:rPr lang="en-US" sz="8800" b="1" dirty="0" smtClean="0"/>
              <a:t>Divorce</a:t>
            </a:r>
            <a:endParaRPr lang="en-US" sz="88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37161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Divorce</a:t>
            </a:r>
            <a:endParaRPr lang="en-US" dirty="0"/>
          </a:p>
        </p:txBody>
      </p:sp>
      <p:sp>
        <p:nvSpPr>
          <p:cNvPr id="8" name="Rectangle 7"/>
          <p:cNvSpPr/>
          <p:nvPr/>
        </p:nvSpPr>
        <p:spPr>
          <a:xfrm>
            <a:off x="685800" y="5486400"/>
            <a:ext cx="4572000" cy="92333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The total number of divorces and annulments out of total population times 1000. 	</a:t>
            </a:r>
          </a:p>
        </p:txBody>
      </p:sp>
      <p:graphicFrame>
        <p:nvGraphicFramePr>
          <p:cNvPr id="6" name="Chart 5"/>
          <p:cNvGraphicFramePr>
            <a:graphicFrameLocks/>
          </p:cNvGraphicFramePr>
          <p:nvPr>
            <p:extLst>
              <p:ext uri="{D42A27DB-BD31-4B8C-83A1-F6EECF244321}">
                <p14:modId xmlns:p14="http://schemas.microsoft.com/office/powerpoint/2010/main" val="2296137902"/>
              </p:ext>
            </p:extLst>
          </p:nvPr>
        </p:nvGraphicFramePr>
        <p:xfrm>
          <a:off x="533400" y="1143000"/>
          <a:ext cx="76962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9132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3033" y="1371600"/>
            <a:ext cx="7659687" cy="1168400"/>
          </a:xfrm>
        </p:spPr>
        <p:txBody>
          <a:bodyPr/>
          <a:lstStyle/>
          <a:p>
            <a:r>
              <a:rPr lang="en-US" sz="8800" b="1" dirty="0" smtClean="0"/>
              <a:t>Free &amp; Reduced Lunch</a:t>
            </a:r>
            <a:endParaRPr lang="en-US" sz="88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3218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THESE 18?</a:t>
            </a:r>
            <a:endParaRPr lang="en-US" dirty="0"/>
          </a:p>
        </p:txBody>
      </p:sp>
      <p:sp>
        <p:nvSpPr>
          <p:cNvPr id="3" name="Content Placeholder 2"/>
          <p:cNvSpPr>
            <a:spLocks noGrp="1"/>
          </p:cNvSpPr>
          <p:nvPr>
            <p:ph idx="1"/>
          </p:nvPr>
        </p:nvSpPr>
        <p:spPr/>
        <p:txBody>
          <a:bodyPr>
            <a:normAutofit/>
          </a:bodyPr>
          <a:lstStyle/>
          <a:p>
            <a:r>
              <a:rPr lang="en-US" sz="2800" dirty="0" smtClean="0"/>
              <a:t>Based on current literature, and DCF input, on factors associated with child and family wellbeing outcomes.</a:t>
            </a:r>
          </a:p>
          <a:p>
            <a:r>
              <a:rPr lang="en-US" sz="2800" dirty="0" smtClean="0"/>
              <a:t>Measured at the state </a:t>
            </a:r>
            <a:r>
              <a:rPr lang="en-US" sz="2800" i="1" dirty="0" smtClean="0"/>
              <a:t>and</a:t>
            </a:r>
            <a:r>
              <a:rPr lang="en-US" sz="2800" dirty="0" smtClean="0"/>
              <a:t> county level on an annual basis.</a:t>
            </a:r>
          </a:p>
          <a:p>
            <a:r>
              <a:rPr lang="en-US" sz="2800" dirty="0" smtClean="0"/>
              <a:t>Measurement remains consistent each year.</a:t>
            </a:r>
          </a:p>
          <a:p>
            <a:r>
              <a:rPr lang="en-US" sz="2800" dirty="0" smtClean="0"/>
              <a:t>Interpretable rate allows for observation of change from year to year. </a:t>
            </a:r>
            <a:endParaRPr lang="en-US" sz="2800" dirty="0"/>
          </a:p>
        </p:txBody>
      </p:sp>
      <p:grpSp>
        <p:nvGrpSpPr>
          <p:cNvPr id="7" name="Group 6"/>
          <p:cNvGrpSpPr/>
          <p:nvPr/>
        </p:nvGrpSpPr>
        <p:grpSpPr>
          <a:xfrm>
            <a:off x="838200" y="5701915"/>
            <a:ext cx="7134225" cy="648970"/>
            <a:chOff x="666750" y="5701915"/>
            <a:chExt cx="7134225" cy="648970"/>
          </a:xfrm>
        </p:grpSpPr>
        <p:pic>
          <p:nvPicPr>
            <p:cNvPr id="8" name="Picture 7"/>
            <p:cNvPicPr/>
            <p:nvPr/>
          </p:nvPicPr>
          <p:blipFill rotWithShape="1">
            <a:blip r:embed="rId2" cstate="print">
              <a:biLevel thresh="75000"/>
              <a:extLst>
                <a:ext uri="{28A0092B-C50C-407E-A947-70E740481C1C}">
                  <a14:useLocalDpi xmlns:a14="http://schemas.microsoft.com/office/drawing/2010/main" val="0"/>
                </a:ext>
              </a:extLst>
            </a:blip>
            <a:srcRect l="21154" t="34616" r="20672" b="35384"/>
            <a:stretch/>
          </p:blipFill>
          <p:spPr bwMode="auto">
            <a:xfrm>
              <a:off x="666750" y="5838385"/>
              <a:ext cx="1482650" cy="479065"/>
            </a:xfrm>
            <a:prstGeom prst="rect">
              <a:avLst/>
            </a:prstGeom>
            <a:ln>
              <a:noFill/>
            </a:ln>
            <a:extLst>
              <a:ext uri="{53640926-AAD7-44D8-BBD7-CCE9431645EC}">
                <a14:shadowObscured xmlns:a14="http://schemas.microsoft.com/office/drawing/2010/main"/>
              </a:ext>
            </a:extLst>
          </p:spPr>
        </p:pic>
        <p:pic>
          <p:nvPicPr>
            <p:cNvPr id="9" name="Picture 8" descr="http://www.dcf.ks.gov/Style%20Library/srs/images/kansas_dept_children_families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8950" y="5701915"/>
              <a:ext cx="962025" cy="648970"/>
            </a:xfrm>
            <a:prstGeom prst="rect">
              <a:avLst/>
            </a:prstGeom>
            <a:noFill/>
            <a:ln>
              <a:noFill/>
            </a:ln>
          </p:spPr>
        </p:pic>
      </p:grpSp>
    </p:spTree>
    <p:extLst>
      <p:ext uri="{BB962C8B-B14F-4D97-AF65-F5344CB8AC3E}">
        <p14:creationId xmlns:p14="http://schemas.microsoft.com/office/powerpoint/2010/main" val="2851512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Free &amp; Reduced Lunch Program Enrollment</a:t>
            </a:r>
            <a:endParaRPr lang="en-US" dirty="0"/>
          </a:p>
        </p:txBody>
      </p:sp>
      <p:sp>
        <p:nvSpPr>
          <p:cNvPr id="8" name="Rectangle 7"/>
          <p:cNvSpPr/>
          <p:nvPr/>
        </p:nvSpPr>
        <p:spPr>
          <a:xfrm>
            <a:off x="685800" y="5334000"/>
            <a:ext cx="4572000" cy="92333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Enrollment represents school total headcount enrollment as of September 20th of each year 	</a:t>
            </a:r>
          </a:p>
        </p:txBody>
      </p:sp>
      <p:graphicFrame>
        <p:nvGraphicFramePr>
          <p:cNvPr id="6" name="Chart 5"/>
          <p:cNvGraphicFramePr>
            <a:graphicFrameLocks/>
          </p:cNvGraphicFramePr>
          <p:nvPr>
            <p:extLst>
              <p:ext uri="{D42A27DB-BD31-4B8C-83A1-F6EECF244321}">
                <p14:modId xmlns:p14="http://schemas.microsoft.com/office/powerpoint/2010/main" val="587707437"/>
              </p:ext>
            </p:extLst>
          </p:nvPr>
        </p:nvGraphicFramePr>
        <p:xfrm>
          <a:off x="533400" y="1524000"/>
          <a:ext cx="75438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7475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3033" y="1371600"/>
            <a:ext cx="7659687" cy="1168400"/>
          </a:xfrm>
        </p:spPr>
        <p:txBody>
          <a:bodyPr/>
          <a:lstStyle/>
          <a:p>
            <a:r>
              <a:rPr lang="en-US" sz="8800" b="1" dirty="0" smtClean="0"/>
              <a:t>High school dropout</a:t>
            </a:r>
            <a:endParaRPr lang="en-US" sz="88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607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 School Dropout </a:t>
            </a:r>
            <a:endParaRPr lang="en-US" dirty="0"/>
          </a:p>
        </p:txBody>
      </p:sp>
      <p:sp>
        <p:nvSpPr>
          <p:cNvPr id="8" name="Rectangle 7"/>
          <p:cNvSpPr/>
          <p:nvPr/>
        </p:nvSpPr>
        <p:spPr>
          <a:xfrm>
            <a:off x="762000" y="5029200"/>
            <a:ext cx="67818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dirty="0"/>
              <a:t>Yearly total dropouts divided by the total enrollment of grades 7-12. Dropouts are not synonymous with “not graduating.” </a:t>
            </a:r>
            <a:r>
              <a:rPr lang="en-US" dirty="0" smtClean="0"/>
              <a:t>Year </a:t>
            </a:r>
            <a:r>
              <a:rPr lang="en-US" dirty="0"/>
              <a:t>reported refers to year in which the school year began; for 2012, this refers to the 2012-2013 academic year. 	</a:t>
            </a:r>
          </a:p>
        </p:txBody>
      </p:sp>
      <p:graphicFrame>
        <p:nvGraphicFramePr>
          <p:cNvPr id="5" name="Chart 4"/>
          <p:cNvGraphicFramePr>
            <a:graphicFrameLocks/>
          </p:cNvGraphicFramePr>
          <p:nvPr>
            <p:extLst>
              <p:ext uri="{D42A27DB-BD31-4B8C-83A1-F6EECF244321}">
                <p14:modId xmlns:p14="http://schemas.microsoft.com/office/powerpoint/2010/main" val="315934603"/>
              </p:ext>
            </p:extLst>
          </p:nvPr>
        </p:nvGraphicFramePr>
        <p:xfrm>
          <a:off x="457200" y="1219200"/>
          <a:ext cx="76200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5885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3033" y="1803400"/>
            <a:ext cx="7659687" cy="1168400"/>
          </a:xfrm>
        </p:spPr>
        <p:txBody>
          <a:bodyPr/>
          <a:lstStyle/>
          <a:p>
            <a:r>
              <a:rPr lang="en-US" sz="8800" b="1" dirty="0" smtClean="0"/>
              <a:t>Infant mortality</a:t>
            </a:r>
            <a:endParaRPr lang="en-US" sz="88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91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Infant Mortality</a:t>
            </a:r>
            <a:endParaRPr lang="en-US" dirty="0"/>
          </a:p>
        </p:txBody>
      </p:sp>
      <p:sp>
        <p:nvSpPr>
          <p:cNvPr id="8" name="Rectangle 7"/>
          <p:cNvSpPr/>
          <p:nvPr/>
        </p:nvSpPr>
        <p:spPr>
          <a:xfrm>
            <a:off x="685800" y="5181600"/>
            <a:ext cx="50292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dirty="0"/>
              <a:t>The death of a live-born infant that occurs within the first year of life. Rate is calculated by the number of infant deaths divided by the number of live births times 1000. 	</a:t>
            </a:r>
          </a:p>
        </p:txBody>
      </p:sp>
      <p:graphicFrame>
        <p:nvGraphicFramePr>
          <p:cNvPr id="6" name="Chart 5"/>
          <p:cNvGraphicFramePr>
            <a:graphicFrameLocks/>
          </p:cNvGraphicFramePr>
          <p:nvPr>
            <p:extLst>
              <p:ext uri="{D42A27DB-BD31-4B8C-83A1-F6EECF244321}">
                <p14:modId xmlns:p14="http://schemas.microsoft.com/office/powerpoint/2010/main" val="2049987013"/>
              </p:ext>
            </p:extLst>
          </p:nvPr>
        </p:nvGraphicFramePr>
        <p:xfrm>
          <a:off x="609600" y="1219200"/>
          <a:ext cx="76200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091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3033" y="1803400"/>
            <a:ext cx="7659687" cy="1168400"/>
          </a:xfrm>
        </p:spPr>
        <p:txBody>
          <a:bodyPr/>
          <a:lstStyle/>
          <a:p>
            <a:r>
              <a:rPr lang="en-US" sz="8800" b="1" dirty="0" smtClean="0"/>
              <a:t>Low Birth weight babies</a:t>
            </a:r>
            <a:endParaRPr lang="en-US" sz="88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5740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Low Birthweight Babies</a:t>
            </a:r>
            <a:endParaRPr lang="en-US" dirty="0"/>
          </a:p>
        </p:txBody>
      </p:sp>
      <p:sp>
        <p:nvSpPr>
          <p:cNvPr id="9" name="Rectangle 8"/>
          <p:cNvSpPr/>
          <p:nvPr/>
        </p:nvSpPr>
        <p:spPr>
          <a:xfrm>
            <a:off x="838200" y="5525869"/>
            <a:ext cx="4572000" cy="646331"/>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The percentage of live births weighing less than 5.5 pounds out of total live births. </a:t>
            </a:r>
          </a:p>
        </p:txBody>
      </p:sp>
      <p:graphicFrame>
        <p:nvGraphicFramePr>
          <p:cNvPr id="5" name="Chart 4"/>
          <p:cNvGraphicFramePr>
            <a:graphicFrameLocks/>
          </p:cNvGraphicFramePr>
          <p:nvPr>
            <p:extLst>
              <p:ext uri="{D42A27DB-BD31-4B8C-83A1-F6EECF244321}">
                <p14:modId xmlns:p14="http://schemas.microsoft.com/office/powerpoint/2010/main" val="626421497"/>
              </p:ext>
            </p:extLst>
          </p:nvPr>
        </p:nvGraphicFramePr>
        <p:xfrm>
          <a:off x="457200" y="1143000"/>
          <a:ext cx="77724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82751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3033" y="1803400"/>
            <a:ext cx="7831367" cy="1168400"/>
          </a:xfrm>
        </p:spPr>
        <p:txBody>
          <a:bodyPr/>
          <a:lstStyle/>
          <a:p>
            <a:r>
              <a:rPr lang="en-US" sz="8800" b="1" dirty="0" smtClean="0"/>
              <a:t>Medicaid enrollment</a:t>
            </a:r>
            <a:endParaRPr lang="en-US" sz="88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5238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Medicaid Enrollment</a:t>
            </a:r>
            <a:endParaRPr lang="en-US" dirty="0"/>
          </a:p>
        </p:txBody>
      </p:sp>
      <p:sp>
        <p:nvSpPr>
          <p:cNvPr id="8" name="Rectangle 7"/>
          <p:cNvSpPr/>
          <p:nvPr/>
        </p:nvSpPr>
        <p:spPr>
          <a:xfrm>
            <a:off x="762000" y="5257800"/>
            <a:ext cx="4572000" cy="92333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The unique (unduplicated) number of individuals that received Medicaid benefits out of the total population. 	</a:t>
            </a:r>
          </a:p>
        </p:txBody>
      </p:sp>
      <p:graphicFrame>
        <p:nvGraphicFramePr>
          <p:cNvPr id="5" name="Chart 4"/>
          <p:cNvGraphicFramePr>
            <a:graphicFrameLocks/>
          </p:cNvGraphicFramePr>
          <p:nvPr>
            <p:extLst>
              <p:ext uri="{D42A27DB-BD31-4B8C-83A1-F6EECF244321}">
                <p14:modId xmlns:p14="http://schemas.microsoft.com/office/powerpoint/2010/main" val="2216581801"/>
              </p:ext>
            </p:extLst>
          </p:nvPr>
        </p:nvGraphicFramePr>
        <p:xfrm>
          <a:off x="533400" y="1143000"/>
          <a:ext cx="76962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90330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55433" y="1143000"/>
            <a:ext cx="7831367" cy="1168400"/>
          </a:xfrm>
        </p:spPr>
        <p:txBody>
          <a:bodyPr/>
          <a:lstStyle/>
          <a:p>
            <a:r>
              <a:rPr lang="en-US" sz="8800" b="1" dirty="0" smtClean="0"/>
              <a:t>Mothers </a:t>
            </a:r>
            <a:r>
              <a:rPr lang="en-US" sz="6000" b="1" dirty="0" smtClean="0"/>
              <a:t>without  a </a:t>
            </a:r>
            <a:br>
              <a:rPr lang="en-US" sz="6000" b="1" dirty="0" smtClean="0"/>
            </a:br>
            <a:r>
              <a:rPr lang="en-US" sz="8000" b="1" dirty="0" smtClean="0"/>
              <a:t>High school </a:t>
            </a:r>
            <a:r>
              <a:rPr lang="en-US" sz="8800" b="1" dirty="0" smtClean="0"/>
              <a:t>diploma</a:t>
            </a:r>
            <a:endParaRPr lang="en-US" sz="8800" b="1" dirty="0"/>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2425701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4870" y="1981200"/>
            <a:ext cx="7659687" cy="1168400"/>
          </a:xfrm>
        </p:spPr>
        <p:txBody>
          <a:bodyPr/>
          <a:lstStyle/>
          <a:p>
            <a:r>
              <a:rPr lang="en-US" sz="8800" b="1" dirty="0" smtClean="0"/>
              <a:t>County spotlights</a:t>
            </a:r>
            <a:endParaRPr lang="en-US" sz="88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8392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Mothers without  a </a:t>
            </a:r>
            <a:br>
              <a:rPr lang="en-US" dirty="0"/>
            </a:br>
            <a:r>
              <a:rPr lang="en-US" dirty="0"/>
              <a:t>High school diploma</a:t>
            </a:r>
          </a:p>
        </p:txBody>
      </p:sp>
      <p:sp>
        <p:nvSpPr>
          <p:cNvPr id="7" name="Rectangle 6"/>
          <p:cNvSpPr/>
          <p:nvPr/>
        </p:nvSpPr>
        <p:spPr>
          <a:xfrm>
            <a:off x="762000" y="5638800"/>
            <a:ext cx="6629400" cy="92333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dirty="0"/>
              <a:t>The percentage of live births to mothers who have not received a high school degree, as indicated on the child’s birth certificate out of total live births. 	</a:t>
            </a:r>
          </a:p>
        </p:txBody>
      </p:sp>
      <p:graphicFrame>
        <p:nvGraphicFramePr>
          <p:cNvPr id="5" name="Chart 4"/>
          <p:cNvGraphicFramePr>
            <a:graphicFrameLocks/>
          </p:cNvGraphicFramePr>
          <p:nvPr>
            <p:extLst>
              <p:ext uri="{D42A27DB-BD31-4B8C-83A1-F6EECF244321}">
                <p14:modId xmlns:p14="http://schemas.microsoft.com/office/powerpoint/2010/main" val="419329719"/>
              </p:ext>
            </p:extLst>
          </p:nvPr>
        </p:nvGraphicFramePr>
        <p:xfrm>
          <a:off x="609600" y="1524000"/>
          <a:ext cx="75438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24902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3033" y="1803400"/>
            <a:ext cx="7831367" cy="1168400"/>
          </a:xfrm>
        </p:spPr>
        <p:txBody>
          <a:bodyPr/>
          <a:lstStyle/>
          <a:p>
            <a:r>
              <a:rPr lang="en-US" sz="8800" b="1" dirty="0" err="1" smtClean="0"/>
              <a:t>Nonmarital</a:t>
            </a:r>
            <a:r>
              <a:rPr lang="en-US" sz="8800" b="1" dirty="0" smtClean="0"/>
              <a:t> births</a:t>
            </a:r>
            <a:endParaRPr lang="en-US" sz="88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7970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Nonmarital</a:t>
            </a:r>
            <a:r>
              <a:rPr lang="en-US" dirty="0" smtClean="0"/>
              <a:t> Births</a:t>
            </a:r>
            <a:endParaRPr lang="en-US" dirty="0"/>
          </a:p>
        </p:txBody>
      </p:sp>
      <p:sp>
        <p:nvSpPr>
          <p:cNvPr id="7" name="Rectangle 6"/>
          <p:cNvSpPr/>
          <p:nvPr/>
        </p:nvSpPr>
        <p:spPr>
          <a:xfrm>
            <a:off x="784412" y="5181600"/>
            <a:ext cx="67818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dirty="0"/>
              <a:t>A birth occurring to a mother who is not married at the time of conception or at the time of the birth or any time between conception and birth. Calculated rate by taking the total number of </a:t>
            </a:r>
            <a:r>
              <a:rPr lang="en-US" dirty="0" err="1"/>
              <a:t>nonmarital</a:t>
            </a:r>
            <a:r>
              <a:rPr lang="en-US" dirty="0"/>
              <a:t> births divided by total live births times 100. </a:t>
            </a:r>
          </a:p>
        </p:txBody>
      </p:sp>
      <p:graphicFrame>
        <p:nvGraphicFramePr>
          <p:cNvPr id="5" name="Chart 4"/>
          <p:cNvGraphicFramePr>
            <a:graphicFrameLocks/>
          </p:cNvGraphicFramePr>
          <p:nvPr>
            <p:extLst>
              <p:ext uri="{D42A27DB-BD31-4B8C-83A1-F6EECF244321}">
                <p14:modId xmlns:p14="http://schemas.microsoft.com/office/powerpoint/2010/main" val="2055884602"/>
              </p:ext>
            </p:extLst>
          </p:nvPr>
        </p:nvGraphicFramePr>
        <p:xfrm>
          <a:off x="609600" y="1143000"/>
          <a:ext cx="75438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875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3033" y="1803400"/>
            <a:ext cx="7831367" cy="1168400"/>
          </a:xfrm>
        </p:spPr>
        <p:txBody>
          <a:bodyPr/>
          <a:lstStyle/>
          <a:p>
            <a:r>
              <a:rPr lang="en-US" sz="8800" b="1" dirty="0" smtClean="0"/>
              <a:t>Parental </a:t>
            </a:r>
            <a:r>
              <a:rPr lang="en-US" sz="7200" b="1" dirty="0" smtClean="0"/>
              <a:t>unemployment</a:t>
            </a:r>
            <a:endParaRPr lang="en-US" sz="7200" b="1" dirty="0"/>
          </a:p>
        </p:txBody>
      </p:sp>
      <p:sp>
        <p:nvSpPr>
          <p:cNvPr id="5" name="Text Placeholder 4"/>
          <p:cNvSpPr>
            <a:spLocks noGrp="1"/>
          </p:cNvSpPr>
          <p:nvPr>
            <p:ph type="body" idx="1"/>
          </p:nvPr>
        </p:nvSpPr>
        <p:spPr/>
        <p:txBody>
          <a:bodyPr/>
          <a:lstStyle/>
          <a:p>
            <a:endParaRPr lang="en-US" dirty="0"/>
          </a:p>
        </p:txBody>
      </p:sp>
      <p:sp>
        <p:nvSpPr>
          <p:cNvPr id="6" name="Rectangle 5"/>
          <p:cNvSpPr/>
          <p:nvPr/>
        </p:nvSpPr>
        <p:spPr>
          <a:xfrm>
            <a:off x="3505200" y="4724400"/>
            <a:ext cx="4572000" cy="1754326"/>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Percentage of families where no parent has a full-time, year-round employment. Calculated rate by taking parent(s) not in labor </a:t>
            </a:r>
            <a:r>
              <a:rPr lang="en-US" dirty="0" smtClean="0"/>
              <a:t>force </a:t>
            </a:r>
            <a:r>
              <a:rPr lang="en-US" dirty="0"/>
              <a:t>divided by families and subfamilies with own children under the age of 18 times 100. 	</a:t>
            </a:r>
            <a:r>
              <a:rPr lang="en-US" dirty="0" smtClean="0"/>
              <a:t> </a:t>
            </a:r>
            <a:r>
              <a:rPr lang="en-US" dirty="0"/>
              <a:t>	</a:t>
            </a:r>
          </a:p>
        </p:txBody>
      </p:sp>
    </p:spTree>
    <p:extLst>
      <p:ext uri="{BB962C8B-B14F-4D97-AF65-F5344CB8AC3E}">
        <p14:creationId xmlns:p14="http://schemas.microsoft.com/office/powerpoint/2010/main" val="8188110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Parental Unemployment</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71769948"/>
              </p:ext>
            </p:extLst>
          </p:nvPr>
        </p:nvGraphicFramePr>
        <p:xfrm>
          <a:off x="533400" y="1143000"/>
          <a:ext cx="7391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80940705"/>
              </p:ext>
            </p:extLst>
          </p:nvPr>
        </p:nvGraphicFramePr>
        <p:xfrm>
          <a:off x="762000" y="3886200"/>
          <a:ext cx="70866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78060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0"/>
            <a:ext cx="7983767" cy="1168400"/>
          </a:xfrm>
        </p:spPr>
        <p:txBody>
          <a:bodyPr/>
          <a:lstStyle/>
          <a:p>
            <a:r>
              <a:rPr lang="en-US" sz="8800" b="1" dirty="0" smtClean="0"/>
              <a:t>Single parent households</a:t>
            </a:r>
            <a:endParaRPr lang="en-US" sz="7200" b="1" dirty="0"/>
          </a:p>
        </p:txBody>
      </p:sp>
      <p:sp>
        <p:nvSpPr>
          <p:cNvPr id="5" name="Text Placeholder 4"/>
          <p:cNvSpPr>
            <a:spLocks noGrp="1"/>
          </p:cNvSpPr>
          <p:nvPr>
            <p:ph type="body" idx="1"/>
          </p:nvPr>
        </p:nvSpPr>
        <p:spPr/>
        <p:txBody>
          <a:bodyPr/>
          <a:lstStyle/>
          <a:p>
            <a:endParaRPr lang="en-US" dirty="0"/>
          </a:p>
        </p:txBody>
      </p:sp>
      <p:sp>
        <p:nvSpPr>
          <p:cNvPr id="2" name="Rectangle 1"/>
          <p:cNvSpPr/>
          <p:nvPr/>
        </p:nvSpPr>
        <p:spPr>
          <a:xfrm>
            <a:off x="3505200" y="5562600"/>
            <a:ext cx="4572000" cy="92333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Households with only one parent present with own children divided by the total number of households times 1000. 	</a:t>
            </a:r>
          </a:p>
        </p:txBody>
      </p:sp>
    </p:spTree>
    <p:extLst>
      <p:ext uri="{BB962C8B-B14F-4D97-AF65-F5344CB8AC3E}">
        <p14:creationId xmlns:p14="http://schemas.microsoft.com/office/powerpoint/2010/main" val="1770704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Single Parent Households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32412757"/>
              </p:ext>
            </p:extLst>
          </p:nvPr>
        </p:nvGraphicFramePr>
        <p:xfrm>
          <a:off x="609600" y="1143000"/>
          <a:ext cx="7010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351322861"/>
              </p:ext>
            </p:extLst>
          </p:nvPr>
        </p:nvGraphicFramePr>
        <p:xfrm>
          <a:off x="381000" y="3810000"/>
          <a:ext cx="75438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51268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0"/>
            <a:ext cx="7983767" cy="1168400"/>
          </a:xfrm>
        </p:spPr>
        <p:txBody>
          <a:bodyPr/>
          <a:lstStyle/>
          <a:p>
            <a:r>
              <a:rPr lang="en-US" sz="8800" b="1" dirty="0" smtClean="0"/>
              <a:t>SNAP Enrollment</a:t>
            </a:r>
            <a:endParaRPr lang="en-US" sz="72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48596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SNAP Enrollment</a:t>
            </a:r>
            <a:endParaRPr lang="en-US" dirty="0"/>
          </a:p>
        </p:txBody>
      </p:sp>
      <p:sp>
        <p:nvSpPr>
          <p:cNvPr id="7" name="Rectangle 6"/>
          <p:cNvSpPr/>
          <p:nvPr/>
        </p:nvSpPr>
        <p:spPr>
          <a:xfrm>
            <a:off x="762000" y="5410200"/>
            <a:ext cx="4572000" cy="92333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The average number of individuals per month receiving SNAP benefits out of the total population. 	</a:t>
            </a:r>
          </a:p>
        </p:txBody>
      </p:sp>
      <p:graphicFrame>
        <p:nvGraphicFramePr>
          <p:cNvPr id="5" name="Chart 4"/>
          <p:cNvGraphicFramePr>
            <a:graphicFrameLocks/>
          </p:cNvGraphicFramePr>
          <p:nvPr>
            <p:extLst>
              <p:ext uri="{D42A27DB-BD31-4B8C-83A1-F6EECF244321}">
                <p14:modId xmlns:p14="http://schemas.microsoft.com/office/powerpoint/2010/main" val="660552117"/>
              </p:ext>
            </p:extLst>
          </p:nvPr>
        </p:nvGraphicFramePr>
        <p:xfrm>
          <a:off x="609600" y="1143000"/>
          <a:ext cx="76200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12399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0"/>
            <a:ext cx="7983767" cy="1168400"/>
          </a:xfrm>
        </p:spPr>
        <p:txBody>
          <a:bodyPr/>
          <a:lstStyle/>
          <a:p>
            <a:r>
              <a:rPr lang="en-US" sz="8800" b="1" dirty="0" smtClean="0"/>
              <a:t>TANF Enrollment</a:t>
            </a:r>
            <a:endParaRPr lang="en-US" sz="72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4308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b="1" dirty="0" smtClean="0"/>
              <a:t>Bourbon</a:t>
            </a:r>
            <a:endParaRPr lang="en-US" b="1" dirty="0"/>
          </a:p>
        </p:txBody>
      </p:sp>
      <p:graphicFrame>
        <p:nvGraphicFramePr>
          <p:cNvPr id="7" name="Content Placeholder 19"/>
          <p:cNvGraphicFramePr>
            <a:graphicFrameLocks/>
          </p:cNvGraphicFramePr>
          <p:nvPr>
            <p:extLst>
              <p:ext uri="{D42A27DB-BD31-4B8C-83A1-F6EECF244321}">
                <p14:modId xmlns:p14="http://schemas.microsoft.com/office/powerpoint/2010/main" val="1959019820"/>
              </p:ext>
            </p:extLst>
          </p:nvPr>
        </p:nvGraphicFramePr>
        <p:xfrm>
          <a:off x="4191000" y="3444240"/>
          <a:ext cx="3820222" cy="2575560"/>
        </p:xfrm>
        <a:graphic>
          <a:graphicData uri="http://schemas.openxmlformats.org/drawingml/2006/table">
            <a:tbl>
              <a:tblPr firstRow="1" bandRow="1">
                <a:tableStyleId>{69012ECD-51FC-41F1-AA8D-1B2483CD663E}</a:tableStyleId>
              </a:tblPr>
              <a:tblGrid>
                <a:gridCol w="1371600"/>
                <a:gridCol w="1066800"/>
                <a:gridCol w="138182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tc>
                <a:tc>
                  <a:txBody>
                    <a:bodyPr/>
                    <a:lstStyle/>
                    <a:p>
                      <a:pPr algn="ctr"/>
                      <a:r>
                        <a:rPr lang="en-US" sz="1400" dirty="0" smtClean="0"/>
                        <a:t>Bourbon</a:t>
                      </a:r>
                      <a:endParaRPr lang="en-US" sz="1400" dirty="0"/>
                    </a:p>
                  </a:txBody>
                  <a:tcPr anchor="ctr"/>
                </a:tc>
                <a:tc>
                  <a:txBody>
                    <a:bodyPr/>
                    <a:lstStyle/>
                    <a:p>
                      <a:pPr algn="ctr"/>
                      <a:r>
                        <a:rPr lang="en-US" sz="1400" dirty="0" smtClean="0"/>
                        <a:t>Kansas</a:t>
                      </a:r>
                      <a:endParaRPr lang="en-US" sz="1400" dirty="0"/>
                    </a:p>
                  </a:txBody>
                  <a:tcPr anchor="ctr"/>
                </a:tc>
              </a:tr>
              <a:tr h="741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2013 Population</a:t>
                      </a:r>
                    </a:p>
                  </a:txBody>
                  <a:tcPr anchor="ctr"/>
                </a:tc>
                <a:tc>
                  <a:txBody>
                    <a:bodyPr/>
                    <a:lstStyle/>
                    <a:p>
                      <a:pPr algn="ctr" fontAlgn="t"/>
                      <a:r>
                        <a:rPr lang="en-US" sz="1400" dirty="0" smtClean="0"/>
                        <a:t>14,826</a:t>
                      </a:r>
                      <a:endParaRPr lang="en-US" sz="1400" dirty="0"/>
                    </a:p>
                  </a:txBody>
                  <a:tcPr marL="19050" marR="19050" marT="19050" marB="19050" anchor="ctr"/>
                </a:tc>
                <a:tc>
                  <a:txBody>
                    <a:bodyPr/>
                    <a:lstStyle/>
                    <a:p>
                      <a:pPr algn="ctr" fontAlgn="t"/>
                      <a:r>
                        <a:rPr lang="en-US" sz="1400" dirty="0"/>
                        <a:t>2,895,801</a:t>
                      </a:r>
                    </a:p>
                  </a:txBody>
                  <a:tcPr marL="19050" marR="19050" marT="19050" marB="1905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2010 Persons per sq. mile</a:t>
                      </a:r>
                    </a:p>
                  </a:txBody>
                  <a:tcPr anchor="ctr"/>
                </a:tc>
                <a:tc>
                  <a:txBody>
                    <a:bodyPr/>
                    <a:lstStyle/>
                    <a:p>
                      <a:pPr algn="ctr" fontAlgn="t"/>
                      <a:r>
                        <a:rPr lang="en-US" sz="1400" dirty="0" smtClean="0">
                          <a:effectLst/>
                          <a:latin typeface="Arial"/>
                        </a:rPr>
                        <a:t>23.9</a:t>
                      </a:r>
                      <a:endParaRPr lang="en-US" sz="1400" dirty="0">
                        <a:effectLst/>
                        <a:latin typeface="Arial"/>
                      </a:endParaRPr>
                    </a:p>
                  </a:txBody>
                  <a:tcPr marL="19050" marR="19050" marT="19050" marB="19050" anchor="ctr"/>
                </a:tc>
                <a:tc>
                  <a:txBody>
                    <a:bodyPr/>
                    <a:lstStyle/>
                    <a:p>
                      <a:pPr algn="ctr" fontAlgn="t"/>
                      <a:r>
                        <a:rPr lang="en-US" sz="1400" dirty="0">
                          <a:effectLst/>
                        </a:rPr>
                        <a:t>34.9</a:t>
                      </a:r>
                      <a:endParaRPr lang="en-US" sz="1400" dirty="0">
                        <a:effectLst/>
                        <a:latin typeface="Arial"/>
                      </a:endParaRPr>
                    </a:p>
                  </a:txBody>
                  <a:tcPr marL="19050" marR="19050" marT="19050" marB="1905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2009- 2013</a:t>
                      </a:r>
                      <a:r>
                        <a:rPr lang="en-US" sz="1400" baseline="0" dirty="0" smtClean="0"/>
                        <a:t> </a:t>
                      </a:r>
                      <a:r>
                        <a:rPr lang="en-US" sz="1400" dirty="0" smtClean="0"/>
                        <a:t>Median household income</a:t>
                      </a:r>
                    </a:p>
                  </a:txBody>
                  <a:tcPr anchor="ctr"/>
                </a:tc>
                <a:tc>
                  <a:txBody>
                    <a:bodyPr/>
                    <a:lstStyle/>
                    <a:p>
                      <a:pPr algn="ctr" fontAlgn="t"/>
                      <a:r>
                        <a:rPr lang="en-US" sz="1400" dirty="0" smtClean="0">
                          <a:effectLst/>
                          <a:latin typeface="Arial"/>
                        </a:rPr>
                        <a:t>$39,591</a:t>
                      </a:r>
                      <a:endParaRPr lang="en-US" sz="1400" dirty="0">
                        <a:effectLst/>
                        <a:latin typeface="Arial"/>
                      </a:endParaRPr>
                    </a:p>
                  </a:txBody>
                  <a:tcPr marL="19050" marR="19050" marT="19050" marB="19050" anchor="ctr"/>
                </a:tc>
                <a:tc>
                  <a:txBody>
                    <a:bodyPr/>
                    <a:lstStyle/>
                    <a:p>
                      <a:pPr algn="ctr" fontAlgn="t"/>
                      <a:r>
                        <a:rPr lang="en-US" sz="1400" dirty="0">
                          <a:effectLst/>
                        </a:rPr>
                        <a:t>$51,332</a:t>
                      </a:r>
                      <a:endParaRPr lang="en-US" sz="1400" dirty="0">
                        <a:effectLst/>
                        <a:latin typeface="Arial"/>
                      </a:endParaRPr>
                    </a:p>
                  </a:txBody>
                  <a:tcPr marL="19050" marR="19050" marT="19050" marB="19050" anchor="ctr"/>
                </a:tc>
              </a:tr>
            </a:tbl>
          </a:graphicData>
        </a:graphic>
      </p:graphicFrame>
      <p:sp>
        <p:nvSpPr>
          <p:cNvPr id="8" name="Rectangle 7"/>
          <p:cNvSpPr/>
          <p:nvPr/>
        </p:nvSpPr>
        <p:spPr>
          <a:xfrm>
            <a:off x="185289" y="3810000"/>
            <a:ext cx="3910045" cy="1323439"/>
          </a:xfrm>
          <a:prstGeom prst="rect">
            <a:avLst/>
          </a:prstGeom>
          <a:noFill/>
        </p:spPr>
        <p:txBody>
          <a:bodyPr wrap="none" lIns="91440" tIns="45720" rIns="91440" bIns="45720" anchor="ctr">
            <a:spAutoFit/>
          </a:bodyPr>
          <a:lstStyle/>
          <a:p>
            <a:pPr algn="ctr"/>
            <a:r>
              <a:rPr lang="en-US" dirty="0">
                <a:ln w="0"/>
                <a:solidFill>
                  <a:schemeClr val="accent1"/>
                </a:solidFill>
                <a:effectLst>
                  <a:outerShdw blurRad="38100" dist="25400" dir="5400000" algn="ctr" rotWithShape="0">
                    <a:srgbClr val="6E747A">
                      <a:alpha val="43000"/>
                    </a:srgbClr>
                  </a:outerShdw>
                </a:effectLst>
              </a:rPr>
              <a:t>Rank: </a:t>
            </a:r>
            <a:r>
              <a:rPr lang="en-US" sz="8000" b="1" dirty="0" smtClean="0">
                <a:ln w="22225">
                  <a:solidFill>
                    <a:schemeClr val="tx2"/>
                  </a:solidFill>
                  <a:prstDash val="solid"/>
                </a:ln>
                <a:solidFill>
                  <a:schemeClr val="tx2"/>
                </a:solidFill>
              </a:rPr>
              <a:t>103</a:t>
            </a:r>
            <a:r>
              <a:rPr lang="en-US" sz="5400" b="1" cap="none" spc="0" dirty="0" smtClean="0">
                <a:ln w="22225">
                  <a:solidFill>
                    <a:schemeClr val="tx2"/>
                  </a:solidFill>
                  <a:prstDash val="solid"/>
                </a:ln>
                <a:solidFill>
                  <a:schemeClr val="tx2"/>
                </a:solidFill>
                <a:effectLst/>
              </a:rPr>
              <a:t>/105</a:t>
            </a:r>
          </a:p>
        </p:txBody>
      </p:sp>
      <p:sp>
        <p:nvSpPr>
          <p:cNvPr id="9" name="Rectangle 8"/>
          <p:cNvSpPr/>
          <p:nvPr/>
        </p:nvSpPr>
        <p:spPr>
          <a:xfrm>
            <a:off x="470624" y="4951041"/>
            <a:ext cx="2630849" cy="1015663"/>
          </a:xfrm>
          <a:prstGeom prst="rect">
            <a:avLst/>
          </a:prstGeom>
          <a:noFill/>
        </p:spPr>
        <p:txBody>
          <a:bodyPr wrap="none" lIns="91440" tIns="45720" rIns="91440" bIns="45720" anchor="ctr">
            <a:spAutoFit/>
          </a:bodyPr>
          <a:lstStyle/>
          <a:p>
            <a:pPr algn="ctr"/>
            <a:r>
              <a:rPr lang="en-US" dirty="0" smtClean="0">
                <a:ln w="0"/>
                <a:solidFill>
                  <a:schemeClr val="accent1"/>
                </a:solidFill>
                <a:effectLst>
                  <a:outerShdw blurRad="38100" dist="25400" dir="5400000" algn="ctr" rotWithShape="0">
                    <a:srgbClr val="6E747A">
                      <a:alpha val="43000"/>
                    </a:srgbClr>
                  </a:outerShdw>
                </a:effectLst>
              </a:rPr>
              <a:t>Z-Score: </a:t>
            </a:r>
            <a:r>
              <a:rPr lang="en-US" sz="6000" b="1" dirty="0" smtClean="0">
                <a:ln w="12700">
                  <a:solidFill>
                    <a:schemeClr val="accent2"/>
                  </a:solidFill>
                  <a:prstDash val="solid"/>
                </a:ln>
                <a:solidFill>
                  <a:schemeClr val="accent2"/>
                </a:solidFill>
                <a:effectLst>
                  <a:outerShdw dist="38100" dir="2640000" algn="bl" rotWithShape="0">
                    <a:schemeClr val="accent1"/>
                  </a:outerShdw>
                </a:effectLst>
              </a:rPr>
              <a:t>0.90</a:t>
            </a:r>
            <a:endParaRPr lang="en-US" sz="4000" b="1" dirty="0" smtClean="0">
              <a:ln w="12700">
                <a:solidFill>
                  <a:schemeClr val="accent2"/>
                </a:solidFill>
                <a:prstDash val="solid"/>
              </a:ln>
              <a:solidFill>
                <a:schemeClr val="accent2"/>
              </a:solidFill>
              <a:effectLst>
                <a:outerShdw dist="38100" dir="2640000" algn="bl" rotWithShape="0">
                  <a:schemeClr val="accent1"/>
                </a:outerShdw>
              </a:effectLst>
            </a:endParaRPr>
          </a:p>
        </p:txBody>
      </p:sp>
      <p:grpSp>
        <p:nvGrpSpPr>
          <p:cNvPr id="5" name="Group 4"/>
          <p:cNvGrpSpPr/>
          <p:nvPr/>
        </p:nvGrpSpPr>
        <p:grpSpPr>
          <a:xfrm>
            <a:off x="3492576" y="467121"/>
            <a:ext cx="4776153" cy="2582773"/>
            <a:chOff x="1571625" y="1593850"/>
            <a:chExt cx="6545263" cy="3454400"/>
          </a:xfrm>
          <a:solidFill>
            <a:schemeClr val="tx2">
              <a:lumMod val="20000"/>
              <a:lumOff val="80000"/>
            </a:schemeClr>
          </a:solidFill>
        </p:grpSpPr>
        <p:sp>
          <p:nvSpPr>
            <p:cNvPr id="10" name="Freeform 5"/>
            <p:cNvSpPr>
              <a:spLocks/>
            </p:cNvSpPr>
            <p:nvPr/>
          </p:nvSpPr>
          <p:spPr bwMode="auto">
            <a:xfrm>
              <a:off x="2171700" y="1690688"/>
              <a:ext cx="573088" cy="492125"/>
            </a:xfrm>
            <a:custGeom>
              <a:avLst/>
              <a:gdLst>
                <a:gd name="T0" fmla="*/ 2147483647 w 200"/>
                <a:gd name="T1" fmla="*/ 2147483647 h 172"/>
                <a:gd name="T2" fmla="*/ 2147483647 w 200"/>
                <a:gd name="T3" fmla="*/ 2147483647 h 172"/>
                <a:gd name="T4" fmla="*/ 2147483647 w 200"/>
                <a:gd name="T5" fmla="*/ 0 h 172"/>
                <a:gd name="T6" fmla="*/ 2147483647 w 200"/>
                <a:gd name="T7" fmla="*/ 2147483647 h 172"/>
                <a:gd name="T8" fmla="*/ 2147483647 w 200"/>
                <a:gd name="T9" fmla="*/ 2147483647 h 172"/>
                <a:gd name="T10" fmla="*/ 0 w 200"/>
                <a:gd name="T11" fmla="*/ 2147483647 h 172"/>
                <a:gd name="T12" fmla="*/ 2147483647 w 200"/>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2" y="14"/>
                  </a:moveTo>
                  <a:lnTo>
                    <a:pt x="28" y="4"/>
                  </a:lnTo>
                  <a:lnTo>
                    <a:pt x="186" y="0"/>
                  </a:lnTo>
                  <a:lnTo>
                    <a:pt x="200" y="14"/>
                  </a:lnTo>
                  <a:lnTo>
                    <a:pt x="198" y="172"/>
                  </a:lnTo>
                  <a:lnTo>
                    <a:pt x="0" y="172"/>
                  </a:lnTo>
                  <a:lnTo>
                    <a:pt x="2" y="14"/>
                  </a:lnTo>
                  <a:close/>
                </a:path>
              </a:pathLst>
            </a:custGeom>
            <a:grpFill/>
            <a:ln w="6350" cmpd="sng">
              <a:solidFill>
                <a:schemeClr val="tx2"/>
              </a:solidFill>
              <a:round/>
              <a:headEnd/>
              <a:tailEnd/>
            </a:ln>
          </p:spPr>
          <p:txBody>
            <a:bodyPr/>
            <a:lstStyle/>
            <a:p>
              <a:endParaRPr lang="en-US"/>
            </a:p>
          </p:txBody>
        </p:sp>
        <p:sp>
          <p:nvSpPr>
            <p:cNvPr id="11" name="Freeform 6"/>
            <p:cNvSpPr>
              <a:spLocks/>
            </p:cNvSpPr>
            <p:nvPr/>
          </p:nvSpPr>
          <p:spPr bwMode="auto">
            <a:xfrm>
              <a:off x="2738438" y="1708150"/>
              <a:ext cx="474662" cy="496888"/>
            </a:xfrm>
            <a:custGeom>
              <a:avLst/>
              <a:gdLst>
                <a:gd name="T0" fmla="*/ 2147483647 w 166"/>
                <a:gd name="T1" fmla="*/ 2147483647 h 174"/>
                <a:gd name="T2" fmla="*/ 2147483647 w 166"/>
                <a:gd name="T3" fmla="*/ 2147483647 h 174"/>
                <a:gd name="T4" fmla="*/ 2147483647 w 166"/>
                <a:gd name="T5" fmla="*/ 2147483647 h 174"/>
                <a:gd name="T6" fmla="*/ 2147483647 w 166"/>
                <a:gd name="T7" fmla="*/ 0 h 174"/>
                <a:gd name="T8" fmla="*/ 2147483647 w 166"/>
                <a:gd name="T9" fmla="*/ 0 h 174"/>
                <a:gd name="T10" fmla="*/ 2147483647 w 166"/>
                <a:gd name="T11" fmla="*/ 2147483647 h 174"/>
                <a:gd name="T12" fmla="*/ 2147483647 w 166"/>
                <a:gd name="T13" fmla="*/ 2147483647 h 174"/>
                <a:gd name="T14" fmla="*/ 2147483647 w 166"/>
                <a:gd name="T15" fmla="*/ 2147483647 h 174"/>
                <a:gd name="T16" fmla="*/ 2147483647 w 166"/>
                <a:gd name="T17" fmla="*/ 2147483647 h 174"/>
                <a:gd name="T18" fmla="*/ 0 w 166"/>
                <a:gd name="T19" fmla="*/ 2147483647 h 174"/>
                <a:gd name="T20" fmla="*/ 2147483647 w 166"/>
                <a:gd name="T21" fmla="*/ 2147483647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 h="174">
                  <a:moveTo>
                    <a:pt x="2" y="8"/>
                  </a:moveTo>
                  <a:lnTo>
                    <a:pt x="30" y="6"/>
                  </a:lnTo>
                  <a:lnTo>
                    <a:pt x="86" y="4"/>
                  </a:lnTo>
                  <a:lnTo>
                    <a:pt x="138" y="0"/>
                  </a:lnTo>
                  <a:lnTo>
                    <a:pt x="156" y="0"/>
                  </a:lnTo>
                  <a:lnTo>
                    <a:pt x="164" y="2"/>
                  </a:lnTo>
                  <a:lnTo>
                    <a:pt x="166" y="88"/>
                  </a:lnTo>
                  <a:lnTo>
                    <a:pt x="166" y="172"/>
                  </a:lnTo>
                  <a:lnTo>
                    <a:pt x="8" y="174"/>
                  </a:lnTo>
                  <a:lnTo>
                    <a:pt x="0" y="166"/>
                  </a:lnTo>
                  <a:lnTo>
                    <a:pt x="2" y="8"/>
                  </a:lnTo>
                  <a:close/>
                </a:path>
              </a:pathLst>
            </a:custGeom>
            <a:grpFill/>
            <a:ln w="6350" cmpd="sng">
              <a:solidFill>
                <a:schemeClr val="tx2"/>
              </a:solidFill>
              <a:round/>
              <a:headEnd/>
              <a:tailEnd/>
            </a:ln>
          </p:spPr>
          <p:txBody>
            <a:bodyPr/>
            <a:lstStyle/>
            <a:p>
              <a:endParaRPr lang="en-US"/>
            </a:p>
          </p:txBody>
        </p:sp>
        <p:sp>
          <p:nvSpPr>
            <p:cNvPr id="12" name="Freeform 7"/>
            <p:cNvSpPr>
              <a:spLocks/>
            </p:cNvSpPr>
            <p:nvPr/>
          </p:nvSpPr>
          <p:spPr bwMode="auto">
            <a:xfrm>
              <a:off x="3208338" y="1714500"/>
              <a:ext cx="474662" cy="485775"/>
            </a:xfrm>
            <a:custGeom>
              <a:avLst/>
              <a:gdLst>
                <a:gd name="T0" fmla="*/ 0 w 166"/>
                <a:gd name="T1" fmla="*/ 0 h 170"/>
                <a:gd name="T2" fmla="*/ 2147483647 w 166"/>
                <a:gd name="T3" fmla="*/ 0 h 170"/>
                <a:gd name="T4" fmla="*/ 2147483647 w 166"/>
                <a:gd name="T5" fmla="*/ 2147483647 h 170"/>
                <a:gd name="T6" fmla="*/ 2147483647 w 166"/>
                <a:gd name="T7" fmla="*/ 2147483647 h 170"/>
                <a:gd name="T8" fmla="*/ 0 w 166"/>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0">
                  <a:moveTo>
                    <a:pt x="0" y="0"/>
                  </a:moveTo>
                  <a:lnTo>
                    <a:pt x="164" y="0"/>
                  </a:lnTo>
                  <a:lnTo>
                    <a:pt x="166" y="168"/>
                  </a:lnTo>
                  <a:lnTo>
                    <a:pt x="2" y="170"/>
                  </a:lnTo>
                  <a:lnTo>
                    <a:pt x="0" y="0"/>
                  </a:lnTo>
                  <a:close/>
                </a:path>
              </a:pathLst>
            </a:custGeom>
            <a:grpFill/>
            <a:ln w="6350" cmpd="sng">
              <a:solidFill>
                <a:schemeClr val="tx2"/>
              </a:solidFill>
              <a:round/>
              <a:headEnd/>
              <a:tailEnd/>
            </a:ln>
          </p:spPr>
          <p:txBody>
            <a:bodyPr/>
            <a:lstStyle/>
            <a:p>
              <a:endParaRPr lang="en-US"/>
            </a:p>
          </p:txBody>
        </p:sp>
        <p:sp>
          <p:nvSpPr>
            <p:cNvPr id="13" name="Freeform 8"/>
            <p:cNvSpPr>
              <a:spLocks/>
            </p:cNvSpPr>
            <p:nvPr/>
          </p:nvSpPr>
          <p:spPr bwMode="auto">
            <a:xfrm>
              <a:off x="3676650" y="1701800"/>
              <a:ext cx="487363" cy="498475"/>
            </a:xfrm>
            <a:custGeom>
              <a:avLst/>
              <a:gdLst>
                <a:gd name="T0" fmla="*/ 0 w 170"/>
                <a:gd name="T1" fmla="*/ 2147483647 h 174"/>
                <a:gd name="T2" fmla="*/ 2147483647 w 170"/>
                <a:gd name="T3" fmla="*/ 0 h 174"/>
                <a:gd name="T4" fmla="*/ 2147483647 w 170"/>
                <a:gd name="T5" fmla="*/ 2147483647 h 174"/>
                <a:gd name="T6" fmla="*/ 2147483647 w 170"/>
                <a:gd name="T7" fmla="*/ 2147483647 h 174"/>
                <a:gd name="T8" fmla="*/ 2147483647 w 170"/>
                <a:gd name="T9" fmla="*/ 2147483647 h 174"/>
                <a:gd name="T10" fmla="*/ 2147483647 w 170"/>
                <a:gd name="T11" fmla="*/ 2147483647 h 174"/>
                <a:gd name="T12" fmla="*/ 0 w 170"/>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4">
                  <a:moveTo>
                    <a:pt x="0" y="4"/>
                  </a:moveTo>
                  <a:lnTo>
                    <a:pt x="136" y="0"/>
                  </a:lnTo>
                  <a:lnTo>
                    <a:pt x="166" y="8"/>
                  </a:lnTo>
                  <a:lnTo>
                    <a:pt x="170" y="170"/>
                  </a:lnTo>
                  <a:lnTo>
                    <a:pt x="12" y="174"/>
                  </a:lnTo>
                  <a:lnTo>
                    <a:pt x="2" y="172"/>
                  </a:lnTo>
                  <a:lnTo>
                    <a:pt x="0" y="4"/>
                  </a:lnTo>
                  <a:close/>
                </a:path>
              </a:pathLst>
            </a:custGeom>
            <a:grpFill/>
            <a:ln w="6350" cmpd="sng">
              <a:solidFill>
                <a:schemeClr val="tx2"/>
              </a:solidFill>
              <a:round/>
              <a:headEnd/>
              <a:tailEnd/>
            </a:ln>
          </p:spPr>
          <p:txBody>
            <a:bodyPr/>
            <a:lstStyle/>
            <a:p>
              <a:endParaRPr lang="en-US"/>
            </a:p>
          </p:txBody>
        </p:sp>
        <p:sp>
          <p:nvSpPr>
            <p:cNvPr id="14" name="Freeform 9"/>
            <p:cNvSpPr>
              <a:spLocks/>
            </p:cNvSpPr>
            <p:nvPr/>
          </p:nvSpPr>
          <p:spPr bwMode="auto">
            <a:xfrm>
              <a:off x="4151313" y="1701800"/>
              <a:ext cx="498475" cy="492125"/>
            </a:xfrm>
            <a:custGeom>
              <a:avLst/>
              <a:gdLst>
                <a:gd name="T0" fmla="*/ 0 w 174"/>
                <a:gd name="T1" fmla="*/ 2147483647 h 172"/>
                <a:gd name="T2" fmla="*/ 2147483647 w 174"/>
                <a:gd name="T3" fmla="*/ 0 h 172"/>
                <a:gd name="T4" fmla="*/ 2147483647 w 174"/>
                <a:gd name="T5" fmla="*/ 2147483647 h 172"/>
                <a:gd name="T6" fmla="*/ 2147483647 w 174"/>
                <a:gd name="T7" fmla="*/ 2147483647 h 172"/>
                <a:gd name="T8" fmla="*/ 2147483647 w 174"/>
                <a:gd name="T9" fmla="*/ 2147483647 h 172"/>
                <a:gd name="T10" fmla="*/ 2147483647 w 174"/>
                <a:gd name="T11" fmla="*/ 2147483647 h 172"/>
                <a:gd name="T12" fmla="*/ 0 w 174"/>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72">
                  <a:moveTo>
                    <a:pt x="0" y="8"/>
                  </a:moveTo>
                  <a:lnTo>
                    <a:pt x="104" y="0"/>
                  </a:lnTo>
                  <a:lnTo>
                    <a:pt x="166" y="4"/>
                  </a:lnTo>
                  <a:lnTo>
                    <a:pt x="174" y="168"/>
                  </a:lnTo>
                  <a:lnTo>
                    <a:pt x="16" y="172"/>
                  </a:lnTo>
                  <a:lnTo>
                    <a:pt x="4" y="170"/>
                  </a:lnTo>
                  <a:lnTo>
                    <a:pt x="0" y="8"/>
                  </a:lnTo>
                  <a:close/>
                </a:path>
              </a:pathLst>
            </a:custGeom>
            <a:grpFill/>
            <a:ln w="6350" cmpd="sng">
              <a:solidFill>
                <a:schemeClr val="tx2"/>
              </a:solidFill>
              <a:round/>
              <a:headEnd/>
              <a:tailEnd/>
            </a:ln>
          </p:spPr>
          <p:txBody>
            <a:bodyPr/>
            <a:lstStyle/>
            <a:p>
              <a:endParaRPr lang="en-US"/>
            </a:p>
          </p:txBody>
        </p:sp>
        <p:sp>
          <p:nvSpPr>
            <p:cNvPr id="15" name="Freeform 10"/>
            <p:cNvSpPr>
              <a:spLocks/>
            </p:cNvSpPr>
            <p:nvPr/>
          </p:nvSpPr>
          <p:spPr bwMode="auto">
            <a:xfrm>
              <a:off x="4627563" y="1679575"/>
              <a:ext cx="508000" cy="514350"/>
            </a:xfrm>
            <a:custGeom>
              <a:avLst/>
              <a:gdLst>
                <a:gd name="T0" fmla="*/ 0 w 178"/>
                <a:gd name="T1" fmla="*/ 2147483647 h 180"/>
                <a:gd name="T2" fmla="*/ 2147483647 w 178"/>
                <a:gd name="T3" fmla="*/ 2147483647 h 180"/>
                <a:gd name="T4" fmla="*/ 2147483647 w 178"/>
                <a:gd name="T5" fmla="*/ 0 h 180"/>
                <a:gd name="T6" fmla="*/ 2147483647 w 178"/>
                <a:gd name="T7" fmla="*/ 2147483647 h 180"/>
                <a:gd name="T8" fmla="*/ 2147483647 w 178"/>
                <a:gd name="T9" fmla="*/ 2147483647 h 180"/>
                <a:gd name="T10" fmla="*/ 2147483647 w 178"/>
                <a:gd name="T11" fmla="*/ 2147483647 h 180"/>
                <a:gd name="T12" fmla="*/ 0 w 17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80">
                  <a:moveTo>
                    <a:pt x="0" y="12"/>
                  </a:moveTo>
                  <a:lnTo>
                    <a:pt x="70" y="8"/>
                  </a:lnTo>
                  <a:lnTo>
                    <a:pt x="168" y="0"/>
                  </a:lnTo>
                  <a:lnTo>
                    <a:pt x="178" y="146"/>
                  </a:lnTo>
                  <a:lnTo>
                    <a:pt x="176" y="180"/>
                  </a:lnTo>
                  <a:lnTo>
                    <a:pt x="8" y="176"/>
                  </a:lnTo>
                  <a:lnTo>
                    <a:pt x="0" y="12"/>
                  </a:lnTo>
                  <a:close/>
                </a:path>
              </a:pathLst>
            </a:custGeom>
            <a:grpFill/>
            <a:ln w="6350" cmpd="sng">
              <a:solidFill>
                <a:schemeClr val="tx2"/>
              </a:solidFill>
              <a:round/>
              <a:headEnd/>
              <a:tailEnd/>
            </a:ln>
          </p:spPr>
          <p:txBody>
            <a:bodyPr/>
            <a:lstStyle/>
            <a:p>
              <a:endParaRPr lang="en-US"/>
            </a:p>
          </p:txBody>
        </p:sp>
        <p:sp>
          <p:nvSpPr>
            <p:cNvPr id="16" name="Freeform 11"/>
            <p:cNvSpPr>
              <a:spLocks/>
            </p:cNvSpPr>
            <p:nvPr/>
          </p:nvSpPr>
          <p:spPr bwMode="auto">
            <a:xfrm>
              <a:off x="5106988" y="1668463"/>
              <a:ext cx="503237" cy="428625"/>
            </a:xfrm>
            <a:custGeom>
              <a:avLst/>
              <a:gdLst>
                <a:gd name="T0" fmla="*/ 0 w 176"/>
                <a:gd name="T1" fmla="*/ 2147483647 h 150"/>
                <a:gd name="T2" fmla="*/ 2147483647 w 176"/>
                <a:gd name="T3" fmla="*/ 2147483647 h 150"/>
                <a:gd name="T4" fmla="*/ 2147483647 w 176"/>
                <a:gd name="T5" fmla="*/ 0 h 150"/>
                <a:gd name="T6" fmla="*/ 2147483647 w 176"/>
                <a:gd name="T7" fmla="*/ 2147483647 h 150"/>
                <a:gd name="T8" fmla="*/ 2147483647 w 176"/>
                <a:gd name="T9" fmla="*/ 2147483647 h 150"/>
                <a:gd name="T10" fmla="*/ 0 w 176"/>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50">
                  <a:moveTo>
                    <a:pt x="0" y="4"/>
                  </a:moveTo>
                  <a:lnTo>
                    <a:pt x="40" y="6"/>
                  </a:lnTo>
                  <a:lnTo>
                    <a:pt x="172" y="0"/>
                  </a:lnTo>
                  <a:lnTo>
                    <a:pt x="176" y="144"/>
                  </a:lnTo>
                  <a:lnTo>
                    <a:pt x="10" y="150"/>
                  </a:lnTo>
                  <a:lnTo>
                    <a:pt x="0" y="4"/>
                  </a:lnTo>
                  <a:close/>
                </a:path>
              </a:pathLst>
            </a:custGeom>
            <a:grpFill/>
            <a:ln w="6350" cmpd="sng">
              <a:solidFill>
                <a:schemeClr val="tx2"/>
              </a:solidFill>
              <a:round/>
              <a:headEnd/>
              <a:tailEnd/>
            </a:ln>
          </p:spPr>
          <p:txBody>
            <a:bodyPr/>
            <a:lstStyle/>
            <a:p>
              <a:endParaRPr lang="en-US"/>
            </a:p>
          </p:txBody>
        </p:sp>
        <p:sp>
          <p:nvSpPr>
            <p:cNvPr id="17" name="Freeform 12"/>
            <p:cNvSpPr>
              <a:spLocks/>
            </p:cNvSpPr>
            <p:nvPr/>
          </p:nvSpPr>
          <p:spPr bwMode="auto">
            <a:xfrm>
              <a:off x="6176963" y="2136775"/>
              <a:ext cx="601662" cy="474663"/>
            </a:xfrm>
            <a:custGeom>
              <a:avLst/>
              <a:gdLst>
                <a:gd name="T0" fmla="*/ 2147483647 w 210"/>
                <a:gd name="T1" fmla="*/ 2147483647 h 166"/>
                <a:gd name="T2" fmla="*/ 2147483647 w 210"/>
                <a:gd name="T3" fmla="*/ 2147483647 h 166"/>
                <a:gd name="T4" fmla="*/ 2147483647 w 210"/>
                <a:gd name="T5" fmla="*/ 0 h 166"/>
                <a:gd name="T6" fmla="*/ 2147483647 w 210"/>
                <a:gd name="T7" fmla="*/ 0 h 166"/>
                <a:gd name="T8" fmla="*/ 2147483647 w 210"/>
                <a:gd name="T9" fmla="*/ 2147483647 h 166"/>
                <a:gd name="T10" fmla="*/ 2147483647 w 210"/>
                <a:gd name="T11" fmla="*/ 0 h 166"/>
                <a:gd name="T12" fmla="*/ 2147483647 w 210"/>
                <a:gd name="T13" fmla="*/ 2147483647 h 166"/>
                <a:gd name="T14" fmla="*/ 2147483647 w 210"/>
                <a:gd name="T15" fmla="*/ 2147483647 h 166"/>
                <a:gd name="T16" fmla="*/ 2147483647 w 210"/>
                <a:gd name="T17" fmla="*/ 2147483647 h 166"/>
                <a:gd name="T18" fmla="*/ 2147483647 w 210"/>
                <a:gd name="T19" fmla="*/ 2147483647 h 166"/>
                <a:gd name="T20" fmla="*/ 2147483647 w 210"/>
                <a:gd name="T21" fmla="*/ 2147483647 h 166"/>
                <a:gd name="T22" fmla="*/ 2147483647 w 210"/>
                <a:gd name="T23" fmla="*/ 2147483647 h 166"/>
                <a:gd name="T24" fmla="*/ 2147483647 w 210"/>
                <a:gd name="T25" fmla="*/ 2147483647 h 166"/>
                <a:gd name="T26" fmla="*/ 2147483647 w 210"/>
                <a:gd name="T27" fmla="*/ 2147483647 h 166"/>
                <a:gd name="T28" fmla="*/ 2147483647 w 210"/>
                <a:gd name="T29" fmla="*/ 2147483647 h 166"/>
                <a:gd name="T30" fmla="*/ 2147483647 w 210"/>
                <a:gd name="T31" fmla="*/ 2147483647 h 166"/>
                <a:gd name="T32" fmla="*/ 2147483647 w 210"/>
                <a:gd name="T33" fmla="*/ 2147483647 h 166"/>
                <a:gd name="T34" fmla="*/ 2147483647 w 210"/>
                <a:gd name="T35" fmla="*/ 2147483647 h 166"/>
                <a:gd name="T36" fmla="*/ 2147483647 w 210"/>
                <a:gd name="T37" fmla="*/ 2147483647 h 166"/>
                <a:gd name="T38" fmla="*/ 2147483647 w 210"/>
                <a:gd name="T39" fmla="*/ 2147483647 h 166"/>
                <a:gd name="T40" fmla="*/ 0 w 210"/>
                <a:gd name="T41" fmla="*/ 2147483647 h 166"/>
                <a:gd name="T42" fmla="*/ 2147483647 w 210"/>
                <a:gd name="T43" fmla="*/ 2147483647 h 166"/>
                <a:gd name="T44" fmla="*/ 2147483647 w 210"/>
                <a:gd name="T45" fmla="*/ 2147483647 h 166"/>
                <a:gd name="T46" fmla="*/ 2147483647 w 210"/>
                <a:gd name="T47" fmla="*/ 2147483647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66">
                  <a:moveTo>
                    <a:pt x="46" y="6"/>
                  </a:moveTo>
                  <a:lnTo>
                    <a:pt x="90" y="2"/>
                  </a:lnTo>
                  <a:lnTo>
                    <a:pt x="124" y="0"/>
                  </a:lnTo>
                  <a:lnTo>
                    <a:pt x="142" y="0"/>
                  </a:lnTo>
                  <a:lnTo>
                    <a:pt x="174" y="2"/>
                  </a:lnTo>
                  <a:lnTo>
                    <a:pt x="202" y="0"/>
                  </a:lnTo>
                  <a:lnTo>
                    <a:pt x="204" y="128"/>
                  </a:lnTo>
                  <a:lnTo>
                    <a:pt x="210" y="166"/>
                  </a:lnTo>
                  <a:lnTo>
                    <a:pt x="194" y="162"/>
                  </a:lnTo>
                  <a:lnTo>
                    <a:pt x="198" y="148"/>
                  </a:lnTo>
                  <a:lnTo>
                    <a:pt x="164" y="144"/>
                  </a:lnTo>
                  <a:lnTo>
                    <a:pt x="158" y="136"/>
                  </a:lnTo>
                  <a:lnTo>
                    <a:pt x="106" y="160"/>
                  </a:lnTo>
                  <a:lnTo>
                    <a:pt x="86" y="148"/>
                  </a:lnTo>
                  <a:lnTo>
                    <a:pt x="64" y="150"/>
                  </a:lnTo>
                  <a:lnTo>
                    <a:pt x="54" y="156"/>
                  </a:lnTo>
                  <a:lnTo>
                    <a:pt x="46" y="148"/>
                  </a:lnTo>
                  <a:lnTo>
                    <a:pt x="58" y="140"/>
                  </a:lnTo>
                  <a:lnTo>
                    <a:pt x="34" y="118"/>
                  </a:lnTo>
                  <a:lnTo>
                    <a:pt x="6" y="78"/>
                  </a:lnTo>
                  <a:lnTo>
                    <a:pt x="0" y="50"/>
                  </a:lnTo>
                  <a:lnTo>
                    <a:pt x="26" y="16"/>
                  </a:lnTo>
                  <a:lnTo>
                    <a:pt x="46" y="12"/>
                  </a:lnTo>
                  <a:lnTo>
                    <a:pt x="46" y="6"/>
                  </a:lnTo>
                  <a:close/>
                </a:path>
              </a:pathLst>
            </a:custGeom>
            <a:grpFill/>
            <a:ln w="6350" cmpd="sng">
              <a:solidFill>
                <a:schemeClr val="tx2"/>
              </a:solidFill>
              <a:round/>
              <a:headEnd/>
              <a:tailEnd/>
            </a:ln>
          </p:spPr>
          <p:txBody>
            <a:bodyPr/>
            <a:lstStyle/>
            <a:p>
              <a:endParaRPr lang="en-US"/>
            </a:p>
          </p:txBody>
        </p:sp>
        <p:sp>
          <p:nvSpPr>
            <p:cNvPr id="18" name="Freeform 13"/>
            <p:cNvSpPr>
              <a:spLocks/>
            </p:cNvSpPr>
            <p:nvPr/>
          </p:nvSpPr>
          <p:spPr bwMode="auto">
            <a:xfrm>
              <a:off x="6754813" y="2011363"/>
              <a:ext cx="401637" cy="492125"/>
            </a:xfrm>
            <a:custGeom>
              <a:avLst/>
              <a:gdLst>
                <a:gd name="T0" fmla="*/ 0 w 140"/>
                <a:gd name="T1" fmla="*/ 2147483647 h 172"/>
                <a:gd name="T2" fmla="*/ 2147483647 w 140"/>
                <a:gd name="T3" fmla="*/ 2147483647 h 172"/>
                <a:gd name="T4" fmla="*/ 2147483647 w 140"/>
                <a:gd name="T5" fmla="*/ 2147483647 h 172"/>
                <a:gd name="T6" fmla="*/ 2147483647 w 140"/>
                <a:gd name="T7" fmla="*/ 0 h 172"/>
                <a:gd name="T8" fmla="*/ 2147483647 w 140"/>
                <a:gd name="T9" fmla="*/ 2147483647 h 172"/>
                <a:gd name="T10" fmla="*/ 2147483647 w 140"/>
                <a:gd name="T11" fmla="*/ 2147483647 h 172"/>
                <a:gd name="T12" fmla="*/ 2147483647 w 140"/>
                <a:gd name="T13" fmla="*/ 2147483647 h 172"/>
                <a:gd name="T14" fmla="*/ 0 w 140"/>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72">
                  <a:moveTo>
                    <a:pt x="0" y="44"/>
                  </a:moveTo>
                  <a:lnTo>
                    <a:pt x="68" y="40"/>
                  </a:lnTo>
                  <a:lnTo>
                    <a:pt x="72" y="4"/>
                  </a:lnTo>
                  <a:lnTo>
                    <a:pt x="132" y="0"/>
                  </a:lnTo>
                  <a:lnTo>
                    <a:pt x="140" y="90"/>
                  </a:lnTo>
                  <a:lnTo>
                    <a:pt x="136" y="166"/>
                  </a:lnTo>
                  <a:lnTo>
                    <a:pt x="2" y="172"/>
                  </a:lnTo>
                  <a:lnTo>
                    <a:pt x="0" y="44"/>
                  </a:lnTo>
                  <a:close/>
                </a:path>
              </a:pathLst>
            </a:custGeom>
            <a:grpFill/>
            <a:ln w="6350" cmpd="sng">
              <a:solidFill>
                <a:schemeClr val="tx2"/>
              </a:solidFill>
              <a:round/>
              <a:headEnd/>
              <a:tailEnd/>
            </a:ln>
          </p:spPr>
          <p:txBody>
            <a:bodyPr/>
            <a:lstStyle/>
            <a:p>
              <a:endParaRPr lang="en-US"/>
            </a:p>
          </p:txBody>
        </p:sp>
        <p:sp>
          <p:nvSpPr>
            <p:cNvPr id="19" name="Freeform 14"/>
            <p:cNvSpPr>
              <a:spLocks/>
            </p:cNvSpPr>
            <p:nvPr/>
          </p:nvSpPr>
          <p:spPr bwMode="auto">
            <a:xfrm>
              <a:off x="5959475" y="2154238"/>
              <a:ext cx="527050" cy="555625"/>
            </a:xfrm>
            <a:custGeom>
              <a:avLst/>
              <a:gdLst>
                <a:gd name="T0" fmla="*/ 0 w 184"/>
                <a:gd name="T1" fmla="*/ 2147483647 h 194"/>
                <a:gd name="T2" fmla="*/ 2147483647 w 184"/>
                <a:gd name="T3" fmla="*/ 2147483647 h 194"/>
                <a:gd name="T4" fmla="*/ 2147483647 w 184"/>
                <a:gd name="T5" fmla="*/ 0 h 194"/>
                <a:gd name="T6" fmla="*/ 2147483647 w 184"/>
                <a:gd name="T7" fmla="*/ 2147483647 h 194"/>
                <a:gd name="T8" fmla="*/ 2147483647 w 184"/>
                <a:gd name="T9" fmla="*/ 2147483647 h 194"/>
                <a:gd name="T10" fmla="*/ 2147483647 w 184"/>
                <a:gd name="T11" fmla="*/ 2147483647 h 194"/>
                <a:gd name="T12" fmla="*/ 2147483647 w 184"/>
                <a:gd name="T13" fmla="*/ 2147483647 h 194"/>
                <a:gd name="T14" fmla="*/ 2147483647 w 184"/>
                <a:gd name="T15" fmla="*/ 2147483647 h 194"/>
                <a:gd name="T16" fmla="*/ 2147483647 w 184"/>
                <a:gd name="T17" fmla="*/ 2147483647 h 194"/>
                <a:gd name="T18" fmla="*/ 2147483647 w 184"/>
                <a:gd name="T19" fmla="*/ 2147483647 h 194"/>
                <a:gd name="T20" fmla="*/ 2147483647 w 184"/>
                <a:gd name="T21" fmla="*/ 2147483647 h 194"/>
                <a:gd name="T22" fmla="*/ 2147483647 w 184"/>
                <a:gd name="T23" fmla="*/ 2147483647 h 194"/>
                <a:gd name="T24" fmla="*/ 2147483647 w 184"/>
                <a:gd name="T25" fmla="*/ 2147483647 h 194"/>
                <a:gd name="T26" fmla="*/ 2147483647 w 184"/>
                <a:gd name="T27" fmla="*/ 2147483647 h 194"/>
                <a:gd name="T28" fmla="*/ 2147483647 w 184"/>
                <a:gd name="T29" fmla="*/ 2147483647 h 194"/>
                <a:gd name="T30" fmla="*/ 2147483647 w 184"/>
                <a:gd name="T31" fmla="*/ 2147483647 h 194"/>
                <a:gd name="T32" fmla="*/ 2147483647 w 184"/>
                <a:gd name="T33" fmla="*/ 2147483647 h 194"/>
                <a:gd name="T34" fmla="*/ 2147483647 w 184"/>
                <a:gd name="T35" fmla="*/ 2147483647 h 194"/>
                <a:gd name="T36" fmla="*/ 2147483647 w 184"/>
                <a:gd name="T37" fmla="*/ 2147483647 h 194"/>
                <a:gd name="T38" fmla="*/ 2147483647 w 184"/>
                <a:gd name="T39" fmla="*/ 2147483647 h 194"/>
                <a:gd name="T40" fmla="*/ 2147483647 w 184"/>
                <a:gd name="T41" fmla="*/ 2147483647 h 194"/>
                <a:gd name="T42" fmla="*/ 2147483647 w 184"/>
                <a:gd name="T43" fmla="*/ 2147483647 h 194"/>
                <a:gd name="T44" fmla="*/ 2147483647 w 184"/>
                <a:gd name="T45" fmla="*/ 2147483647 h 194"/>
                <a:gd name="T46" fmla="*/ 2147483647 w 184"/>
                <a:gd name="T47" fmla="*/ 2147483647 h 194"/>
                <a:gd name="T48" fmla="*/ 0 w 184"/>
                <a:gd name="T49" fmla="*/ 2147483647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194">
                  <a:moveTo>
                    <a:pt x="0" y="6"/>
                  </a:moveTo>
                  <a:lnTo>
                    <a:pt x="46" y="4"/>
                  </a:lnTo>
                  <a:lnTo>
                    <a:pt x="122" y="0"/>
                  </a:lnTo>
                  <a:lnTo>
                    <a:pt x="122" y="6"/>
                  </a:lnTo>
                  <a:lnTo>
                    <a:pt x="102" y="10"/>
                  </a:lnTo>
                  <a:lnTo>
                    <a:pt x="76" y="44"/>
                  </a:lnTo>
                  <a:lnTo>
                    <a:pt x="82" y="72"/>
                  </a:lnTo>
                  <a:lnTo>
                    <a:pt x="114" y="116"/>
                  </a:lnTo>
                  <a:lnTo>
                    <a:pt x="134" y="134"/>
                  </a:lnTo>
                  <a:lnTo>
                    <a:pt x="122" y="142"/>
                  </a:lnTo>
                  <a:lnTo>
                    <a:pt x="130" y="150"/>
                  </a:lnTo>
                  <a:lnTo>
                    <a:pt x="140" y="144"/>
                  </a:lnTo>
                  <a:lnTo>
                    <a:pt x="162" y="142"/>
                  </a:lnTo>
                  <a:lnTo>
                    <a:pt x="182" y="154"/>
                  </a:lnTo>
                  <a:lnTo>
                    <a:pt x="184" y="172"/>
                  </a:lnTo>
                  <a:lnTo>
                    <a:pt x="184" y="184"/>
                  </a:lnTo>
                  <a:lnTo>
                    <a:pt x="184" y="188"/>
                  </a:lnTo>
                  <a:lnTo>
                    <a:pt x="182" y="190"/>
                  </a:lnTo>
                  <a:lnTo>
                    <a:pt x="164" y="194"/>
                  </a:lnTo>
                  <a:lnTo>
                    <a:pt x="150" y="194"/>
                  </a:lnTo>
                  <a:lnTo>
                    <a:pt x="146" y="186"/>
                  </a:lnTo>
                  <a:lnTo>
                    <a:pt x="42" y="188"/>
                  </a:lnTo>
                  <a:lnTo>
                    <a:pt x="40" y="134"/>
                  </a:lnTo>
                  <a:lnTo>
                    <a:pt x="4" y="134"/>
                  </a:lnTo>
                  <a:lnTo>
                    <a:pt x="0" y="6"/>
                  </a:lnTo>
                  <a:close/>
                </a:path>
              </a:pathLst>
            </a:custGeom>
            <a:grpFill/>
            <a:ln w="6350" cmpd="sng">
              <a:solidFill>
                <a:schemeClr val="tx2"/>
              </a:solidFill>
              <a:round/>
              <a:headEnd/>
              <a:tailEnd/>
            </a:ln>
          </p:spPr>
          <p:txBody>
            <a:bodyPr/>
            <a:lstStyle/>
            <a:p>
              <a:endParaRPr lang="en-US"/>
            </a:p>
          </p:txBody>
        </p:sp>
        <p:sp>
          <p:nvSpPr>
            <p:cNvPr id="20" name="Freeform 15"/>
            <p:cNvSpPr>
              <a:spLocks/>
            </p:cNvSpPr>
            <p:nvPr/>
          </p:nvSpPr>
          <p:spPr bwMode="auto">
            <a:xfrm>
              <a:off x="5599113" y="1668463"/>
              <a:ext cx="492125" cy="514350"/>
            </a:xfrm>
            <a:custGeom>
              <a:avLst/>
              <a:gdLst>
                <a:gd name="T0" fmla="*/ 0 w 172"/>
                <a:gd name="T1" fmla="*/ 0 h 180"/>
                <a:gd name="T2" fmla="*/ 2147483647 w 172"/>
                <a:gd name="T3" fmla="*/ 0 h 180"/>
                <a:gd name="T4" fmla="*/ 2147483647 w 172"/>
                <a:gd name="T5" fmla="*/ 2147483647 h 180"/>
                <a:gd name="T6" fmla="*/ 2147483647 w 172"/>
                <a:gd name="T7" fmla="*/ 2147483647 h 180"/>
                <a:gd name="T8" fmla="*/ 2147483647 w 172"/>
                <a:gd name="T9" fmla="*/ 2147483647 h 180"/>
                <a:gd name="T10" fmla="*/ 2147483647 w 172"/>
                <a:gd name="T11" fmla="*/ 2147483647 h 180"/>
                <a:gd name="T12" fmla="*/ 2147483647 w 172"/>
                <a:gd name="T13" fmla="*/ 2147483647 h 180"/>
                <a:gd name="T14" fmla="*/ 0 w 172"/>
                <a:gd name="T15" fmla="*/ 0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80">
                  <a:moveTo>
                    <a:pt x="0" y="0"/>
                  </a:moveTo>
                  <a:lnTo>
                    <a:pt x="140" y="0"/>
                  </a:lnTo>
                  <a:lnTo>
                    <a:pt x="164" y="4"/>
                  </a:lnTo>
                  <a:lnTo>
                    <a:pt x="172" y="174"/>
                  </a:lnTo>
                  <a:lnTo>
                    <a:pt x="126" y="176"/>
                  </a:lnTo>
                  <a:lnTo>
                    <a:pt x="10" y="180"/>
                  </a:lnTo>
                  <a:lnTo>
                    <a:pt x="4" y="144"/>
                  </a:lnTo>
                  <a:lnTo>
                    <a:pt x="0" y="0"/>
                  </a:lnTo>
                  <a:close/>
                </a:path>
              </a:pathLst>
            </a:custGeom>
            <a:grpFill/>
            <a:ln w="6350" cmpd="sng">
              <a:solidFill>
                <a:schemeClr val="tx2"/>
              </a:solidFill>
              <a:round/>
              <a:headEnd/>
              <a:tailEnd/>
            </a:ln>
          </p:spPr>
          <p:txBody>
            <a:bodyPr/>
            <a:lstStyle/>
            <a:p>
              <a:endParaRPr lang="en-US"/>
            </a:p>
          </p:txBody>
        </p:sp>
        <p:sp>
          <p:nvSpPr>
            <p:cNvPr id="21" name="Freeform 16"/>
            <p:cNvSpPr>
              <a:spLocks/>
            </p:cNvSpPr>
            <p:nvPr/>
          </p:nvSpPr>
          <p:spPr bwMode="auto">
            <a:xfrm>
              <a:off x="6069013" y="1644650"/>
              <a:ext cx="514350" cy="520700"/>
            </a:xfrm>
            <a:custGeom>
              <a:avLst/>
              <a:gdLst>
                <a:gd name="T0" fmla="*/ 0 w 180"/>
                <a:gd name="T1" fmla="*/ 2147483647 h 182"/>
                <a:gd name="T2" fmla="*/ 2147483647 w 180"/>
                <a:gd name="T3" fmla="*/ 0 h 182"/>
                <a:gd name="T4" fmla="*/ 2147483647 w 180"/>
                <a:gd name="T5" fmla="*/ 2147483647 h 182"/>
                <a:gd name="T6" fmla="*/ 2147483647 w 180"/>
                <a:gd name="T7" fmla="*/ 2147483647 h 182"/>
                <a:gd name="T8" fmla="*/ 2147483647 w 180"/>
                <a:gd name="T9" fmla="*/ 2147483647 h 182"/>
                <a:gd name="T10" fmla="*/ 2147483647 w 180"/>
                <a:gd name="T11" fmla="*/ 2147483647 h 182"/>
                <a:gd name="T12" fmla="*/ 0 w 180"/>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
                  <a:moveTo>
                    <a:pt x="0" y="12"/>
                  </a:moveTo>
                  <a:lnTo>
                    <a:pt x="110" y="0"/>
                  </a:lnTo>
                  <a:lnTo>
                    <a:pt x="174" y="2"/>
                  </a:lnTo>
                  <a:lnTo>
                    <a:pt x="180" y="172"/>
                  </a:lnTo>
                  <a:lnTo>
                    <a:pt x="84" y="178"/>
                  </a:lnTo>
                  <a:lnTo>
                    <a:pt x="8" y="182"/>
                  </a:lnTo>
                  <a:lnTo>
                    <a:pt x="0" y="12"/>
                  </a:lnTo>
                  <a:close/>
                </a:path>
              </a:pathLst>
            </a:custGeom>
            <a:grpFill/>
            <a:ln w="6350" cmpd="sng">
              <a:solidFill>
                <a:schemeClr val="tx2"/>
              </a:solidFill>
              <a:round/>
              <a:headEnd/>
              <a:tailEnd/>
            </a:ln>
          </p:spPr>
          <p:txBody>
            <a:bodyPr/>
            <a:lstStyle/>
            <a:p>
              <a:endParaRPr lang="en-US"/>
            </a:p>
          </p:txBody>
        </p:sp>
        <p:sp>
          <p:nvSpPr>
            <p:cNvPr id="22" name="Freeform 17"/>
            <p:cNvSpPr>
              <a:spLocks/>
            </p:cNvSpPr>
            <p:nvPr/>
          </p:nvSpPr>
          <p:spPr bwMode="auto">
            <a:xfrm>
              <a:off x="6565900" y="1633538"/>
              <a:ext cx="395288" cy="503237"/>
            </a:xfrm>
            <a:custGeom>
              <a:avLst/>
              <a:gdLst>
                <a:gd name="T0" fmla="*/ 0 w 138"/>
                <a:gd name="T1" fmla="*/ 2147483647 h 176"/>
                <a:gd name="T2" fmla="*/ 2147483647 w 138"/>
                <a:gd name="T3" fmla="*/ 2147483647 h 176"/>
                <a:gd name="T4" fmla="*/ 2147483647 w 138"/>
                <a:gd name="T5" fmla="*/ 0 h 176"/>
                <a:gd name="T6" fmla="*/ 2147483647 w 138"/>
                <a:gd name="T7" fmla="*/ 2147483647 h 176"/>
                <a:gd name="T8" fmla="*/ 2147483647 w 138"/>
                <a:gd name="T9" fmla="*/ 2147483647 h 176"/>
                <a:gd name="T10" fmla="*/ 2147483647 w 138"/>
                <a:gd name="T11" fmla="*/ 2147483647 h 176"/>
                <a:gd name="T12" fmla="*/ 2147483647 w 138"/>
                <a:gd name="T13" fmla="*/ 2147483647 h 176"/>
                <a:gd name="T14" fmla="*/ 0 w 138"/>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76">
                  <a:moveTo>
                    <a:pt x="0" y="6"/>
                  </a:moveTo>
                  <a:lnTo>
                    <a:pt x="64" y="2"/>
                  </a:lnTo>
                  <a:lnTo>
                    <a:pt x="130" y="0"/>
                  </a:lnTo>
                  <a:lnTo>
                    <a:pt x="138" y="136"/>
                  </a:lnTo>
                  <a:lnTo>
                    <a:pt x="134" y="172"/>
                  </a:lnTo>
                  <a:lnTo>
                    <a:pt x="66" y="176"/>
                  </a:lnTo>
                  <a:lnTo>
                    <a:pt x="6" y="176"/>
                  </a:lnTo>
                  <a:lnTo>
                    <a:pt x="0" y="6"/>
                  </a:lnTo>
                  <a:close/>
                </a:path>
              </a:pathLst>
            </a:custGeom>
            <a:grpFill/>
            <a:ln w="6350" cmpd="sng">
              <a:solidFill>
                <a:schemeClr val="tx2"/>
              </a:solidFill>
              <a:round/>
              <a:headEnd/>
              <a:tailEnd/>
            </a:ln>
          </p:spPr>
          <p:txBody>
            <a:bodyPr/>
            <a:lstStyle/>
            <a:p>
              <a:endParaRPr lang="en-US"/>
            </a:p>
          </p:txBody>
        </p:sp>
        <p:sp>
          <p:nvSpPr>
            <p:cNvPr id="23" name="Freeform 18"/>
            <p:cNvSpPr>
              <a:spLocks/>
            </p:cNvSpPr>
            <p:nvPr/>
          </p:nvSpPr>
          <p:spPr bwMode="auto">
            <a:xfrm>
              <a:off x="6938963" y="1593850"/>
              <a:ext cx="400050" cy="428625"/>
            </a:xfrm>
            <a:custGeom>
              <a:avLst/>
              <a:gdLst>
                <a:gd name="T0" fmla="*/ 0 w 140"/>
                <a:gd name="T1" fmla="*/ 2147483647 h 150"/>
                <a:gd name="T2" fmla="*/ 2147483647 w 140"/>
                <a:gd name="T3" fmla="*/ 0 h 150"/>
                <a:gd name="T4" fmla="*/ 2147483647 w 140"/>
                <a:gd name="T5" fmla="*/ 2147483647 h 150"/>
                <a:gd name="T6" fmla="*/ 2147483647 w 140"/>
                <a:gd name="T7" fmla="*/ 2147483647 h 150"/>
                <a:gd name="T8" fmla="*/ 2147483647 w 140"/>
                <a:gd name="T9" fmla="*/ 2147483647 h 150"/>
                <a:gd name="T10" fmla="*/ 0 w 14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50">
                  <a:moveTo>
                    <a:pt x="0" y="14"/>
                  </a:moveTo>
                  <a:lnTo>
                    <a:pt x="130" y="0"/>
                  </a:lnTo>
                  <a:lnTo>
                    <a:pt x="140" y="140"/>
                  </a:lnTo>
                  <a:lnTo>
                    <a:pt x="68" y="146"/>
                  </a:lnTo>
                  <a:lnTo>
                    <a:pt x="8" y="150"/>
                  </a:lnTo>
                  <a:lnTo>
                    <a:pt x="0" y="14"/>
                  </a:lnTo>
                  <a:close/>
                </a:path>
              </a:pathLst>
            </a:custGeom>
            <a:grpFill/>
            <a:ln w="6350" cmpd="sng">
              <a:solidFill>
                <a:schemeClr val="tx2"/>
              </a:solidFill>
              <a:round/>
              <a:headEnd/>
              <a:tailEnd/>
            </a:ln>
          </p:spPr>
          <p:txBody>
            <a:bodyPr/>
            <a:lstStyle/>
            <a:p>
              <a:endParaRPr lang="en-US"/>
            </a:p>
          </p:txBody>
        </p:sp>
        <p:sp>
          <p:nvSpPr>
            <p:cNvPr id="24" name="Freeform 19"/>
            <p:cNvSpPr>
              <a:spLocks/>
            </p:cNvSpPr>
            <p:nvPr/>
          </p:nvSpPr>
          <p:spPr bwMode="auto">
            <a:xfrm>
              <a:off x="7310438" y="1593850"/>
              <a:ext cx="428625" cy="439738"/>
            </a:xfrm>
            <a:custGeom>
              <a:avLst/>
              <a:gdLst>
                <a:gd name="T0" fmla="*/ 0 w 150"/>
                <a:gd name="T1" fmla="*/ 0 h 154"/>
                <a:gd name="T2" fmla="*/ 2147483647 w 150"/>
                <a:gd name="T3" fmla="*/ 0 h 154"/>
                <a:gd name="T4" fmla="*/ 2147483647 w 150"/>
                <a:gd name="T5" fmla="*/ 2147483647 h 154"/>
                <a:gd name="T6" fmla="*/ 2147483647 w 150"/>
                <a:gd name="T7" fmla="*/ 2147483647 h 154"/>
                <a:gd name="T8" fmla="*/ 2147483647 w 150"/>
                <a:gd name="T9" fmla="*/ 2147483647 h 154"/>
                <a:gd name="T10" fmla="*/ 2147483647 w 150"/>
                <a:gd name="T11" fmla="*/ 2147483647 h 154"/>
                <a:gd name="T12" fmla="*/ 2147483647 w 150"/>
                <a:gd name="T13" fmla="*/ 2147483647 h 154"/>
                <a:gd name="T14" fmla="*/ 2147483647 w 150"/>
                <a:gd name="T15" fmla="*/ 2147483647 h 154"/>
                <a:gd name="T16" fmla="*/ 2147483647 w 150"/>
                <a:gd name="T17" fmla="*/ 2147483647 h 154"/>
                <a:gd name="T18" fmla="*/ 2147483647 w 150"/>
                <a:gd name="T19" fmla="*/ 2147483647 h 154"/>
                <a:gd name="T20" fmla="*/ 2147483647 w 150"/>
                <a:gd name="T21" fmla="*/ 2147483647 h 154"/>
                <a:gd name="T22" fmla="*/ 2147483647 w 150"/>
                <a:gd name="T23" fmla="*/ 2147483647 h 154"/>
                <a:gd name="T24" fmla="*/ 2147483647 w 150"/>
                <a:gd name="T25" fmla="*/ 2147483647 h 154"/>
                <a:gd name="T26" fmla="*/ 2147483647 w 150"/>
                <a:gd name="T27" fmla="*/ 2147483647 h 154"/>
                <a:gd name="T28" fmla="*/ 0 w 150"/>
                <a:gd name="T29" fmla="*/ 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4">
                  <a:moveTo>
                    <a:pt x="0" y="0"/>
                  </a:moveTo>
                  <a:lnTo>
                    <a:pt x="18" y="0"/>
                  </a:lnTo>
                  <a:lnTo>
                    <a:pt x="72" y="50"/>
                  </a:lnTo>
                  <a:lnTo>
                    <a:pt x="94" y="46"/>
                  </a:lnTo>
                  <a:lnTo>
                    <a:pt x="106" y="34"/>
                  </a:lnTo>
                  <a:lnTo>
                    <a:pt x="124" y="50"/>
                  </a:lnTo>
                  <a:lnTo>
                    <a:pt x="134" y="50"/>
                  </a:lnTo>
                  <a:lnTo>
                    <a:pt x="144" y="62"/>
                  </a:lnTo>
                  <a:lnTo>
                    <a:pt x="132" y="80"/>
                  </a:lnTo>
                  <a:lnTo>
                    <a:pt x="150" y="92"/>
                  </a:lnTo>
                  <a:lnTo>
                    <a:pt x="118" y="98"/>
                  </a:lnTo>
                  <a:lnTo>
                    <a:pt x="90" y="154"/>
                  </a:lnTo>
                  <a:lnTo>
                    <a:pt x="76" y="138"/>
                  </a:lnTo>
                  <a:lnTo>
                    <a:pt x="10" y="140"/>
                  </a:lnTo>
                  <a:lnTo>
                    <a:pt x="0" y="0"/>
                  </a:lnTo>
                  <a:close/>
                </a:path>
              </a:pathLst>
            </a:custGeom>
            <a:grpFill/>
            <a:ln w="6350" cmpd="sng">
              <a:solidFill>
                <a:schemeClr val="tx2"/>
              </a:solidFill>
              <a:round/>
              <a:headEnd/>
              <a:tailEnd/>
            </a:ln>
          </p:spPr>
          <p:txBody>
            <a:bodyPr/>
            <a:lstStyle/>
            <a:p>
              <a:endParaRPr lang="en-US"/>
            </a:p>
          </p:txBody>
        </p:sp>
        <p:sp>
          <p:nvSpPr>
            <p:cNvPr id="25" name="Freeform 20"/>
            <p:cNvSpPr>
              <a:spLocks/>
            </p:cNvSpPr>
            <p:nvPr/>
          </p:nvSpPr>
          <p:spPr bwMode="auto">
            <a:xfrm>
              <a:off x="7132638" y="1989138"/>
              <a:ext cx="560387" cy="285750"/>
            </a:xfrm>
            <a:custGeom>
              <a:avLst/>
              <a:gdLst>
                <a:gd name="T0" fmla="*/ 0 w 196"/>
                <a:gd name="T1" fmla="*/ 2147483647 h 100"/>
                <a:gd name="T2" fmla="*/ 2147483647 w 196"/>
                <a:gd name="T3" fmla="*/ 2147483647 h 100"/>
                <a:gd name="T4" fmla="*/ 2147483647 w 196"/>
                <a:gd name="T5" fmla="*/ 0 h 100"/>
                <a:gd name="T6" fmla="*/ 2147483647 w 196"/>
                <a:gd name="T7" fmla="*/ 2147483647 h 100"/>
                <a:gd name="T8" fmla="*/ 2147483647 w 196"/>
                <a:gd name="T9" fmla="*/ 2147483647 h 100"/>
                <a:gd name="T10" fmla="*/ 2147483647 w 196"/>
                <a:gd name="T11" fmla="*/ 2147483647 h 100"/>
                <a:gd name="T12" fmla="*/ 2147483647 w 196"/>
                <a:gd name="T13" fmla="*/ 2147483647 h 100"/>
                <a:gd name="T14" fmla="*/ 2147483647 w 196"/>
                <a:gd name="T15" fmla="*/ 2147483647 h 100"/>
                <a:gd name="T16" fmla="*/ 2147483647 w 196"/>
                <a:gd name="T17" fmla="*/ 2147483647 h 100"/>
                <a:gd name="T18" fmla="*/ 2147483647 w 196"/>
                <a:gd name="T19" fmla="*/ 2147483647 h 100"/>
                <a:gd name="T20" fmla="*/ 2147483647 w 196"/>
                <a:gd name="T21" fmla="*/ 2147483647 h 100"/>
                <a:gd name="T22" fmla="*/ 2147483647 w 196"/>
                <a:gd name="T23" fmla="*/ 2147483647 h 100"/>
                <a:gd name="T24" fmla="*/ 0 w 196"/>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100">
                  <a:moveTo>
                    <a:pt x="0" y="8"/>
                  </a:moveTo>
                  <a:lnTo>
                    <a:pt x="72" y="2"/>
                  </a:lnTo>
                  <a:lnTo>
                    <a:pt x="138" y="0"/>
                  </a:lnTo>
                  <a:lnTo>
                    <a:pt x="152" y="16"/>
                  </a:lnTo>
                  <a:lnTo>
                    <a:pt x="140" y="36"/>
                  </a:lnTo>
                  <a:lnTo>
                    <a:pt x="144" y="44"/>
                  </a:lnTo>
                  <a:lnTo>
                    <a:pt x="196" y="84"/>
                  </a:lnTo>
                  <a:lnTo>
                    <a:pt x="122" y="92"/>
                  </a:lnTo>
                  <a:lnTo>
                    <a:pt x="66" y="98"/>
                  </a:lnTo>
                  <a:lnTo>
                    <a:pt x="26" y="100"/>
                  </a:lnTo>
                  <a:lnTo>
                    <a:pt x="14" y="100"/>
                  </a:lnTo>
                  <a:lnTo>
                    <a:pt x="8" y="98"/>
                  </a:lnTo>
                  <a:lnTo>
                    <a:pt x="0" y="8"/>
                  </a:lnTo>
                  <a:close/>
                </a:path>
              </a:pathLst>
            </a:custGeom>
            <a:grpFill/>
            <a:ln w="6350" cmpd="sng">
              <a:solidFill>
                <a:schemeClr val="tx2"/>
              </a:solidFill>
              <a:prstDash val="solid"/>
              <a:round/>
              <a:headEnd/>
              <a:tailEnd/>
            </a:ln>
          </p:spPr>
          <p:txBody>
            <a:bodyPr/>
            <a:lstStyle/>
            <a:p>
              <a:endParaRPr lang="en-US"/>
            </a:p>
          </p:txBody>
        </p:sp>
        <p:sp>
          <p:nvSpPr>
            <p:cNvPr id="26" name="Freeform 21"/>
            <p:cNvSpPr>
              <a:spLocks/>
            </p:cNvSpPr>
            <p:nvPr/>
          </p:nvSpPr>
          <p:spPr bwMode="auto">
            <a:xfrm>
              <a:off x="7481888" y="2228850"/>
              <a:ext cx="325437" cy="520700"/>
            </a:xfrm>
            <a:custGeom>
              <a:avLst/>
              <a:gdLst>
                <a:gd name="T0" fmla="*/ 0 w 114"/>
                <a:gd name="T1" fmla="*/ 2147483647 h 182"/>
                <a:gd name="T2" fmla="*/ 2147483647 w 114"/>
                <a:gd name="T3" fmla="*/ 0 h 182"/>
                <a:gd name="T4" fmla="*/ 2147483647 w 114"/>
                <a:gd name="T5" fmla="*/ 2147483647 h 182"/>
                <a:gd name="T6" fmla="*/ 2147483647 w 114"/>
                <a:gd name="T7" fmla="*/ 2147483647 h 182"/>
                <a:gd name="T8" fmla="*/ 2147483647 w 114"/>
                <a:gd name="T9" fmla="*/ 2147483647 h 182"/>
                <a:gd name="T10" fmla="*/ 2147483647 w 114"/>
                <a:gd name="T11" fmla="*/ 2147483647 h 182"/>
                <a:gd name="T12" fmla="*/ 2147483647 w 114"/>
                <a:gd name="T13" fmla="*/ 2147483647 h 182"/>
                <a:gd name="T14" fmla="*/ 2147483647 w 114"/>
                <a:gd name="T15" fmla="*/ 2147483647 h 182"/>
                <a:gd name="T16" fmla="*/ 2147483647 w 114"/>
                <a:gd name="T17" fmla="*/ 2147483647 h 182"/>
                <a:gd name="T18" fmla="*/ 2147483647 w 114"/>
                <a:gd name="T19" fmla="*/ 2147483647 h 182"/>
                <a:gd name="T20" fmla="*/ 2147483647 w 114"/>
                <a:gd name="T21" fmla="*/ 2147483647 h 182"/>
                <a:gd name="T22" fmla="*/ 2147483647 w 114"/>
                <a:gd name="T23" fmla="*/ 2147483647 h 182"/>
                <a:gd name="T24" fmla="*/ 0 w 114"/>
                <a:gd name="T25" fmla="*/ 2147483647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82">
                  <a:moveTo>
                    <a:pt x="0" y="8"/>
                  </a:moveTo>
                  <a:lnTo>
                    <a:pt x="74" y="0"/>
                  </a:lnTo>
                  <a:lnTo>
                    <a:pt x="90" y="14"/>
                  </a:lnTo>
                  <a:lnTo>
                    <a:pt x="90" y="36"/>
                  </a:lnTo>
                  <a:lnTo>
                    <a:pt x="114" y="78"/>
                  </a:lnTo>
                  <a:lnTo>
                    <a:pt x="90" y="80"/>
                  </a:lnTo>
                  <a:lnTo>
                    <a:pt x="94" y="140"/>
                  </a:lnTo>
                  <a:lnTo>
                    <a:pt x="84" y="164"/>
                  </a:lnTo>
                  <a:lnTo>
                    <a:pt x="42" y="172"/>
                  </a:lnTo>
                  <a:lnTo>
                    <a:pt x="34" y="180"/>
                  </a:lnTo>
                  <a:lnTo>
                    <a:pt x="6" y="182"/>
                  </a:lnTo>
                  <a:lnTo>
                    <a:pt x="4" y="152"/>
                  </a:lnTo>
                  <a:lnTo>
                    <a:pt x="0" y="8"/>
                  </a:lnTo>
                  <a:close/>
                </a:path>
              </a:pathLst>
            </a:custGeom>
            <a:grpFill/>
            <a:ln w="6350" cmpd="sng">
              <a:solidFill>
                <a:schemeClr val="tx2"/>
              </a:solidFill>
              <a:prstDash val="solid"/>
              <a:round/>
              <a:headEnd/>
              <a:tailEnd/>
            </a:ln>
          </p:spPr>
          <p:txBody>
            <a:bodyPr/>
            <a:lstStyle/>
            <a:p>
              <a:endParaRPr lang="en-US"/>
            </a:p>
          </p:txBody>
        </p:sp>
        <p:sp>
          <p:nvSpPr>
            <p:cNvPr id="27" name="Freeform 22"/>
            <p:cNvSpPr>
              <a:spLocks/>
            </p:cNvSpPr>
            <p:nvPr/>
          </p:nvSpPr>
          <p:spPr bwMode="auto">
            <a:xfrm>
              <a:off x="7739063" y="2451100"/>
              <a:ext cx="274637" cy="184150"/>
            </a:xfrm>
            <a:custGeom>
              <a:avLst/>
              <a:gdLst>
                <a:gd name="T0" fmla="*/ 2147483647 w 96"/>
                <a:gd name="T1" fmla="*/ 0 h 64"/>
                <a:gd name="T2" fmla="*/ 2147483647 w 96"/>
                <a:gd name="T3" fmla="*/ 2147483647 h 64"/>
                <a:gd name="T4" fmla="*/ 2147483647 w 96"/>
                <a:gd name="T5" fmla="*/ 2147483647 h 64"/>
                <a:gd name="T6" fmla="*/ 2147483647 w 96"/>
                <a:gd name="T7" fmla="*/ 2147483647 h 64"/>
                <a:gd name="T8" fmla="*/ 2147483647 w 96"/>
                <a:gd name="T9" fmla="*/ 2147483647 h 64"/>
                <a:gd name="T10" fmla="*/ 2147483647 w 96"/>
                <a:gd name="T11" fmla="*/ 2147483647 h 64"/>
                <a:gd name="T12" fmla="*/ 2147483647 w 96"/>
                <a:gd name="T13" fmla="*/ 2147483647 h 64"/>
                <a:gd name="T14" fmla="*/ 2147483647 w 96"/>
                <a:gd name="T15" fmla="*/ 2147483647 h 64"/>
                <a:gd name="T16" fmla="*/ 0 w 96"/>
                <a:gd name="T17" fmla="*/ 2147483647 h 64"/>
                <a:gd name="T18" fmla="*/ 2147483647 w 9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4">
                  <a:moveTo>
                    <a:pt x="24" y="0"/>
                  </a:moveTo>
                  <a:lnTo>
                    <a:pt x="54" y="12"/>
                  </a:lnTo>
                  <a:lnTo>
                    <a:pt x="68" y="4"/>
                  </a:lnTo>
                  <a:lnTo>
                    <a:pt x="96" y="22"/>
                  </a:lnTo>
                  <a:lnTo>
                    <a:pt x="86" y="60"/>
                  </a:lnTo>
                  <a:lnTo>
                    <a:pt x="36" y="64"/>
                  </a:lnTo>
                  <a:lnTo>
                    <a:pt x="32" y="58"/>
                  </a:lnTo>
                  <a:lnTo>
                    <a:pt x="4" y="62"/>
                  </a:lnTo>
                  <a:lnTo>
                    <a:pt x="0" y="2"/>
                  </a:lnTo>
                  <a:lnTo>
                    <a:pt x="24" y="0"/>
                  </a:lnTo>
                  <a:close/>
                </a:path>
              </a:pathLst>
            </a:custGeom>
            <a:grpFill/>
            <a:ln w="6350" cmpd="sng">
              <a:solidFill>
                <a:schemeClr val="tx2"/>
              </a:solidFill>
              <a:round/>
              <a:headEnd/>
              <a:tailEnd/>
            </a:ln>
          </p:spPr>
          <p:txBody>
            <a:bodyPr/>
            <a:lstStyle/>
            <a:p>
              <a:endParaRPr lang="en-US"/>
            </a:p>
          </p:txBody>
        </p:sp>
        <p:sp>
          <p:nvSpPr>
            <p:cNvPr id="28" name="Freeform 23"/>
            <p:cNvSpPr>
              <a:spLocks/>
            </p:cNvSpPr>
            <p:nvPr/>
          </p:nvSpPr>
          <p:spPr bwMode="auto">
            <a:xfrm>
              <a:off x="7602538" y="2617788"/>
              <a:ext cx="422275" cy="377825"/>
            </a:xfrm>
            <a:custGeom>
              <a:avLst/>
              <a:gdLst>
                <a:gd name="T0" fmla="*/ 2147483647 w 148"/>
                <a:gd name="T1" fmla="*/ 2147483647 h 132"/>
                <a:gd name="T2" fmla="*/ 2147483647 w 148"/>
                <a:gd name="T3" fmla="*/ 2147483647 h 132"/>
                <a:gd name="T4" fmla="*/ 2147483647 w 148"/>
                <a:gd name="T5" fmla="*/ 2147483647 h 132"/>
                <a:gd name="T6" fmla="*/ 2147483647 w 148"/>
                <a:gd name="T7" fmla="*/ 2147483647 h 132"/>
                <a:gd name="T8" fmla="*/ 0 w 148"/>
                <a:gd name="T9" fmla="*/ 2147483647 h 132"/>
                <a:gd name="T10" fmla="*/ 2147483647 w 148"/>
                <a:gd name="T11" fmla="*/ 2147483647 h 132"/>
                <a:gd name="T12" fmla="*/ 2147483647 w 148"/>
                <a:gd name="T13" fmla="*/ 2147483647 h 132"/>
                <a:gd name="T14" fmla="*/ 2147483647 w 148"/>
                <a:gd name="T15" fmla="*/ 0 h 132"/>
                <a:gd name="T16" fmla="*/ 2147483647 w 148"/>
                <a:gd name="T17" fmla="*/ 2147483647 h 132"/>
                <a:gd name="T18" fmla="*/ 2147483647 w 148"/>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32">
                  <a:moveTo>
                    <a:pt x="134" y="2"/>
                  </a:moveTo>
                  <a:lnTo>
                    <a:pt x="148" y="80"/>
                  </a:lnTo>
                  <a:lnTo>
                    <a:pt x="142" y="124"/>
                  </a:lnTo>
                  <a:lnTo>
                    <a:pt x="8" y="132"/>
                  </a:lnTo>
                  <a:lnTo>
                    <a:pt x="0" y="36"/>
                  </a:lnTo>
                  <a:lnTo>
                    <a:pt x="42" y="28"/>
                  </a:lnTo>
                  <a:lnTo>
                    <a:pt x="52" y="4"/>
                  </a:lnTo>
                  <a:lnTo>
                    <a:pt x="80" y="0"/>
                  </a:lnTo>
                  <a:lnTo>
                    <a:pt x="84" y="6"/>
                  </a:lnTo>
                  <a:lnTo>
                    <a:pt x="134" y="2"/>
                  </a:lnTo>
                  <a:close/>
                </a:path>
              </a:pathLst>
            </a:custGeom>
            <a:grpFill/>
            <a:ln w="6350" cmpd="sng">
              <a:solidFill>
                <a:schemeClr val="tx2"/>
              </a:solidFill>
              <a:round/>
              <a:headEnd/>
              <a:tailEnd/>
            </a:ln>
          </p:spPr>
          <p:txBody>
            <a:bodyPr/>
            <a:lstStyle/>
            <a:p>
              <a:endParaRPr lang="en-US"/>
            </a:p>
          </p:txBody>
        </p:sp>
        <p:sp>
          <p:nvSpPr>
            <p:cNvPr id="29" name="Freeform 24"/>
            <p:cNvSpPr>
              <a:spLocks/>
            </p:cNvSpPr>
            <p:nvPr/>
          </p:nvSpPr>
          <p:spPr bwMode="auto">
            <a:xfrm>
              <a:off x="7143750" y="2251075"/>
              <a:ext cx="349250" cy="423863"/>
            </a:xfrm>
            <a:custGeom>
              <a:avLst/>
              <a:gdLst>
                <a:gd name="T0" fmla="*/ 2147483647 w 122"/>
                <a:gd name="T1" fmla="*/ 2147483647 h 148"/>
                <a:gd name="T2" fmla="*/ 2147483647 w 122"/>
                <a:gd name="T3" fmla="*/ 0 h 148"/>
                <a:gd name="T4" fmla="*/ 2147483647 w 122"/>
                <a:gd name="T5" fmla="*/ 2147483647 h 148"/>
                <a:gd name="T6" fmla="*/ 2147483647 w 122"/>
                <a:gd name="T7" fmla="*/ 2147483647 h 148"/>
                <a:gd name="T8" fmla="*/ 2147483647 w 122"/>
                <a:gd name="T9" fmla="*/ 2147483647 h 148"/>
                <a:gd name="T10" fmla="*/ 2147483647 w 122"/>
                <a:gd name="T11" fmla="*/ 2147483647 h 148"/>
                <a:gd name="T12" fmla="*/ 0 w 122"/>
                <a:gd name="T13" fmla="*/ 2147483647 h 148"/>
                <a:gd name="T14" fmla="*/ 0 w 122"/>
                <a:gd name="T15" fmla="*/ 2147483647 h 148"/>
                <a:gd name="T16" fmla="*/ 2147483647 w 122"/>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48">
                  <a:moveTo>
                    <a:pt x="4" y="6"/>
                  </a:moveTo>
                  <a:lnTo>
                    <a:pt x="118" y="0"/>
                  </a:lnTo>
                  <a:lnTo>
                    <a:pt x="122" y="144"/>
                  </a:lnTo>
                  <a:lnTo>
                    <a:pt x="100" y="140"/>
                  </a:lnTo>
                  <a:lnTo>
                    <a:pt x="94" y="148"/>
                  </a:lnTo>
                  <a:lnTo>
                    <a:pt x="28" y="136"/>
                  </a:lnTo>
                  <a:lnTo>
                    <a:pt x="0" y="132"/>
                  </a:lnTo>
                  <a:lnTo>
                    <a:pt x="0" y="82"/>
                  </a:lnTo>
                  <a:lnTo>
                    <a:pt x="4" y="6"/>
                  </a:lnTo>
                  <a:close/>
                </a:path>
              </a:pathLst>
            </a:custGeom>
            <a:grpFill/>
            <a:ln w="6350" cmpd="sng">
              <a:solidFill>
                <a:schemeClr val="tx2"/>
              </a:solidFill>
              <a:round/>
              <a:headEnd/>
              <a:tailEnd/>
            </a:ln>
          </p:spPr>
          <p:txBody>
            <a:bodyPr/>
            <a:lstStyle/>
            <a:p>
              <a:endParaRPr lang="en-US"/>
            </a:p>
          </p:txBody>
        </p:sp>
        <p:sp>
          <p:nvSpPr>
            <p:cNvPr id="30" name="Freeform 25"/>
            <p:cNvSpPr>
              <a:spLocks/>
            </p:cNvSpPr>
            <p:nvPr/>
          </p:nvSpPr>
          <p:spPr bwMode="auto">
            <a:xfrm>
              <a:off x="7624763" y="2971800"/>
              <a:ext cx="412750" cy="395288"/>
            </a:xfrm>
            <a:custGeom>
              <a:avLst/>
              <a:gdLst>
                <a:gd name="T0" fmla="*/ 0 w 144"/>
                <a:gd name="T1" fmla="*/ 2147483647 h 138"/>
                <a:gd name="T2" fmla="*/ 2147483647 w 144"/>
                <a:gd name="T3" fmla="*/ 0 h 138"/>
                <a:gd name="T4" fmla="*/ 2147483647 w 144"/>
                <a:gd name="T5" fmla="*/ 2147483647 h 138"/>
                <a:gd name="T6" fmla="*/ 2147483647 w 144"/>
                <a:gd name="T7" fmla="*/ 2147483647 h 138"/>
                <a:gd name="T8" fmla="*/ 2147483647 w 144"/>
                <a:gd name="T9" fmla="*/ 2147483647 h 138"/>
                <a:gd name="T10" fmla="*/ 0 w 144"/>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38">
                  <a:moveTo>
                    <a:pt x="0" y="8"/>
                  </a:moveTo>
                  <a:lnTo>
                    <a:pt x="134" y="0"/>
                  </a:lnTo>
                  <a:lnTo>
                    <a:pt x="144" y="98"/>
                  </a:lnTo>
                  <a:lnTo>
                    <a:pt x="140" y="130"/>
                  </a:lnTo>
                  <a:lnTo>
                    <a:pt x="4" y="138"/>
                  </a:lnTo>
                  <a:lnTo>
                    <a:pt x="0" y="8"/>
                  </a:lnTo>
                  <a:close/>
                </a:path>
              </a:pathLst>
            </a:custGeom>
            <a:grpFill/>
            <a:ln w="6350" cmpd="sng">
              <a:solidFill>
                <a:schemeClr val="tx2"/>
              </a:solidFill>
              <a:round/>
              <a:headEnd/>
              <a:tailEnd/>
            </a:ln>
          </p:spPr>
          <p:txBody>
            <a:bodyPr/>
            <a:lstStyle/>
            <a:p>
              <a:endParaRPr lang="en-US"/>
            </a:p>
          </p:txBody>
        </p:sp>
        <p:sp>
          <p:nvSpPr>
            <p:cNvPr id="31" name="Freeform 26"/>
            <p:cNvSpPr>
              <a:spLocks/>
            </p:cNvSpPr>
            <p:nvPr/>
          </p:nvSpPr>
          <p:spPr bwMode="auto">
            <a:xfrm>
              <a:off x="7635875" y="3343275"/>
              <a:ext cx="430213" cy="430213"/>
            </a:xfrm>
            <a:custGeom>
              <a:avLst/>
              <a:gdLst>
                <a:gd name="T0" fmla="*/ 0 w 150"/>
                <a:gd name="T1" fmla="*/ 2147483647 h 150"/>
                <a:gd name="T2" fmla="*/ 2147483647 w 150"/>
                <a:gd name="T3" fmla="*/ 0 h 150"/>
                <a:gd name="T4" fmla="*/ 2147483647 w 150"/>
                <a:gd name="T5" fmla="*/ 2147483647 h 150"/>
                <a:gd name="T6" fmla="*/ 2147483647 w 150"/>
                <a:gd name="T7" fmla="*/ 2147483647 h 150"/>
                <a:gd name="T8" fmla="*/ 2147483647 w 150"/>
                <a:gd name="T9" fmla="*/ 2147483647 h 150"/>
                <a:gd name="T10" fmla="*/ 0 w 15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50">
                  <a:moveTo>
                    <a:pt x="0" y="8"/>
                  </a:moveTo>
                  <a:lnTo>
                    <a:pt x="136" y="0"/>
                  </a:lnTo>
                  <a:lnTo>
                    <a:pt x="150" y="130"/>
                  </a:lnTo>
                  <a:lnTo>
                    <a:pt x="148" y="136"/>
                  </a:lnTo>
                  <a:lnTo>
                    <a:pt x="8" y="150"/>
                  </a:lnTo>
                  <a:lnTo>
                    <a:pt x="0" y="8"/>
                  </a:lnTo>
                  <a:close/>
                </a:path>
              </a:pathLst>
            </a:custGeom>
            <a:grpFill/>
            <a:ln w="6350" cmpd="sng">
              <a:solidFill>
                <a:schemeClr val="tx2"/>
              </a:solidFill>
              <a:round/>
              <a:headEnd/>
              <a:tailEnd/>
            </a:ln>
          </p:spPr>
          <p:txBody>
            <a:bodyPr/>
            <a:lstStyle/>
            <a:p>
              <a:endParaRPr lang="en-US"/>
            </a:p>
          </p:txBody>
        </p:sp>
        <p:sp>
          <p:nvSpPr>
            <p:cNvPr id="32" name="Freeform 27"/>
            <p:cNvSpPr>
              <a:spLocks/>
            </p:cNvSpPr>
            <p:nvPr/>
          </p:nvSpPr>
          <p:spPr bwMode="auto">
            <a:xfrm>
              <a:off x="7224713" y="2640013"/>
              <a:ext cx="400050" cy="377825"/>
            </a:xfrm>
            <a:custGeom>
              <a:avLst/>
              <a:gdLst>
                <a:gd name="T0" fmla="*/ 0 w 140"/>
                <a:gd name="T1" fmla="*/ 0 h 132"/>
                <a:gd name="T2" fmla="*/ 2147483647 w 140"/>
                <a:gd name="T3" fmla="*/ 2147483647 h 132"/>
                <a:gd name="T4" fmla="*/ 2147483647 w 140"/>
                <a:gd name="T5" fmla="*/ 2147483647 h 132"/>
                <a:gd name="T6" fmla="*/ 2147483647 w 140"/>
                <a:gd name="T7" fmla="*/ 2147483647 h 132"/>
                <a:gd name="T8" fmla="*/ 2147483647 w 140"/>
                <a:gd name="T9" fmla="*/ 2147483647 h 132"/>
                <a:gd name="T10" fmla="*/ 2147483647 w 140"/>
                <a:gd name="T11" fmla="*/ 2147483647 h 132"/>
                <a:gd name="T12" fmla="*/ 2147483647 w 140"/>
                <a:gd name="T13" fmla="*/ 2147483647 h 132"/>
                <a:gd name="T14" fmla="*/ 2147483647 w 140"/>
                <a:gd name="T15" fmla="*/ 2147483647 h 132"/>
                <a:gd name="T16" fmla="*/ 2147483647 w 140"/>
                <a:gd name="T17" fmla="*/ 2147483647 h 132"/>
                <a:gd name="T18" fmla="*/ 2147483647 w 140"/>
                <a:gd name="T19" fmla="*/ 2147483647 h 132"/>
                <a:gd name="T20" fmla="*/ 0 w 140"/>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32">
                  <a:moveTo>
                    <a:pt x="0" y="0"/>
                  </a:moveTo>
                  <a:lnTo>
                    <a:pt x="66" y="12"/>
                  </a:lnTo>
                  <a:lnTo>
                    <a:pt x="72" y="4"/>
                  </a:lnTo>
                  <a:lnTo>
                    <a:pt x="94" y="8"/>
                  </a:lnTo>
                  <a:lnTo>
                    <a:pt x="96" y="38"/>
                  </a:lnTo>
                  <a:lnTo>
                    <a:pt x="124" y="36"/>
                  </a:lnTo>
                  <a:lnTo>
                    <a:pt x="132" y="28"/>
                  </a:lnTo>
                  <a:lnTo>
                    <a:pt x="140" y="124"/>
                  </a:lnTo>
                  <a:lnTo>
                    <a:pt x="8" y="132"/>
                  </a:lnTo>
                  <a:lnTo>
                    <a:pt x="4" y="80"/>
                  </a:lnTo>
                  <a:lnTo>
                    <a:pt x="0" y="0"/>
                  </a:lnTo>
                  <a:close/>
                </a:path>
              </a:pathLst>
            </a:custGeom>
            <a:grpFill/>
            <a:ln w="6350" cmpd="sng">
              <a:solidFill>
                <a:schemeClr val="tx2"/>
              </a:solidFill>
              <a:round/>
              <a:headEnd/>
              <a:tailEnd/>
            </a:ln>
          </p:spPr>
          <p:txBody>
            <a:bodyPr/>
            <a:lstStyle/>
            <a:p>
              <a:endParaRPr lang="en-US"/>
            </a:p>
          </p:txBody>
        </p:sp>
        <p:sp>
          <p:nvSpPr>
            <p:cNvPr id="33" name="Freeform 28"/>
            <p:cNvSpPr>
              <a:spLocks/>
            </p:cNvSpPr>
            <p:nvPr/>
          </p:nvSpPr>
          <p:spPr bwMode="auto">
            <a:xfrm>
              <a:off x="7246938" y="2995613"/>
              <a:ext cx="388937" cy="393700"/>
            </a:xfrm>
            <a:custGeom>
              <a:avLst/>
              <a:gdLst>
                <a:gd name="T0" fmla="*/ 0 w 136"/>
                <a:gd name="T1" fmla="*/ 2147483647 h 138"/>
                <a:gd name="T2" fmla="*/ 2147483647 w 136"/>
                <a:gd name="T3" fmla="*/ 0 h 138"/>
                <a:gd name="T4" fmla="*/ 2147483647 w 136"/>
                <a:gd name="T5" fmla="*/ 2147483647 h 138"/>
                <a:gd name="T6" fmla="*/ 2147483647 w 136"/>
                <a:gd name="T7" fmla="*/ 2147483647 h 138"/>
                <a:gd name="T8" fmla="*/ 2147483647 w 136"/>
                <a:gd name="T9" fmla="*/ 2147483647 h 138"/>
                <a:gd name="T10" fmla="*/ 0 w 136"/>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8">
                  <a:moveTo>
                    <a:pt x="0" y="8"/>
                  </a:moveTo>
                  <a:lnTo>
                    <a:pt x="132" y="0"/>
                  </a:lnTo>
                  <a:lnTo>
                    <a:pt x="136" y="130"/>
                  </a:lnTo>
                  <a:lnTo>
                    <a:pt x="8" y="138"/>
                  </a:lnTo>
                  <a:lnTo>
                    <a:pt x="4" y="124"/>
                  </a:lnTo>
                  <a:lnTo>
                    <a:pt x="0" y="8"/>
                  </a:lnTo>
                  <a:close/>
                </a:path>
              </a:pathLst>
            </a:custGeom>
            <a:grpFill/>
            <a:ln w="6350" cmpd="sng">
              <a:solidFill>
                <a:schemeClr val="tx2"/>
              </a:solidFill>
              <a:round/>
              <a:headEnd/>
              <a:tailEnd/>
            </a:ln>
          </p:spPr>
          <p:txBody>
            <a:bodyPr/>
            <a:lstStyle/>
            <a:p>
              <a:endParaRPr lang="en-US"/>
            </a:p>
          </p:txBody>
        </p:sp>
        <p:sp>
          <p:nvSpPr>
            <p:cNvPr id="34" name="Freeform 29"/>
            <p:cNvSpPr>
              <a:spLocks/>
            </p:cNvSpPr>
            <p:nvPr/>
          </p:nvSpPr>
          <p:spPr bwMode="auto">
            <a:xfrm>
              <a:off x="7270750" y="3367088"/>
              <a:ext cx="388938" cy="417512"/>
            </a:xfrm>
            <a:custGeom>
              <a:avLst/>
              <a:gdLst>
                <a:gd name="T0" fmla="*/ 0 w 136"/>
                <a:gd name="T1" fmla="*/ 2147483647 h 146"/>
                <a:gd name="T2" fmla="*/ 2147483647 w 136"/>
                <a:gd name="T3" fmla="*/ 0 h 146"/>
                <a:gd name="T4" fmla="*/ 2147483647 w 136"/>
                <a:gd name="T5" fmla="*/ 2147483647 h 146"/>
                <a:gd name="T6" fmla="*/ 0 w 136"/>
                <a:gd name="T7" fmla="*/ 2147483647 h 146"/>
                <a:gd name="T8" fmla="*/ 0 w 136"/>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46">
                  <a:moveTo>
                    <a:pt x="0" y="8"/>
                  </a:moveTo>
                  <a:lnTo>
                    <a:pt x="128" y="0"/>
                  </a:lnTo>
                  <a:lnTo>
                    <a:pt x="136" y="142"/>
                  </a:lnTo>
                  <a:lnTo>
                    <a:pt x="0" y="146"/>
                  </a:lnTo>
                  <a:lnTo>
                    <a:pt x="0" y="8"/>
                  </a:lnTo>
                  <a:close/>
                </a:path>
              </a:pathLst>
            </a:custGeom>
            <a:grpFill/>
            <a:ln w="6350" cmpd="sng">
              <a:solidFill>
                <a:schemeClr val="tx2"/>
              </a:solidFill>
              <a:round/>
              <a:headEnd/>
              <a:tailEnd/>
            </a:ln>
          </p:spPr>
          <p:txBody>
            <a:bodyPr/>
            <a:lstStyle/>
            <a:p>
              <a:endParaRPr lang="en-US"/>
            </a:p>
          </p:txBody>
        </p:sp>
        <p:sp>
          <p:nvSpPr>
            <p:cNvPr id="35" name="Freeform 30"/>
            <p:cNvSpPr>
              <a:spLocks/>
            </p:cNvSpPr>
            <p:nvPr/>
          </p:nvSpPr>
          <p:spPr bwMode="auto">
            <a:xfrm>
              <a:off x="7659688" y="3732213"/>
              <a:ext cx="411162" cy="446087"/>
            </a:xfrm>
            <a:custGeom>
              <a:avLst/>
              <a:gdLst>
                <a:gd name="T0" fmla="*/ 0 w 144"/>
                <a:gd name="T1" fmla="*/ 2147483647 h 156"/>
                <a:gd name="T2" fmla="*/ 2147483647 w 144"/>
                <a:gd name="T3" fmla="*/ 0 h 156"/>
                <a:gd name="T4" fmla="*/ 2147483647 w 144"/>
                <a:gd name="T5" fmla="*/ 2147483647 h 156"/>
                <a:gd name="T6" fmla="*/ 2147483647 w 144"/>
                <a:gd name="T7" fmla="*/ 2147483647 h 156"/>
                <a:gd name="T8" fmla="*/ 2147483647 w 144"/>
                <a:gd name="T9" fmla="*/ 2147483647 h 156"/>
                <a:gd name="T10" fmla="*/ 2147483647 w 144"/>
                <a:gd name="T11" fmla="*/ 2147483647 h 156"/>
                <a:gd name="T12" fmla="*/ 2147483647 w 144"/>
                <a:gd name="T13" fmla="*/ 2147483647 h 156"/>
                <a:gd name="T14" fmla="*/ 2147483647 w 144"/>
                <a:gd name="T15" fmla="*/ 2147483647 h 156"/>
                <a:gd name="T16" fmla="*/ 2147483647 w 144"/>
                <a:gd name="T17" fmla="*/ 2147483647 h 156"/>
                <a:gd name="T18" fmla="*/ 0 w 144"/>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56">
                  <a:moveTo>
                    <a:pt x="0" y="14"/>
                  </a:moveTo>
                  <a:lnTo>
                    <a:pt x="140" y="0"/>
                  </a:lnTo>
                  <a:lnTo>
                    <a:pt x="144" y="70"/>
                  </a:lnTo>
                  <a:lnTo>
                    <a:pt x="144" y="118"/>
                  </a:lnTo>
                  <a:lnTo>
                    <a:pt x="144" y="134"/>
                  </a:lnTo>
                  <a:lnTo>
                    <a:pt x="144" y="142"/>
                  </a:lnTo>
                  <a:lnTo>
                    <a:pt x="72" y="150"/>
                  </a:lnTo>
                  <a:lnTo>
                    <a:pt x="4" y="156"/>
                  </a:lnTo>
                  <a:lnTo>
                    <a:pt x="2" y="130"/>
                  </a:lnTo>
                  <a:lnTo>
                    <a:pt x="0" y="14"/>
                  </a:lnTo>
                  <a:close/>
                </a:path>
              </a:pathLst>
            </a:custGeom>
            <a:solidFill>
              <a:schemeClr val="accent2">
                <a:lumMod val="60000"/>
                <a:lumOff val="40000"/>
              </a:schemeClr>
            </a:solidFill>
            <a:ln w="6350" cmpd="sng">
              <a:solidFill>
                <a:schemeClr val="accent2"/>
              </a:solidFill>
              <a:round/>
              <a:headEnd/>
              <a:tailEnd/>
            </a:ln>
          </p:spPr>
          <p:txBody>
            <a:bodyPr/>
            <a:lstStyle/>
            <a:p>
              <a:endParaRPr lang="en-US"/>
            </a:p>
          </p:txBody>
        </p:sp>
        <p:sp>
          <p:nvSpPr>
            <p:cNvPr id="36" name="Freeform 31"/>
            <p:cNvSpPr>
              <a:spLocks/>
            </p:cNvSpPr>
            <p:nvPr/>
          </p:nvSpPr>
          <p:spPr bwMode="auto">
            <a:xfrm>
              <a:off x="7670800" y="4138613"/>
              <a:ext cx="411163" cy="388937"/>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14"/>
                  </a:moveTo>
                  <a:lnTo>
                    <a:pt x="140" y="0"/>
                  </a:lnTo>
                  <a:lnTo>
                    <a:pt x="140" y="16"/>
                  </a:lnTo>
                  <a:lnTo>
                    <a:pt x="144" y="130"/>
                  </a:lnTo>
                  <a:lnTo>
                    <a:pt x="12" y="136"/>
                  </a:lnTo>
                  <a:lnTo>
                    <a:pt x="4" y="124"/>
                  </a:lnTo>
                  <a:lnTo>
                    <a:pt x="0" y="14"/>
                  </a:lnTo>
                  <a:close/>
                </a:path>
              </a:pathLst>
            </a:custGeom>
            <a:grpFill/>
            <a:ln w="6350" cmpd="sng">
              <a:solidFill>
                <a:schemeClr val="tx2"/>
              </a:solidFill>
              <a:round/>
              <a:headEnd/>
              <a:tailEnd/>
            </a:ln>
          </p:spPr>
          <p:txBody>
            <a:bodyPr/>
            <a:lstStyle/>
            <a:p>
              <a:endParaRPr lang="en-US"/>
            </a:p>
          </p:txBody>
        </p:sp>
        <p:sp>
          <p:nvSpPr>
            <p:cNvPr id="37" name="Freeform 32"/>
            <p:cNvSpPr>
              <a:spLocks/>
            </p:cNvSpPr>
            <p:nvPr/>
          </p:nvSpPr>
          <p:spPr bwMode="auto">
            <a:xfrm>
              <a:off x="7705725" y="4505325"/>
              <a:ext cx="411163" cy="388938"/>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8"/>
                  </a:moveTo>
                  <a:lnTo>
                    <a:pt x="136" y="0"/>
                  </a:lnTo>
                  <a:lnTo>
                    <a:pt x="144" y="110"/>
                  </a:lnTo>
                  <a:lnTo>
                    <a:pt x="140" y="130"/>
                  </a:lnTo>
                  <a:lnTo>
                    <a:pt x="32" y="136"/>
                  </a:lnTo>
                  <a:lnTo>
                    <a:pt x="4" y="136"/>
                  </a:lnTo>
                  <a:lnTo>
                    <a:pt x="0" y="8"/>
                  </a:lnTo>
                  <a:close/>
                </a:path>
              </a:pathLst>
            </a:custGeom>
            <a:grpFill/>
            <a:ln w="6350" cmpd="sng">
              <a:solidFill>
                <a:schemeClr val="tx2"/>
              </a:solidFill>
              <a:round/>
              <a:headEnd/>
              <a:tailEnd/>
            </a:ln>
          </p:spPr>
          <p:txBody>
            <a:bodyPr/>
            <a:lstStyle/>
            <a:p>
              <a:endParaRPr lang="en-US"/>
            </a:p>
          </p:txBody>
        </p:sp>
        <p:sp>
          <p:nvSpPr>
            <p:cNvPr id="38" name="Freeform 33"/>
            <p:cNvSpPr>
              <a:spLocks/>
            </p:cNvSpPr>
            <p:nvPr/>
          </p:nvSpPr>
          <p:spPr bwMode="auto">
            <a:xfrm>
              <a:off x="7304088" y="4494213"/>
              <a:ext cx="412750" cy="422275"/>
            </a:xfrm>
            <a:custGeom>
              <a:avLst/>
              <a:gdLst>
                <a:gd name="T0" fmla="*/ 0 w 144"/>
                <a:gd name="T1" fmla="*/ 2147483647 h 148"/>
                <a:gd name="T2" fmla="*/ 2147483647 w 144"/>
                <a:gd name="T3" fmla="*/ 0 h 148"/>
                <a:gd name="T4" fmla="*/ 2147483647 w 144"/>
                <a:gd name="T5" fmla="*/ 2147483647 h 148"/>
                <a:gd name="T6" fmla="*/ 2147483647 w 144"/>
                <a:gd name="T7" fmla="*/ 2147483647 h 148"/>
                <a:gd name="T8" fmla="*/ 2147483647 w 144"/>
                <a:gd name="T9" fmla="*/ 2147483647 h 148"/>
                <a:gd name="T10" fmla="*/ 2147483647 w 144"/>
                <a:gd name="T11" fmla="*/ 2147483647 h 148"/>
                <a:gd name="T12" fmla="*/ 0 w 144"/>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8">
                  <a:moveTo>
                    <a:pt x="0" y="6"/>
                  </a:moveTo>
                  <a:lnTo>
                    <a:pt x="132" y="0"/>
                  </a:lnTo>
                  <a:lnTo>
                    <a:pt x="140" y="12"/>
                  </a:lnTo>
                  <a:lnTo>
                    <a:pt x="144" y="140"/>
                  </a:lnTo>
                  <a:lnTo>
                    <a:pt x="44" y="146"/>
                  </a:lnTo>
                  <a:lnTo>
                    <a:pt x="8" y="148"/>
                  </a:lnTo>
                  <a:lnTo>
                    <a:pt x="0" y="6"/>
                  </a:lnTo>
                  <a:close/>
                </a:path>
              </a:pathLst>
            </a:custGeom>
            <a:grpFill/>
            <a:ln w="6350" cmpd="sng">
              <a:solidFill>
                <a:schemeClr val="tx2"/>
              </a:solidFill>
              <a:round/>
              <a:headEnd/>
              <a:tailEnd/>
            </a:ln>
          </p:spPr>
          <p:txBody>
            <a:bodyPr/>
            <a:lstStyle/>
            <a:p>
              <a:endParaRPr lang="en-US"/>
            </a:p>
          </p:txBody>
        </p:sp>
        <p:sp>
          <p:nvSpPr>
            <p:cNvPr id="39" name="Freeform 34"/>
            <p:cNvSpPr>
              <a:spLocks/>
            </p:cNvSpPr>
            <p:nvPr/>
          </p:nvSpPr>
          <p:spPr bwMode="auto">
            <a:xfrm>
              <a:off x="6910388" y="4510088"/>
              <a:ext cx="417512" cy="423862"/>
            </a:xfrm>
            <a:custGeom>
              <a:avLst/>
              <a:gdLst>
                <a:gd name="T0" fmla="*/ 2147483647 w 146"/>
                <a:gd name="T1" fmla="*/ 2147483647 h 148"/>
                <a:gd name="T2" fmla="*/ 2147483647 w 146"/>
                <a:gd name="T3" fmla="*/ 2147483647 h 148"/>
                <a:gd name="T4" fmla="*/ 2147483647 w 146"/>
                <a:gd name="T5" fmla="*/ 2147483647 h 148"/>
                <a:gd name="T6" fmla="*/ 0 w 146"/>
                <a:gd name="T7" fmla="*/ 2147483647 h 148"/>
                <a:gd name="T8" fmla="*/ 2147483647 w 146"/>
                <a:gd name="T9" fmla="*/ 2147483647 h 148"/>
                <a:gd name="T10" fmla="*/ 2147483647 w 146"/>
                <a:gd name="T11" fmla="*/ 0 h 148"/>
                <a:gd name="T12" fmla="*/ 2147483647 w 146"/>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48">
                  <a:moveTo>
                    <a:pt x="146" y="142"/>
                  </a:moveTo>
                  <a:lnTo>
                    <a:pt x="64" y="146"/>
                  </a:lnTo>
                  <a:lnTo>
                    <a:pt x="6" y="148"/>
                  </a:lnTo>
                  <a:lnTo>
                    <a:pt x="0" y="38"/>
                  </a:lnTo>
                  <a:lnTo>
                    <a:pt x="8" y="6"/>
                  </a:lnTo>
                  <a:lnTo>
                    <a:pt x="138" y="0"/>
                  </a:lnTo>
                  <a:lnTo>
                    <a:pt x="146" y="142"/>
                  </a:lnTo>
                  <a:close/>
                </a:path>
              </a:pathLst>
            </a:custGeom>
            <a:grpFill/>
            <a:ln w="6350" cmpd="sng">
              <a:solidFill>
                <a:schemeClr val="tx2"/>
              </a:solidFill>
              <a:round/>
              <a:headEnd/>
              <a:tailEnd/>
            </a:ln>
          </p:spPr>
          <p:txBody>
            <a:bodyPr/>
            <a:lstStyle/>
            <a:p>
              <a:endParaRPr lang="en-US"/>
            </a:p>
          </p:txBody>
        </p:sp>
        <p:sp>
          <p:nvSpPr>
            <p:cNvPr id="40" name="Freeform 35"/>
            <p:cNvSpPr>
              <a:spLocks/>
            </p:cNvSpPr>
            <p:nvPr/>
          </p:nvSpPr>
          <p:spPr bwMode="auto">
            <a:xfrm>
              <a:off x="7286625" y="4105275"/>
              <a:ext cx="395288" cy="404813"/>
            </a:xfrm>
            <a:custGeom>
              <a:avLst/>
              <a:gdLst>
                <a:gd name="T0" fmla="*/ 2147483647 w 138"/>
                <a:gd name="T1" fmla="*/ 2147483647 h 142"/>
                <a:gd name="T2" fmla="*/ 2147483647 w 138"/>
                <a:gd name="T3" fmla="*/ 2147483647 h 142"/>
                <a:gd name="T4" fmla="*/ 0 w 138"/>
                <a:gd name="T5" fmla="*/ 2147483647 h 142"/>
                <a:gd name="T6" fmla="*/ 2147483647 w 138"/>
                <a:gd name="T7" fmla="*/ 0 h 142"/>
                <a:gd name="T8" fmla="*/ 2147483647 w 138"/>
                <a:gd name="T9" fmla="*/ 2147483647 h 142"/>
                <a:gd name="T10" fmla="*/ 2147483647 w 138"/>
                <a:gd name="T11" fmla="*/ 2147483647 h 142"/>
                <a:gd name="T12" fmla="*/ 2147483647 w 138"/>
                <a:gd name="T13" fmla="*/ 2147483647 h 142"/>
                <a:gd name="T14" fmla="*/ 2147483647 w 138"/>
                <a:gd name="T15" fmla="*/ 2147483647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2">
                  <a:moveTo>
                    <a:pt x="138" y="136"/>
                  </a:moveTo>
                  <a:lnTo>
                    <a:pt x="6" y="142"/>
                  </a:lnTo>
                  <a:lnTo>
                    <a:pt x="0" y="8"/>
                  </a:lnTo>
                  <a:lnTo>
                    <a:pt x="132" y="0"/>
                  </a:lnTo>
                  <a:lnTo>
                    <a:pt x="132" y="12"/>
                  </a:lnTo>
                  <a:lnTo>
                    <a:pt x="134" y="26"/>
                  </a:lnTo>
                  <a:lnTo>
                    <a:pt x="136" y="82"/>
                  </a:lnTo>
                  <a:lnTo>
                    <a:pt x="138" y="136"/>
                  </a:lnTo>
                  <a:close/>
                </a:path>
              </a:pathLst>
            </a:custGeom>
            <a:grpFill/>
            <a:ln w="6350" cmpd="sng">
              <a:solidFill>
                <a:schemeClr val="tx2"/>
              </a:solidFill>
              <a:prstDash val="solid"/>
              <a:round/>
              <a:headEnd/>
              <a:tailEnd/>
            </a:ln>
          </p:spPr>
          <p:txBody>
            <a:bodyPr/>
            <a:lstStyle/>
            <a:p>
              <a:endParaRPr lang="en-US"/>
            </a:p>
          </p:txBody>
        </p:sp>
        <p:sp>
          <p:nvSpPr>
            <p:cNvPr id="41" name="Freeform 36"/>
            <p:cNvSpPr>
              <a:spLocks/>
            </p:cNvSpPr>
            <p:nvPr/>
          </p:nvSpPr>
          <p:spPr bwMode="auto">
            <a:xfrm>
              <a:off x="7270750" y="3773488"/>
              <a:ext cx="393700" cy="354012"/>
            </a:xfrm>
            <a:custGeom>
              <a:avLst/>
              <a:gdLst>
                <a:gd name="T0" fmla="*/ 2147483647 w 138"/>
                <a:gd name="T1" fmla="*/ 2147483647 h 124"/>
                <a:gd name="T2" fmla="*/ 2147483647 w 138"/>
                <a:gd name="T3" fmla="*/ 2147483647 h 124"/>
                <a:gd name="T4" fmla="*/ 0 w 138"/>
                <a:gd name="T5" fmla="*/ 2147483647 h 124"/>
                <a:gd name="T6" fmla="*/ 2147483647 w 138"/>
                <a:gd name="T7" fmla="*/ 0 h 124"/>
                <a:gd name="T8" fmla="*/ 2147483647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138" y="116"/>
                  </a:moveTo>
                  <a:lnTo>
                    <a:pt x="6" y="124"/>
                  </a:lnTo>
                  <a:lnTo>
                    <a:pt x="0" y="4"/>
                  </a:lnTo>
                  <a:lnTo>
                    <a:pt x="136" y="0"/>
                  </a:lnTo>
                  <a:lnTo>
                    <a:pt x="138" y="116"/>
                  </a:lnTo>
                  <a:close/>
                </a:path>
              </a:pathLst>
            </a:custGeom>
            <a:grpFill/>
            <a:ln w="6350" cmpd="sng">
              <a:solidFill>
                <a:schemeClr val="tx2"/>
              </a:solidFill>
              <a:round/>
              <a:headEnd/>
              <a:tailEnd/>
            </a:ln>
          </p:spPr>
          <p:txBody>
            <a:bodyPr/>
            <a:lstStyle/>
            <a:p>
              <a:endParaRPr lang="en-US"/>
            </a:p>
          </p:txBody>
        </p:sp>
        <p:sp>
          <p:nvSpPr>
            <p:cNvPr id="42" name="Freeform 37"/>
            <p:cNvSpPr>
              <a:spLocks/>
            </p:cNvSpPr>
            <p:nvPr/>
          </p:nvSpPr>
          <p:spPr bwMode="auto">
            <a:xfrm>
              <a:off x="6434138" y="4619625"/>
              <a:ext cx="492125" cy="354013"/>
            </a:xfrm>
            <a:custGeom>
              <a:avLst/>
              <a:gdLst>
                <a:gd name="T0" fmla="*/ 2147483647 w 172"/>
                <a:gd name="T1" fmla="*/ 2147483647 h 124"/>
                <a:gd name="T2" fmla="*/ 2147483647 w 172"/>
                <a:gd name="T3" fmla="*/ 2147483647 h 124"/>
                <a:gd name="T4" fmla="*/ 2147483647 w 172"/>
                <a:gd name="T5" fmla="*/ 2147483647 h 124"/>
                <a:gd name="T6" fmla="*/ 0 w 172"/>
                <a:gd name="T7" fmla="*/ 2147483647 h 124"/>
                <a:gd name="T8" fmla="*/ 2147483647 w 172"/>
                <a:gd name="T9" fmla="*/ 0 h 124"/>
                <a:gd name="T10" fmla="*/ 2147483647 w 172"/>
                <a:gd name="T11" fmla="*/ 2147483647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24">
                  <a:moveTo>
                    <a:pt x="172" y="110"/>
                  </a:moveTo>
                  <a:lnTo>
                    <a:pt x="162" y="120"/>
                  </a:lnTo>
                  <a:lnTo>
                    <a:pt x="4" y="124"/>
                  </a:lnTo>
                  <a:lnTo>
                    <a:pt x="0" y="14"/>
                  </a:lnTo>
                  <a:lnTo>
                    <a:pt x="166" y="0"/>
                  </a:lnTo>
                  <a:lnTo>
                    <a:pt x="172" y="110"/>
                  </a:lnTo>
                  <a:close/>
                </a:path>
              </a:pathLst>
            </a:custGeom>
            <a:grpFill/>
            <a:ln w="6350" cmpd="sng">
              <a:solidFill>
                <a:schemeClr val="tx2"/>
              </a:solidFill>
              <a:round/>
              <a:headEnd/>
              <a:tailEnd/>
            </a:ln>
          </p:spPr>
          <p:txBody>
            <a:bodyPr/>
            <a:lstStyle/>
            <a:p>
              <a:endParaRPr lang="en-US"/>
            </a:p>
          </p:txBody>
        </p:sp>
        <p:sp>
          <p:nvSpPr>
            <p:cNvPr id="43" name="Freeform 38"/>
            <p:cNvSpPr>
              <a:spLocks/>
            </p:cNvSpPr>
            <p:nvPr/>
          </p:nvSpPr>
          <p:spPr bwMode="auto">
            <a:xfrm>
              <a:off x="6910388" y="4127500"/>
              <a:ext cx="393700" cy="400050"/>
            </a:xfrm>
            <a:custGeom>
              <a:avLst/>
              <a:gdLst>
                <a:gd name="T0" fmla="*/ 2147483647 w 138"/>
                <a:gd name="T1" fmla="*/ 2147483647 h 140"/>
                <a:gd name="T2" fmla="*/ 2147483647 w 138"/>
                <a:gd name="T3" fmla="*/ 2147483647 h 140"/>
                <a:gd name="T4" fmla="*/ 0 w 138"/>
                <a:gd name="T5" fmla="*/ 2147483647 h 140"/>
                <a:gd name="T6" fmla="*/ 0 w 138"/>
                <a:gd name="T7" fmla="*/ 2147483647 h 140"/>
                <a:gd name="T8" fmla="*/ 0 w 138"/>
                <a:gd name="T9" fmla="*/ 2147483647 h 140"/>
                <a:gd name="T10" fmla="*/ 2147483647 w 138"/>
                <a:gd name="T11" fmla="*/ 2147483647 h 140"/>
                <a:gd name="T12" fmla="*/ 2147483647 w 138"/>
                <a:gd name="T13" fmla="*/ 0 h 140"/>
                <a:gd name="T14" fmla="*/ 2147483647 w 138"/>
                <a:gd name="T15" fmla="*/ 2147483647 h 140"/>
                <a:gd name="T16" fmla="*/ 2147483647 w 138"/>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140">
                  <a:moveTo>
                    <a:pt x="8" y="140"/>
                  </a:moveTo>
                  <a:lnTo>
                    <a:pt x="2" y="64"/>
                  </a:lnTo>
                  <a:lnTo>
                    <a:pt x="0" y="34"/>
                  </a:lnTo>
                  <a:lnTo>
                    <a:pt x="0" y="14"/>
                  </a:lnTo>
                  <a:lnTo>
                    <a:pt x="0" y="8"/>
                  </a:lnTo>
                  <a:lnTo>
                    <a:pt x="2" y="4"/>
                  </a:lnTo>
                  <a:lnTo>
                    <a:pt x="132" y="0"/>
                  </a:lnTo>
                  <a:lnTo>
                    <a:pt x="138" y="134"/>
                  </a:lnTo>
                  <a:lnTo>
                    <a:pt x="8" y="140"/>
                  </a:lnTo>
                  <a:close/>
                </a:path>
              </a:pathLst>
            </a:custGeom>
            <a:grpFill/>
            <a:ln w="6350" cmpd="sng">
              <a:solidFill>
                <a:schemeClr val="tx2"/>
              </a:solidFill>
              <a:round/>
              <a:headEnd/>
              <a:tailEnd/>
            </a:ln>
          </p:spPr>
          <p:txBody>
            <a:bodyPr/>
            <a:lstStyle/>
            <a:p>
              <a:endParaRPr lang="en-US"/>
            </a:p>
          </p:txBody>
        </p:sp>
        <p:sp>
          <p:nvSpPr>
            <p:cNvPr id="44" name="Freeform 39"/>
            <p:cNvSpPr>
              <a:spLocks/>
            </p:cNvSpPr>
            <p:nvPr/>
          </p:nvSpPr>
          <p:spPr bwMode="auto">
            <a:xfrm>
              <a:off x="5862638" y="4459288"/>
              <a:ext cx="584200" cy="525462"/>
            </a:xfrm>
            <a:custGeom>
              <a:avLst/>
              <a:gdLst>
                <a:gd name="T0" fmla="*/ 2147483647 w 204"/>
                <a:gd name="T1" fmla="*/ 2147483647 h 184"/>
                <a:gd name="T2" fmla="*/ 2147483647 w 204"/>
                <a:gd name="T3" fmla="*/ 2147483647 h 184"/>
                <a:gd name="T4" fmla="*/ 2147483647 w 204"/>
                <a:gd name="T5" fmla="*/ 2147483647 h 184"/>
                <a:gd name="T6" fmla="*/ 0 w 204"/>
                <a:gd name="T7" fmla="*/ 2147483647 h 184"/>
                <a:gd name="T8" fmla="*/ 2147483647 w 204"/>
                <a:gd name="T9" fmla="*/ 0 h 184"/>
                <a:gd name="T10" fmla="*/ 2147483647 w 204"/>
                <a:gd name="T11" fmla="*/ 2147483647 h 184"/>
                <a:gd name="T12" fmla="*/ 2147483647 w 204"/>
                <a:gd name="T13" fmla="*/ 2147483647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84">
                  <a:moveTo>
                    <a:pt x="204" y="180"/>
                  </a:moveTo>
                  <a:lnTo>
                    <a:pt x="136" y="184"/>
                  </a:lnTo>
                  <a:lnTo>
                    <a:pt x="8" y="184"/>
                  </a:lnTo>
                  <a:lnTo>
                    <a:pt x="0" y="12"/>
                  </a:lnTo>
                  <a:lnTo>
                    <a:pt x="196" y="0"/>
                  </a:lnTo>
                  <a:lnTo>
                    <a:pt x="200" y="70"/>
                  </a:lnTo>
                  <a:lnTo>
                    <a:pt x="204" y="180"/>
                  </a:lnTo>
                  <a:close/>
                </a:path>
              </a:pathLst>
            </a:custGeom>
            <a:grpFill/>
            <a:ln w="6350" cmpd="sng">
              <a:solidFill>
                <a:schemeClr val="tx2"/>
              </a:solidFill>
              <a:round/>
              <a:headEnd/>
              <a:tailEnd/>
            </a:ln>
          </p:spPr>
          <p:txBody>
            <a:bodyPr/>
            <a:lstStyle/>
            <a:p>
              <a:endParaRPr lang="en-US"/>
            </a:p>
          </p:txBody>
        </p:sp>
        <p:sp>
          <p:nvSpPr>
            <p:cNvPr id="45" name="Freeform 40"/>
            <p:cNvSpPr>
              <a:spLocks/>
            </p:cNvSpPr>
            <p:nvPr/>
          </p:nvSpPr>
          <p:spPr bwMode="auto">
            <a:xfrm>
              <a:off x="6423025" y="4310063"/>
              <a:ext cx="509588" cy="349250"/>
            </a:xfrm>
            <a:custGeom>
              <a:avLst/>
              <a:gdLst>
                <a:gd name="T0" fmla="*/ 0 w 178"/>
                <a:gd name="T1" fmla="*/ 2147483647 h 122"/>
                <a:gd name="T2" fmla="*/ 0 w 178"/>
                <a:gd name="T3" fmla="*/ 0 h 122"/>
                <a:gd name="T4" fmla="*/ 2147483647 w 178"/>
                <a:gd name="T5" fmla="*/ 0 h 122"/>
                <a:gd name="T6" fmla="*/ 2147483647 w 178"/>
                <a:gd name="T7" fmla="*/ 2147483647 h 122"/>
                <a:gd name="T8" fmla="*/ 2147483647 w 178"/>
                <a:gd name="T9" fmla="*/ 2147483647 h 122"/>
                <a:gd name="T10" fmla="*/ 2147483647 w 178"/>
                <a:gd name="T11" fmla="*/ 2147483647 h 122"/>
                <a:gd name="T12" fmla="*/ 0 w 178"/>
                <a:gd name="T13" fmla="*/ 2147483647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22">
                  <a:moveTo>
                    <a:pt x="0" y="52"/>
                  </a:moveTo>
                  <a:lnTo>
                    <a:pt x="0" y="0"/>
                  </a:lnTo>
                  <a:lnTo>
                    <a:pt x="172" y="0"/>
                  </a:lnTo>
                  <a:lnTo>
                    <a:pt x="178" y="76"/>
                  </a:lnTo>
                  <a:lnTo>
                    <a:pt x="170" y="108"/>
                  </a:lnTo>
                  <a:lnTo>
                    <a:pt x="4" y="122"/>
                  </a:lnTo>
                  <a:lnTo>
                    <a:pt x="0" y="52"/>
                  </a:lnTo>
                  <a:close/>
                </a:path>
              </a:pathLst>
            </a:custGeom>
            <a:grpFill/>
            <a:ln w="6350" cmpd="sng">
              <a:solidFill>
                <a:schemeClr val="tx2"/>
              </a:solidFill>
              <a:round/>
              <a:headEnd/>
              <a:tailEnd/>
            </a:ln>
          </p:spPr>
          <p:txBody>
            <a:bodyPr/>
            <a:lstStyle/>
            <a:p>
              <a:endParaRPr lang="en-US"/>
            </a:p>
          </p:txBody>
        </p:sp>
        <p:sp>
          <p:nvSpPr>
            <p:cNvPr id="46" name="Freeform 41"/>
            <p:cNvSpPr>
              <a:spLocks/>
            </p:cNvSpPr>
            <p:nvPr/>
          </p:nvSpPr>
          <p:spPr bwMode="auto">
            <a:xfrm>
              <a:off x="5291138" y="4494213"/>
              <a:ext cx="593725" cy="514350"/>
            </a:xfrm>
            <a:custGeom>
              <a:avLst/>
              <a:gdLst>
                <a:gd name="T0" fmla="*/ 2147483647 w 208"/>
                <a:gd name="T1" fmla="*/ 2147483647 h 180"/>
                <a:gd name="T2" fmla="*/ 2147483647 w 208"/>
                <a:gd name="T3" fmla="*/ 2147483647 h 180"/>
                <a:gd name="T4" fmla="*/ 2147483647 w 208"/>
                <a:gd name="T5" fmla="*/ 2147483647 h 180"/>
                <a:gd name="T6" fmla="*/ 0 w 208"/>
                <a:gd name="T7" fmla="*/ 2147483647 h 180"/>
                <a:gd name="T8" fmla="*/ 2147483647 w 208"/>
                <a:gd name="T9" fmla="*/ 2147483647 h 180"/>
                <a:gd name="T10" fmla="*/ 2147483647 w 208"/>
                <a:gd name="T11" fmla="*/ 0 h 180"/>
                <a:gd name="T12" fmla="*/ 2147483647 w 20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0">
                  <a:moveTo>
                    <a:pt x="208" y="172"/>
                  </a:moveTo>
                  <a:lnTo>
                    <a:pt x="114" y="180"/>
                  </a:lnTo>
                  <a:lnTo>
                    <a:pt x="6" y="180"/>
                  </a:lnTo>
                  <a:lnTo>
                    <a:pt x="0" y="40"/>
                  </a:lnTo>
                  <a:lnTo>
                    <a:pt x="4" y="8"/>
                  </a:lnTo>
                  <a:lnTo>
                    <a:pt x="200" y="0"/>
                  </a:lnTo>
                  <a:lnTo>
                    <a:pt x="208" y="172"/>
                  </a:lnTo>
                  <a:close/>
                </a:path>
              </a:pathLst>
            </a:custGeom>
            <a:grpFill/>
            <a:ln w="6350" cmpd="sng">
              <a:solidFill>
                <a:schemeClr val="tx2"/>
              </a:solidFill>
              <a:round/>
              <a:headEnd/>
              <a:tailEnd/>
            </a:ln>
          </p:spPr>
          <p:txBody>
            <a:bodyPr/>
            <a:lstStyle/>
            <a:p>
              <a:endParaRPr lang="en-US"/>
            </a:p>
          </p:txBody>
        </p:sp>
        <p:sp>
          <p:nvSpPr>
            <p:cNvPr id="47" name="Freeform 42"/>
            <p:cNvSpPr>
              <a:spLocks/>
            </p:cNvSpPr>
            <p:nvPr/>
          </p:nvSpPr>
          <p:spPr bwMode="auto">
            <a:xfrm>
              <a:off x="4832350" y="4608513"/>
              <a:ext cx="474663" cy="411162"/>
            </a:xfrm>
            <a:custGeom>
              <a:avLst/>
              <a:gdLst>
                <a:gd name="T0" fmla="*/ 2147483647 w 166"/>
                <a:gd name="T1" fmla="*/ 2147483647 h 144"/>
                <a:gd name="T2" fmla="*/ 2147483647 w 166"/>
                <a:gd name="T3" fmla="*/ 2147483647 h 144"/>
                <a:gd name="T4" fmla="*/ 0 w 166"/>
                <a:gd name="T5" fmla="*/ 2147483647 h 144"/>
                <a:gd name="T6" fmla="*/ 0 w 166"/>
                <a:gd name="T7" fmla="*/ 2147483647 h 144"/>
                <a:gd name="T8" fmla="*/ 2147483647 w 166"/>
                <a:gd name="T9" fmla="*/ 0 h 144"/>
                <a:gd name="T10" fmla="*/ 2147483647 w 166"/>
                <a:gd name="T11" fmla="*/ 2147483647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4">
                  <a:moveTo>
                    <a:pt x="166" y="140"/>
                  </a:moveTo>
                  <a:lnTo>
                    <a:pt x="76" y="144"/>
                  </a:lnTo>
                  <a:lnTo>
                    <a:pt x="0" y="144"/>
                  </a:lnTo>
                  <a:lnTo>
                    <a:pt x="0" y="4"/>
                  </a:lnTo>
                  <a:lnTo>
                    <a:pt x="160" y="0"/>
                  </a:lnTo>
                  <a:lnTo>
                    <a:pt x="166" y="140"/>
                  </a:lnTo>
                  <a:close/>
                </a:path>
              </a:pathLst>
            </a:custGeom>
            <a:grpFill/>
            <a:ln w="6350" cmpd="sng">
              <a:solidFill>
                <a:schemeClr val="tx2"/>
              </a:solidFill>
              <a:round/>
              <a:headEnd/>
              <a:tailEnd/>
            </a:ln>
          </p:spPr>
          <p:txBody>
            <a:bodyPr/>
            <a:lstStyle/>
            <a:p>
              <a:endParaRPr lang="en-US"/>
            </a:p>
          </p:txBody>
        </p:sp>
        <p:sp>
          <p:nvSpPr>
            <p:cNvPr id="48" name="Freeform 43"/>
            <p:cNvSpPr>
              <a:spLocks/>
            </p:cNvSpPr>
            <p:nvPr/>
          </p:nvSpPr>
          <p:spPr bwMode="auto">
            <a:xfrm>
              <a:off x="4718050" y="4219575"/>
              <a:ext cx="584200" cy="400050"/>
            </a:xfrm>
            <a:custGeom>
              <a:avLst/>
              <a:gdLst>
                <a:gd name="T0" fmla="*/ 2147483647 w 204"/>
                <a:gd name="T1" fmla="*/ 2147483647 h 140"/>
                <a:gd name="T2" fmla="*/ 2147483647 w 204"/>
                <a:gd name="T3" fmla="*/ 2147483647 h 140"/>
                <a:gd name="T4" fmla="*/ 2147483647 w 204"/>
                <a:gd name="T5" fmla="*/ 2147483647 h 140"/>
                <a:gd name="T6" fmla="*/ 0 w 204"/>
                <a:gd name="T7" fmla="*/ 2147483647 h 140"/>
                <a:gd name="T8" fmla="*/ 0 w 204"/>
                <a:gd name="T9" fmla="*/ 0 h 140"/>
                <a:gd name="T10" fmla="*/ 2147483647 w 204"/>
                <a:gd name="T11" fmla="*/ 2147483647 h 140"/>
                <a:gd name="T12" fmla="*/ 2147483647 w 204"/>
                <a:gd name="T13" fmla="*/ 2147483647 h 140"/>
                <a:gd name="T14" fmla="*/ 2147483647 w 204"/>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 h="140">
                  <a:moveTo>
                    <a:pt x="200" y="136"/>
                  </a:moveTo>
                  <a:lnTo>
                    <a:pt x="40" y="140"/>
                  </a:lnTo>
                  <a:lnTo>
                    <a:pt x="4" y="136"/>
                  </a:lnTo>
                  <a:lnTo>
                    <a:pt x="0" y="100"/>
                  </a:lnTo>
                  <a:lnTo>
                    <a:pt x="0" y="0"/>
                  </a:lnTo>
                  <a:lnTo>
                    <a:pt x="204" y="2"/>
                  </a:lnTo>
                  <a:lnTo>
                    <a:pt x="204" y="104"/>
                  </a:lnTo>
                  <a:lnTo>
                    <a:pt x="200" y="136"/>
                  </a:lnTo>
                  <a:close/>
                </a:path>
              </a:pathLst>
            </a:custGeom>
            <a:grpFill/>
            <a:ln w="6350" cmpd="sng">
              <a:solidFill>
                <a:schemeClr val="tx2"/>
              </a:solidFill>
              <a:round/>
              <a:headEnd/>
              <a:tailEnd/>
            </a:ln>
          </p:spPr>
          <p:txBody>
            <a:bodyPr/>
            <a:lstStyle/>
            <a:p>
              <a:endParaRPr lang="en-US"/>
            </a:p>
          </p:txBody>
        </p:sp>
        <p:sp>
          <p:nvSpPr>
            <p:cNvPr id="49" name="Freeform 44"/>
            <p:cNvSpPr>
              <a:spLocks/>
            </p:cNvSpPr>
            <p:nvPr/>
          </p:nvSpPr>
          <p:spPr bwMode="auto">
            <a:xfrm>
              <a:off x="4243388" y="4505325"/>
              <a:ext cx="588962" cy="525463"/>
            </a:xfrm>
            <a:custGeom>
              <a:avLst/>
              <a:gdLst>
                <a:gd name="T0" fmla="*/ 2147483647 w 206"/>
                <a:gd name="T1" fmla="*/ 2147483647 h 184"/>
                <a:gd name="T2" fmla="*/ 2147483647 w 206"/>
                <a:gd name="T3" fmla="*/ 2147483647 h 184"/>
                <a:gd name="T4" fmla="*/ 2147483647 w 206"/>
                <a:gd name="T5" fmla="*/ 2147483647 h 184"/>
                <a:gd name="T6" fmla="*/ 0 w 206"/>
                <a:gd name="T7" fmla="*/ 2147483647 h 184"/>
                <a:gd name="T8" fmla="*/ 2147483647 w 206"/>
                <a:gd name="T9" fmla="*/ 2147483647 h 184"/>
                <a:gd name="T10" fmla="*/ 2147483647 w 206"/>
                <a:gd name="T11" fmla="*/ 0 h 184"/>
                <a:gd name="T12" fmla="*/ 2147483647 w 206"/>
                <a:gd name="T13" fmla="*/ 2147483647 h 184"/>
                <a:gd name="T14" fmla="*/ 2147483647 w 206"/>
                <a:gd name="T15" fmla="*/ 2147483647 h 184"/>
                <a:gd name="T16" fmla="*/ 2147483647 w 206"/>
                <a:gd name="T17" fmla="*/ 2147483647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 h="184">
                  <a:moveTo>
                    <a:pt x="206" y="180"/>
                  </a:moveTo>
                  <a:lnTo>
                    <a:pt x="150" y="184"/>
                  </a:lnTo>
                  <a:lnTo>
                    <a:pt x="4" y="184"/>
                  </a:lnTo>
                  <a:lnTo>
                    <a:pt x="0" y="42"/>
                  </a:lnTo>
                  <a:lnTo>
                    <a:pt x="2" y="4"/>
                  </a:lnTo>
                  <a:lnTo>
                    <a:pt x="166" y="0"/>
                  </a:lnTo>
                  <a:lnTo>
                    <a:pt x="170" y="36"/>
                  </a:lnTo>
                  <a:lnTo>
                    <a:pt x="206" y="40"/>
                  </a:lnTo>
                  <a:lnTo>
                    <a:pt x="206" y="180"/>
                  </a:lnTo>
                  <a:close/>
                </a:path>
              </a:pathLst>
            </a:custGeom>
            <a:grpFill/>
            <a:ln w="6350" cmpd="sng">
              <a:solidFill>
                <a:schemeClr val="tx2"/>
              </a:solidFill>
              <a:round/>
              <a:headEnd/>
              <a:tailEnd/>
            </a:ln>
          </p:spPr>
          <p:txBody>
            <a:bodyPr/>
            <a:lstStyle/>
            <a:p>
              <a:endParaRPr lang="en-US"/>
            </a:p>
          </p:txBody>
        </p:sp>
        <p:sp>
          <p:nvSpPr>
            <p:cNvPr id="50" name="Freeform 45"/>
            <p:cNvSpPr>
              <a:spLocks/>
            </p:cNvSpPr>
            <p:nvPr/>
          </p:nvSpPr>
          <p:spPr bwMode="auto">
            <a:xfrm>
              <a:off x="3779838" y="4624388"/>
              <a:ext cx="474662" cy="417512"/>
            </a:xfrm>
            <a:custGeom>
              <a:avLst/>
              <a:gdLst>
                <a:gd name="T0" fmla="*/ 2147483647 w 166"/>
                <a:gd name="T1" fmla="*/ 2147483647 h 146"/>
                <a:gd name="T2" fmla="*/ 2147483647 w 166"/>
                <a:gd name="T3" fmla="*/ 2147483647 h 146"/>
                <a:gd name="T4" fmla="*/ 0 w 166"/>
                <a:gd name="T5" fmla="*/ 2147483647 h 146"/>
                <a:gd name="T6" fmla="*/ 0 w 166"/>
                <a:gd name="T7" fmla="*/ 2147483647 h 146"/>
                <a:gd name="T8" fmla="*/ 2147483647 w 166"/>
                <a:gd name="T9" fmla="*/ 0 h 146"/>
                <a:gd name="T10" fmla="*/ 2147483647 w 166"/>
                <a:gd name="T11" fmla="*/ 2147483647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6">
                  <a:moveTo>
                    <a:pt x="166" y="142"/>
                  </a:moveTo>
                  <a:lnTo>
                    <a:pt x="24" y="146"/>
                  </a:lnTo>
                  <a:lnTo>
                    <a:pt x="0" y="146"/>
                  </a:lnTo>
                  <a:lnTo>
                    <a:pt x="0" y="4"/>
                  </a:lnTo>
                  <a:lnTo>
                    <a:pt x="162" y="0"/>
                  </a:lnTo>
                  <a:lnTo>
                    <a:pt x="166" y="142"/>
                  </a:lnTo>
                  <a:close/>
                </a:path>
              </a:pathLst>
            </a:custGeom>
            <a:grpFill/>
            <a:ln w="6350" cmpd="sng">
              <a:solidFill>
                <a:schemeClr val="tx2"/>
              </a:solidFill>
              <a:round/>
              <a:headEnd/>
              <a:tailEnd/>
            </a:ln>
          </p:spPr>
          <p:txBody>
            <a:bodyPr/>
            <a:lstStyle/>
            <a:p>
              <a:endParaRPr lang="en-US"/>
            </a:p>
          </p:txBody>
        </p:sp>
        <p:sp>
          <p:nvSpPr>
            <p:cNvPr id="51" name="Freeform 46"/>
            <p:cNvSpPr>
              <a:spLocks/>
            </p:cNvSpPr>
            <p:nvPr/>
          </p:nvSpPr>
          <p:spPr bwMode="auto">
            <a:xfrm>
              <a:off x="3298825" y="4527550"/>
              <a:ext cx="481013" cy="520700"/>
            </a:xfrm>
            <a:custGeom>
              <a:avLst/>
              <a:gdLst>
                <a:gd name="T0" fmla="*/ 2147483647 w 168"/>
                <a:gd name="T1" fmla="*/ 2147483647 h 182"/>
                <a:gd name="T2" fmla="*/ 2147483647 w 168"/>
                <a:gd name="T3" fmla="*/ 2147483647 h 182"/>
                <a:gd name="T4" fmla="*/ 2147483647 w 168"/>
                <a:gd name="T5" fmla="*/ 2147483647 h 182"/>
                <a:gd name="T6" fmla="*/ 0 w 168"/>
                <a:gd name="T7" fmla="*/ 0 h 182"/>
                <a:gd name="T8" fmla="*/ 2147483647 w 168"/>
                <a:gd name="T9" fmla="*/ 0 h 182"/>
                <a:gd name="T10" fmla="*/ 2147483647 w 168"/>
                <a:gd name="T11" fmla="*/ 2147483647 h 182"/>
                <a:gd name="T12" fmla="*/ 2147483647 w 168"/>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82">
                  <a:moveTo>
                    <a:pt x="168" y="180"/>
                  </a:moveTo>
                  <a:lnTo>
                    <a:pt x="24" y="182"/>
                  </a:lnTo>
                  <a:lnTo>
                    <a:pt x="4" y="180"/>
                  </a:lnTo>
                  <a:lnTo>
                    <a:pt x="0" y="0"/>
                  </a:lnTo>
                  <a:lnTo>
                    <a:pt x="160" y="0"/>
                  </a:lnTo>
                  <a:lnTo>
                    <a:pt x="168" y="38"/>
                  </a:lnTo>
                  <a:lnTo>
                    <a:pt x="168" y="180"/>
                  </a:lnTo>
                  <a:close/>
                </a:path>
              </a:pathLst>
            </a:custGeom>
            <a:grpFill/>
            <a:ln w="6350" cmpd="sng">
              <a:solidFill>
                <a:schemeClr val="tx2"/>
              </a:solidFill>
              <a:round/>
              <a:headEnd/>
              <a:tailEnd/>
            </a:ln>
          </p:spPr>
          <p:txBody>
            <a:bodyPr/>
            <a:lstStyle/>
            <a:p>
              <a:endParaRPr lang="en-US"/>
            </a:p>
          </p:txBody>
        </p:sp>
        <p:sp>
          <p:nvSpPr>
            <p:cNvPr id="52" name="Freeform 47"/>
            <p:cNvSpPr>
              <a:spLocks/>
            </p:cNvSpPr>
            <p:nvPr/>
          </p:nvSpPr>
          <p:spPr bwMode="auto">
            <a:xfrm>
              <a:off x="2806700" y="4527550"/>
              <a:ext cx="504825" cy="514350"/>
            </a:xfrm>
            <a:custGeom>
              <a:avLst/>
              <a:gdLst>
                <a:gd name="T0" fmla="*/ 2147483647 w 176"/>
                <a:gd name="T1" fmla="*/ 2147483647 h 180"/>
                <a:gd name="T2" fmla="*/ 2147483647 w 176"/>
                <a:gd name="T3" fmla="*/ 2147483647 h 180"/>
                <a:gd name="T4" fmla="*/ 2147483647 w 176"/>
                <a:gd name="T5" fmla="*/ 2147483647 h 180"/>
                <a:gd name="T6" fmla="*/ 0 w 176"/>
                <a:gd name="T7" fmla="*/ 2147483647 h 180"/>
                <a:gd name="T8" fmla="*/ 2147483647 w 176"/>
                <a:gd name="T9" fmla="*/ 2147483647 h 180"/>
                <a:gd name="T10" fmla="*/ 2147483647 w 176"/>
                <a:gd name="T11" fmla="*/ 0 h 180"/>
                <a:gd name="T12" fmla="*/ 2147483647 w 176"/>
                <a:gd name="T13" fmla="*/ 0 h 180"/>
                <a:gd name="T14" fmla="*/ 2147483647 w 176"/>
                <a:gd name="T15" fmla="*/ 2147483647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180">
                  <a:moveTo>
                    <a:pt x="176" y="180"/>
                  </a:moveTo>
                  <a:lnTo>
                    <a:pt x="12" y="180"/>
                  </a:lnTo>
                  <a:lnTo>
                    <a:pt x="12" y="32"/>
                  </a:lnTo>
                  <a:lnTo>
                    <a:pt x="0" y="32"/>
                  </a:lnTo>
                  <a:lnTo>
                    <a:pt x="8" y="2"/>
                  </a:lnTo>
                  <a:lnTo>
                    <a:pt x="134" y="0"/>
                  </a:lnTo>
                  <a:lnTo>
                    <a:pt x="172" y="0"/>
                  </a:lnTo>
                  <a:lnTo>
                    <a:pt x="176" y="180"/>
                  </a:lnTo>
                  <a:close/>
                </a:path>
              </a:pathLst>
            </a:custGeom>
            <a:grpFill/>
            <a:ln w="6350" cmpd="sng">
              <a:solidFill>
                <a:schemeClr val="tx2"/>
              </a:solidFill>
              <a:round/>
              <a:headEnd/>
              <a:tailEnd/>
            </a:ln>
          </p:spPr>
          <p:txBody>
            <a:bodyPr/>
            <a:lstStyle/>
            <a:p>
              <a:endParaRPr lang="en-US"/>
            </a:p>
          </p:txBody>
        </p:sp>
        <p:sp>
          <p:nvSpPr>
            <p:cNvPr id="53" name="Freeform 48"/>
            <p:cNvSpPr>
              <a:spLocks/>
            </p:cNvSpPr>
            <p:nvPr/>
          </p:nvSpPr>
          <p:spPr bwMode="auto">
            <a:xfrm>
              <a:off x="3757613" y="4241800"/>
              <a:ext cx="492125" cy="395288"/>
            </a:xfrm>
            <a:custGeom>
              <a:avLst/>
              <a:gdLst>
                <a:gd name="T0" fmla="*/ 0 w 172"/>
                <a:gd name="T1" fmla="*/ 2147483647 h 138"/>
                <a:gd name="T2" fmla="*/ 2147483647 w 172"/>
                <a:gd name="T3" fmla="*/ 2147483647 h 138"/>
                <a:gd name="T4" fmla="*/ 2147483647 w 172"/>
                <a:gd name="T5" fmla="*/ 0 h 138"/>
                <a:gd name="T6" fmla="*/ 2147483647 w 172"/>
                <a:gd name="T7" fmla="*/ 2147483647 h 138"/>
                <a:gd name="T8" fmla="*/ 2147483647 w 172"/>
                <a:gd name="T9" fmla="*/ 2147483647 h 138"/>
                <a:gd name="T10" fmla="*/ 2147483647 w 172"/>
                <a:gd name="T11" fmla="*/ 2147483647 h 138"/>
                <a:gd name="T12" fmla="*/ 0 w 172"/>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38">
                  <a:moveTo>
                    <a:pt x="0" y="100"/>
                  </a:moveTo>
                  <a:lnTo>
                    <a:pt x="6" y="2"/>
                  </a:lnTo>
                  <a:lnTo>
                    <a:pt x="168" y="0"/>
                  </a:lnTo>
                  <a:lnTo>
                    <a:pt x="172" y="96"/>
                  </a:lnTo>
                  <a:lnTo>
                    <a:pt x="170" y="134"/>
                  </a:lnTo>
                  <a:lnTo>
                    <a:pt x="8" y="138"/>
                  </a:lnTo>
                  <a:lnTo>
                    <a:pt x="0" y="100"/>
                  </a:lnTo>
                  <a:close/>
                </a:path>
              </a:pathLst>
            </a:custGeom>
            <a:grpFill/>
            <a:ln w="6350" cmpd="sng">
              <a:solidFill>
                <a:schemeClr val="tx2"/>
              </a:solidFill>
              <a:round/>
              <a:headEnd/>
              <a:tailEnd/>
            </a:ln>
          </p:spPr>
          <p:txBody>
            <a:bodyPr/>
            <a:lstStyle/>
            <a:p>
              <a:endParaRPr lang="en-US"/>
            </a:p>
          </p:txBody>
        </p:sp>
        <p:sp>
          <p:nvSpPr>
            <p:cNvPr id="54" name="Freeform 49"/>
            <p:cNvSpPr>
              <a:spLocks/>
            </p:cNvSpPr>
            <p:nvPr/>
          </p:nvSpPr>
          <p:spPr bwMode="auto">
            <a:xfrm>
              <a:off x="4237038" y="4121150"/>
              <a:ext cx="481012" cy="395288"/>
            </a:xfrm>
            <a:custGeom>
              <a:avLst/>
              <a:gdLst>
                <a:gd name="T0" fmla="*/ 0 w 168"/>
                <a:gd name="T1" fmla="*/ 2147483647 h 138"/>
                <a:gd name="T2" fmla="*/ 2147483647 w 168"/>
                <a:gd name="T3" fmla="*/ 2147483647 h 138"/>
                <a:gd name="T4" fmla="*/ 2147483647 w 168"/>
                <a:gd name="T5" fmla="*/ 0 h 138"/>
                <a:gd name="T6" fmla="*/ 2147483647 w 168"/>
                <a:gd name="T7" fmla="*/ 2147483647 h 138"/>
                <a:gd name="T8" fmla="*/ 2147483647 w 168"/>
                <a:gd name="T9" fmla="*/ 2147483647 h 138"/>
                <a:gd name="T10" fmla="*/ 2147483647 w 168"/>
                <a:gd name="T11" fmla="*/ 2147483647 h 138"/>
                <a:gd name="T12" fmla="*/ 0 w 168"/>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8">
                  <a:moveTo>
                    <a:pt x="0" y="42"/>
                  </a:moveTo>
                  <a:lnTo>
                    <a:pt x="4" y="4"/>
                  </a:lnTo>
                  <a:lnTo>
                    <a:pt x="168" y="0"/>
                  </a:lnTo>
                  <a:lnTo>
                    <a:pt x="168" y="34"/>
                  </a:lnTo>
                  <a:lnTo>
                    <a:pt x="168" y="134"/>
                  </a:lnTo>
                  <a:lnTo>
                    <a:pt x="4" y="138"/>
                  </a:lnTo>
                  <a:lnTo>
                    <a:pt x="0" y="42"/>
                  </a:lnTo>
                  <a:close/>
                </a:path>
              </a:pathLst>
            </a:custGeom>
            <a:grpFill/>
            <a:ln w="6350" cmpd="sng">
              <a:solidFill>
                <a:schemeClr val="tx2"/>
              </a:solidFill>
              <a:round/>
              <a:headEnd/>
              <a:tailEnd/>
            </a:ln>
          </p:spPr>
          <p:txBody>
            <a:bodyPr/>
            <a:lstStyle/>
            <a:p>
              <a:endParaRPr lang="en-US"/>
            </a:p>
          </p:txBody>
        </p:sp>
        <p:sp>
          <p:nvSpPr>
            <p:cNvPr id="55" name="Freeform 50"/>
            <p:cNvSpPr>
              <a:spLocks/>
            </p:cNvSpPr>
            <p:nvPr/>
          </p:nvSpPr>
          <p:spPr bwMode="auto">
            <a:xfrm>
              <a:off x="2441575" y="4619625"/>
              <a:ext cx="400050" cy="428625"/>
            </a:xfrm>
            <a:custGeom>
              <a:avLst/>
              <a:gdLst>
                <a:gd name="T0" fmla="*/ 2147483647 w 140"/>
                <a:gd name="T1" fmla="*/ 2147483647 h 150"/>
                <a:gd name="T2" fmla="*/ 2147483647 w 140"/>
                <a:gd name="T3" fmla="*/ 2147483647 h 150"/>
                <a:gd name="T4" fmla="*/ 0 w 140"/>
                <a:gd name="T5" fmla="*/ 2147483647 h 150"/>
                <a:gd name="T6" fmla="*/ 0 w 140"/>
                <a:gd name="T7" fmla="*/ 0 h 150"/>
                <a:gd name="T8" fmla="*/ 2147483647 w 140"/>
                <a:gd name="T9" fmla="*/ 0 h 150"/>
                <a:gd name="T10" fmla="*/ 2147483647 w 140"/>
                <a:gd name="T11" fmla="*/ 0 h 150"/>
                <a:gd name="T12" fmla="*/ 2147483647 w 140"/>
                <a:gd name="T13" fmla="*/ 2147483647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50">
                  <a:moveTo>
                    <a:pt x="140" y="148"/>
                  </a:moveTo>
                  <a:lnTo>
                    <a:pt x="42" y="150"/>
                  </a:lnTo>
                  <a:lnTo>
                    <a:pt x="0" y="148"/>
                  </a:lnTo>
                  <a:lnTo>
                    <a:pt x="0" y="0"/>
                  </a:lnTo>
                  <a:lnTo>
                    <a:pt x="128" y="0"/>
                  </a:lnTo>
                  <a:lnTo>
                    <a:pt x="140" y="0"/>
                  </a:lnTo>
                  <a:lnTo>
                    <a:pt x="140" y="148"/>
                  </a:lnTo>
                  <a:close/>
                </a:path>
              </a:pathLst>
            </a:custGeom>
            <a:grpFill/>
            <a:ln w="6350" cmpd="sng">
              <a:solidFill>
                <a:schemeClr val="tx2"/>
              </a:solidFill>
              <a:round/>
              <a:headEnd/>
              <a:tailEnd/>
            </a:ln>
          </p:spPr>
          <p:txBody>
            <a:bodyPr/>
            <a:lstStyle/>
            <a:p>
              <a:endParaRPr lang="en-US"/>
            </a:p>
          </p:txBody>
        </p:sp>
        <p:sp>
          <p:nvSpPr>
            <p:cNvPr id="56" name="Freeform 51"/>
            <p:cNvSpPr>
              <a:spLocks/>
            </p:cNvSpPr>
            <p:nvPr/>
          </p:nvSpPr>
          <p:spPr bwMode="auto">
            <a:xfrm>
              <a:off x="2017713" y="4619625"/>
              <a:ext cx="423862" cy="422275"/>
            </a:xfrm>
            <a:custGeom>
              <a:avLst/>
              <a:gdLst>
                <a:gd name="T0" fmla="*/ 2147483647 w 148"/>
                <a:gd name="T1" fmla="*/ 2147483647 h 148"/>
                <a:gd name="T2" fmla="*/ 0 w 148"/>
                <a:gd name="T3" fmla="*/ 2147483647 h 148"/>
                <a:gd name="T4" fmla="*/ 0 w 148"/>
                <a:gd name="T5" fmla="*/ 0 h 148"/>
                <a:gd name="T6" fmla="*/ 2147483647 w 148"/>
                <a:gd name="T7" fmla="*/ 0 h 148"/>
                <a:gd name="T8" fmla="*/ 2147483647 w 148"/>
                <a:gd name="T9" fmla="*/ 21474836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48">
                  <a:moveTo>
                    <a:pt x="148" y="148"/>
                  </a:moveTo>
                  <a:lnTo>
                    <a:pt x="0" y="146"/>
                  </a:lnTo>
                  <a:lnTo>
                    <a:pt x="0" y="0"/>
                  </a:lnTo>
                  <a:lnTo>
                    <a:pt x="148" y="0"/>
                  </a:lnTo>
                  <a:lnTo>
                    <a:pt x="148" y="148"/>
                  </a:lnTo>
                  <a:close/>
                </a:path>
              </a:pathLst>
            </a:custGeom>
            <a:grpFill/>
            <a:ln w="6350" cmpd="sng">
              <a:solidFill>
                <a:schemeClr val="tx2"/>
              </a:solidFill>
              <a:round/>
              <a:headEnd/>
              <a:tailEnd/>
            </a:ln>
          </p:spPr>
          <p:txBody>
            <a:bodyPr/>
            <a:lstStyle/>
            <a:p>
              <a:endParaRPr lang="en-US"/>
            </a:p>
          </p:txBody>
        </p:sp>
        <p:sp>
          <p:nvSpPr>
            <p:cNvPr id="57" name="Freeform 52"/>
            <p:cNvSpPr>
              <a:spLocks/>
            </p:cNvSpPr>
            <p:nvPr/>
          </p:nvSpPr>
          <p:spPr bwMode="auto">
            <a:xfrm>
              <a:off x="1571625" y="4608513"/>
              <a:ext cx="446088" cy="428625"/>
            </a:xfrm>
            <a:custGeom>
              <a:avLst/>
              <a:gdLst>
                <a:gd name="T0" fmla="*/ 2147483647 w 156"/>
                <a:gd name="T1" fmla="*/ 2147483647 h 150"/>
                <a:gd name="T2" fmla="*/ 0 w 156"/>
                <a:gd name="T3" fmla="*/ 2147483647 h 150"/>
                <a:gd name="T4" fmla="*/ 2147483647 w 156"/>
                <a:gd name="T5" fmla="*/ 0 h 150"/>
                <a:gd name="T6" fmla="*/ 2147483647 w 156"/>
                <a:gd name="T7" fmla="*/ 2147483647 h 150"/>
                <a:gd name="T8" fmla="*/ 2147483647 w 156"/>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50">
                  <a:moveTo>
                    <a:pt x="156" y="150"/>
                  </a:moveTo>
                  <a:lnTo>
                    <a:pt x="0" y="148"/>
                  </a:lnTo>
                  <a:lnTo>
                    <a:pt x="4" y="0"/>
                  </a:lnTo>
                  <a:lnTo>
                    <a:pt x="156" y="4"/>
                  </a:lnTo>
                  <a:lnTo>
                    <a:pt x="156" y="150"/>
                  </a:lnTo>
                  <a:close/>
                </a:path>
              </a:pathLst>
            </a:custGeom>
            <a:grpFill/>
            <a:ln w="6350" cmpd="sng">
              <a:solidFill>
                <a:schemeClr val="tx2"/>
              </a:solidFill>
              <a:round/>
              <a:headEnd/>
              <a:tailEnd/>
            </a:ln>
          </p:spPr>
          <p:txBody>
            <a:bodyPr/>
            <a:lstStyle/>
            <a:p>
              <a:endParaRPr lang="en-US"/>
            </a:p>
          </p:txBody>
        </p:sp>
        <p:sp>
          <p:nvSpPr>
            <p:cNvPr id="58" name="Freeform 53"/>
            <p:cNvSpPr>
              <a:spLocks/>
            </p:cNvSpPr>
            <p:nvPr/>
          </p:nvSpPr>
          <p:spPr bwMode="auto">
            <a:xfrm>
              <a:off x="1577975" y="4219575"/>
              <a:ext cx="479425" cy="400050"/>
            </a:xfrm>
            <a:custGeom>
              <a:avLst/>
              <a:gdLst>
                <a:gd name="T0" fmla="*/ 2147483647 w 168"/>
                <a:gd name="T1" fmla="*/ 2147483647 h 140"/>
                <a:gd name="T2" fmla="*/ 0 w 168"/>
                <a:gd name="T3" fmla="*/ 2147483647 h 140"/>
                <a:gd name="T4" fmla="*/ 2147483647 w 168"/>
                <a:gd name="T5" fmla="*/ 0 h 140"/>
                <a:gd name="T6" fmla="*/ 2147483647 w 168"/>
                <a:gd name="T7" fmla="*/ 2147483647 h 140"/>
                <a:gd name="T8" fmla="*/ 2147483647 w 168"/>
                <a:gd name="T9" fmla="*/ 2147483647 h 140"/>
                <a:gd name="T10" fmla="*/ 2147483647 w 168"/>
                <a:gd name="T11" fmla="*/ 2147483647 h 140"/>
                <a:gd name="T12" fmla="*/ 2147483647 w 168"/>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40">
                  <a:moveTo>
                    <a:pt x="2" y="136"/>
                  </a:moveTo>
                  <a:lnTo>
                    <a:pt x="0" y="36"/>
                  </a:lnTo>
                  <a:lnTo>
                    <a:pt x="2" y="0"/>
                  </a:lnTo>
                  <a:lnTo>
                    <a:pt x="168" y="4"/>
                  </a:lnTo>
                  <a:lnTo>
                    <a:pt x="166" y="140"/>
                  </a:lnTo>
                  <a:lnTo>
                    <a:pt x="154" y="140"/>
                  </a:lnTo>
                  <a:lnTo>
                    <a:pt x="2" y="136"/>
                  </a:lnTo>
                  <a:close/>
                </a:path>
              </a:pathLst>
            </a:custGeom>
            <a:grpFill/>
            <a:ln w="6350" cmpd="sng">
              <a:solidFill>
                <a:schemeClr val="tx2"/>
              </a:solidFill>
              <a:round/>
              <a:headEnd/>
              <a:tailEnd/>
            </a:ln>
          </p:spPr>
          <p:txBody>
            <a:bodyPr/>
            <a:lstStyle/>
            <a:p>
              <a:endParaRPr lang="en-US"/>
            </a:p>
          </p:txBody>
        </p:sp>
        <p:sp>
          <p:nvSpPr>
            <p:cNvPr id="59" name="Freeform 54"/>
            <p:cNvSpPr>
              <a:spLocks/>
            </p:cNvSpPr>
            <p:nvPr/>
          </p:nvSpPr>
          <p:spPr bwMode="auto">
            <a:xfrm>
              <a:off x="2052638" y="4230688"/>
              <a:ext cx="388937" cy="388937"/>
            </a:xfrm>
            <a:custGeom>
              <a:avLst/>
              <a:gdLst>
                <a:gd name="T0" fmla="*/ 2147483647 w 136"/>
                <a:gd name="T1" fmla="*/ 0 h 136"/>
                <a:gd name="T2" fmla="*/ 2147483647 w 136"/>
                <a:gd name="T3" fmla="*/ 2147483647 h 136"/>
                <a:gd name="T4" fmla="*/ 2147483647 w 136"/>
                <a:gd name="T5" fmla="*/ 2147483647 h 136"/>
                <a:gd name="T6" fmla="*/ 0 w 136"/>
                <a:gd name="T7" fmla="*/ 2147483647 h 136"/>
                <a:gd name="T8" fmla="*/ 2147483647 w 136"/>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2" y="0"/>
                  </a:moveTo>
                  <a:lnTo>
                    <a:pt x="136" y="2"/>
                  </a:lnTo>
                  <a:lnTo>
                    <a:pt x="136" y="136"/>
                  </a:lnTo>
                  <a:lnTo>
                    <a:pt x="0" y="136"/>
                  </a:lnTo>
                  <a:lnTo>
                    <a:pt x="2" y="0"/>
                  </a:lnTo>
                  <a:close/>
                </a:path>
              </a:pathLst>
            </a:custGeom>
            <a:grpFill/>
            <a:ln w="6350" cmpd="sng">
              <a:solidFill>
                <a:schemeClr val="tx2"/>
              </a:solidFill>
              <a:round/>
              <a:headEnd/>
              <a:tailEnd/>
            </a:ln>
          </p:spPr>
          <p:txBody>
            <a:bodyPr/>
            <a:lstStyle/>
            <a:p>
              <a:endParaRPr lang="en-US"/>
            </a:p>
          </p:txBody>
        </p:sp>
        <p:sp>
          <p:nvSpPr>
            <p:cNvPr id="60" name="Freeform 55"/>
            <p:cNvSpPr>
              <a:spLocks/>
            </p:cNvSpPr>
            <p:nvPr/>
          </p:nvSpPr>
          <p:spPr bwMode="auto">
            <a:xfrm>
              <a:off x="1582738" y="3635375"/>
              <a:ext cx="474662" cy="595313"/>
            </a:xfrm>
            <a:custGeom>
              <a:avLst/>
              <a:gdLst>
                <a:gd name="T0" fmla="*/ 2147483647 w 166"/>
                <a:gd name="T1" fmla="*/ 2147483647 h 208"/>
                <a:gd name="T2" fmla="*/ 2147483647 w 166"/>
                <a:gd name="T3" fmla="*/ 0 h 208"/>
                <a:gd name="T4" fmla="*/ 2147483647 w 166"/>
                <a:gd name="T5" fmla="*/ 2147483647 h 208"/>
                <a:gd name="T6" fmla="*/ 2147483647 w 166"/>
                <a:gd name="T7" fmla="*/ 2147483647 h 208"/>
                <a:gd name="T8" fmla="*/ 0 w 166"/>
                <a:gd name="T9" fmla="*/ 2147483647 h 208"/>
                <a:gd name="T10" fmla="*/ 2147483647 w 166"/>
                <a:gd name="T11" fmla="*/ 2147483647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208">
                  <a:moveTo>
                    <a:pt x="4" y="6"/>
                  </a:moveTo>
                  <a:lnTo>
                    <a:pt x="148" y="0"/>
                  </a:lnTo>
                  <a:lnTo>
                    <a:pt x="162" y="10"/>
                  </a:lnTo>
                  <a:lnTo>
                    <a:pt x="166" y="208"/>
                  </a:lnTo>
                  <a:lnTo>
                    <a:pt x="0" y="204"/>
                  </a:lnTo>
                  <a:lnTo>
                    <a:pt x="4" y="6"/>
                  </a:lnTo>
                  <a:close/>
                </a:path>
              </a:pathLst>
            </a:custGeom>
            <a:grpFill/>
            <a:ln w="6350" cmpd="sng">
              <a:solidFill>
                <a:schemeClr val="tx2"/>
              </a:solidFill>
              <a:round/>
              <a:headEnd/>
              <a:tailEnd/>
            </a:ln>
          </p:spPr>
          <p:txBody>
            <a:bodyPr/>
            <a:lstStyle/>
            <a:p>
              <a:endParaRPr lang="en-US"/>
            </a:p>
          </p:txBody>
        </p:sp>
        <p:sp>
          <p:nvSpPr>
            <p:cNvPr id="61" name="Freeform 56"/>
            <p:cNvSpPr>
              <a:spLocks/>
            </p:cNvSpPr>
            <p:nvPr/>
          </p:nvSpPr>
          <p:spPr bwMode="auto">
            <a:xfrm>
              <a:off x="1593850" y="3155950"/>
              <a:ext cx="419100" cy="496888"/>
            </a:xfrm>
            <a:custGeom>
              <a:avLst/>
              <a:gdLst>
                <a:gd name="T0" fmla="*/ 2147483647 w 146"/>
                <a:gd name="T1" fmla="*/ 0 h 174"/>
                <a:gd name="T2" fmla="*/ 2147483647 w 146"/>
                <a:gd name="T3" fmla="*/ 2147483647 h 174"/>
                <a:gd name="T4" fmla="*/ 2147483647 w 146"/>
                <a:gd name="T5" fmla="*/ 2147483647 h 174"/>
                <a:gd name="T6" fmla="*/ 0 w 146"/>
                <a:gd name="T7" fmla="*/ 2147483647 h 174"/>
                <a:gd name="T8" fmla="*/ 0 w 146"/>
                <a:gd name="T9" fmla="*/ 2147483647 h 174"/>
                <a:gd name="T10" fmla="*/ 0 w 146"/>
                <a:gd name="T11" fmla="*/ 2147483647 h 174"/>
                <a:gd name="T12" fmla="*/ 2147483647 w 14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4">
                  <a:moveTo>
                    <a:pt x="4" y="0"/>
                  </a:moveTo>
                  <a:lnTo>
                    <a:pt x="146" y="4"/>
                  </a:lnTo>
                  <a:lnTo>
                    <a:pt x="144" y="168"/>
                  </a:lnTo>
                  <a:lnTo>
                    <a:pt x="0" y="174"/>
                  </a:lnTo>
                  <a:lnTo>
                    <a:pt x="0" y="168"/>
                  </a:lnTo>
                  <a:lnTo>
                    <a:pt x="0" y="32"/>
                  </a:lnTo>
                  <a:lnTo>
                    <a:pt x="4" y="0"/>
                  </a:lnTo>
                  <a:close/>
                </a:path>
              </a:pathLst>
            </a:custGeom>
            <a:grpFill/>
            <a:ln w="6350" cmpd="sng">
              <a:solidFill>
                <a:schemeClr val="tx2"/>
              </a:solidFill>
              <a:round/>
              <a:headEnd/>
              <a:tailEnd/>
            </a:ln>
          </p:spPr>
          <p:txBody>
            <a:bodyPr/>
            <a:lstStyle/>
            <a:p>
              <a:endParaRPr lang="en-US"/>
            </a:p>
          </p:txBody>
        </p:sp>
        <p:sp>
          <p:nvSpPr>
            <p:cNvPr id="62" name="Freeform 57"/>
            <p:cNvSpPr>
              <a:spLocks/>
            </p:cNvSpPr>
            <p:nvPr/>
          </p:nvSpPr>
          <p:spPr bwMode="auto">
            <a:xfrm>
              <a:off x="1600200" y="2674938"/>
              <a:ext cx="509588" cy="492125"/>
            </a:xfrm>
            <a:custGeom>
              <a:avLst/>
              <a:gdLst>
                <a:gd name="T0" fmla="*/ 0 w 178"/>
                <a:gd name="T1" fmla="*/ 2147483647 h 172"/>
                <a:gd name="T2" fmla="*/ 2147483647 w 178"/>
                <a:gd name="T3" fmla="*/ 0 h 172"/>
                <a:gd name="T4" fmla="*/ 2147483647 w 178"/>
                <a:gd name="T5" fmla="*/ 2147483647 h 172"/>
                <a:gd name="T6" fmla="*/ 2147483647 w 178"/>
                <a:gd name="T7" fmla="*/ 2147483647 h 172"/>
                <a:gd name="T8" fmla="*/ 2147483647 w 178"/>
                <a:gd name="T9" fmla="*/ 2147483647 h 172"/>
                <a:gd name="T10" fmla="*/ 2147483647 w 178"/>
                <a:gd name="T11" fmla="*/ 2147483647 h 172"/>
                <a:gd name="T12" fmla="*/ 0 w 178"/>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0" y="30"/>
                  </a:moveTo>
                  <a:lnTo>
                    <a:pt x="4" y="0"/>
                  </a:lnTo>
                  <a:lnTo>
                    <a:pt x="172" y="4"/>
                  </a:lnTo>
                  <a:lnTo>
                    <a:pt x="178" y="168"/>
                  </a:lnTo>
                  <a:lnTo>
                    <a:pt x="144" y="172"/>
                  </a:lnTo>
                  <a:lnTo>
                    <a:pt x="2" y="168"/>
                  </a:lnTo>
                  <a:lnTo>
                    <a:pt x="0" y="30"/>
                  </a:lnTo>
                  <a:close/>
                </a:path>
              </a:pathLst>
            </a:custGeom>
            <a:grpFill/>
            <a:ln w="6350" cmpd="sng">
              <a:solidFill>
                <a:schemeClr val="tx2"/>
              </a:solidFill>
              <a:round/>
              <a:headEnd/>
              <a:tailEnd/>
            </a:ln>
          </p:spPr>
          <p:txBody>
            <a:bodyPr/>
            <a:lstStyle/>
            <a:p>
              <a:endParaRPr lang="en-US"/>
            </a:p>
          </p:txBody>
        </p:sp>
        <p:sp>
          <p:nvSpPr>
            <p:cNvPr id="63" name="Freeform 58"/>
            <p:cNvSpPr>
              <a:spLocks/>
            </p:cNvSpPr>
            <p:nvPr/>
          </p:nvSpPr>
          <p:spPr bwMode="auto">
            <a:xfrm>
              <a:off x="2006600" y="3155950"/>
              <a:ext cx="388938" cy="508000"/>
            </a:xfrm>
            <a:custGeom>
              <a:avLst/>
              <a:gdLst>
                <a:gd name="T0" fmla="*/ 2147483647 w 136"/>
                <a:gd name="T1" fmla="*/ 0 h 178"/>
                <a:gd name="T2" fmla="*/ 2147483647 w 136"/>
                <a:gd name="T3" fmla="*/ 2147483647 h 178"/>
                <a:gd name="T4" fmla="*/ 2147483647 w 136"/>
                <a:gd name="T5" fmla="*/ 2147483647 h 178"/>
                <a:gd name="T6" fmla="*/ 2147483647 w 136"/>
                <a:gd name="T7" fmla="*/ 2147483647 h 178"/>
                <a:gd name="T8" fmla="*/ 0 w 136"/>
                <a:gd name="T9" fmla="*/ 2147483647 h 178"/>
                <a:gd name="T10" fmla="*/ 2147483647 w 136"/>
                <a:gd name="T11" fmla="*/ 2147483647 h 178"/>
                <a:gd name="T12" fmla="*/ 2147483647 w 13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78">
                  <a:moveTo>
                    <a:pt x="36" y="0"/>
                  </a:moveTo>
                  <a:lnTo>
                    <a:pt x="136" y="8"/>
                  </a:lnTo>
                  <a:lnTo>
                    <a:pt x="132" y="172"/>
                  </a:lnTo>
                  <a:lnTo>
                    <a:pt x="14" y="178"/>
                  </a:lnTo>
                  <a:lnTo>
                    <a:pt x="0" y="168"/>
                  </a:lnTo>
                  <a:lnTo>
                    <a:pt x="2" y="4"/>
                  </a:lnTo>
                  <a:lnTo>
                    <a:pt x="36" y="0"/>
                  </a:lnTo>
                  <a:close/>
                </a:path>
              </a:pathLst>
            </a:custGeom>
            <a:grpFill/>
            <a:ln w="6350" cmpd="sng">
              <a:solidFill>
                <a:schemeClr val="tx2"/>
              </a:solidFill>
              <a:round/>
              <a:headEnd/>
              <a:tailEnd/>
            </a:ln>
          </p:spPr>
          <p:txBody>
            <a:bodyPr/>
            <a:lstStyle/>
            <a:p>
              <a:endParaRPr lang="en-US"/>
            </a:p>
          </p:txBody>
        </p:sp>
        <p:sp>
          <p:nvSpPr>
            <p:cNvPr id="64" name="Freeform 59"/>
            <p:cNvSpPr>
              <a:spLocks/>
            </p:cNvSpPr>
            <p:nvPr/>
          </p:nvSpPr>
          <p:spPr bwMode="auto">
            <a:xfrm>
              <a:off x="2046288" y="3646488"/>
              <a:ext cx="395287" cy="588962"/>
            </a:xfrm>
            <a:custGeom>
              <a:avLst/>
              <a:gdLst>
                <a:gd name="T0" fmla="*/ 0 w 138"/>
                <a:gd name="T1" fmla="*/ 2147483647 h 206"/>
                <a:gd name="T2" fmla="*/ 2147483647 w 138"/>
                <a:gd name="T3" fmla="*/ 0 h 206"/>
                <a:gd name="T4" fmla="*/ 2147483647 w 138"/>
                <a:gd name="T5" fmla="*/ 0 h 206"/>
                <a:gd name="T6" fmla="*/ 2147483647 w 138"/>
                <a:gd name="T7" fmla="*/ 2147483647 h 206"/>
                <a:gd name="T8" fmla="*/ 2147483647 w 138"/>
                <a:gd name="T9" fmla="*/ 2147483647 h 206"/>
                <a:gd name="T10" fmla="*/ 2147483647 w 138"/>
                <a:gd name="T11" fmla="*/ 2147483647 h 206"/>
                <a:gd name="T12" fmla="*/ 2147483647 w 138"/>
                <a:gd name="T13" fmla="*/ 2147483647 h 206"/>
                <a:gd name="T14" fmla="*/ 0 w 138"/>
                <a:gd name="T15" fmla="*/ 2147483647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06">
                  <a:moveTo>
                    <a:pt x="0" y="6"/>
                  </a:moveTo>
                  <a:lnTo>
                    <a:pt x="118" y="0"/>
                  </a:lnTo>
                  <a:lnTo>
                    <a:pt x="130" y="0"/>
                  </a:lnTo>
                  <a:lnTo>
                    <a:pt x="126" y="166"/>
                  </a:lnTo>
                  <a:lnTo>
                    <a:pt x="134" y="166"/>
                  </a:lnTo>
                  <a:lnTo>
                    <a:pt x="138" y="206"/>
                  </a:lnTo>
                  <a:lnTo>
                    <a:pt x="4" y="204"/>
                  </a:lnTo>
                  <a:lnTo>
                    <a:pt x="0" y="6"/>
                  </a:lnTo>
                  <a:close/>
                </a:path>
              </a:pathLst>
            </a:custGeom>
            <a:grpFill/>
            <a:ln w="6350" cmpd="sng">
              <a:solidFill>
                <a:schemeClr val="tx2"/>
              </a:solidFill>
              <a:round/>
              <a:headEnd/>
              <a:tailEnd/>
            </a:ln>
          </p:spPr>
          <p:txBody>
            <a:bodyPr/>
            <a:lstStyle/>
            <a:p>
              <a:endParaRPr lang="en-US"/>
            </a:p>
          </p:txBody>
        </p:sp>
        <p:sp>
          <p:nvSpPr>
            <p:cNvPr id="65" name="Freeform 60"/>
            <p:cNvSpPr>
              <a:spLocks/>
            </p:cNvSpPr>
            <p:nvPr/>
          </p:nvSpPr>
          <p:spPr bwMode="auto">
            <a:xfrm>
              <a:off x="1611313" y="2189163"/>
              <a:ext cx="573087" cy="496887"/>
            </a:xfrm>
            <a:custGeom>
              <a:avLst/>
              <a:gdLst>
                <a:gd name="T0" fmla="*/ 0 w 200"/>
                <a:gd name="T1" fmla="*/ 2147483647 h 174"/>
                <a:gd name="T2" fmla="*/ 2147483647 w 200"/>
                <a:gd name="T3" fmla="*/ 0 h 174"/>
                <a:gd name="T4" fmla="*/ 2147483647 w 200"/>
                <a:gd name="T5" fmla="*/ 2147483647 h 174"/>
                <a:gd name="T6" fmla="*/ 2147483647 w 200"/>
                <a:gd name="T7" fmla="*/ 2147483647 h 174"/>
                <a:gd name="T8" fmla="*/ 0 w 200"/>
                <a:gd name="T9" fmla="*/ 2147483647 h 174"/>
                <a:gd name="T10" fmla="*/ 0 w 200"/>
                <a:gd name="T11" fmla="*/ 2147483647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74">
                  <a:moveTo>
                    <a:pt x="0" y="2"/>
                  </a:moveTo>
                  <a:lnTo>
                    <a:pt x="200" y="0"/>
                  </a:lnTo>
                  <a:lnTo>
                    <a:pt x="200" y="164"/>
                  </a:lnTo>
                  <a:lnTo>
                    <a:pt x="168" y="174"/>
                  </a:lnTo>
                  <a:lnTo>
                    <a:pt x="0" y="170"/>
                  </a:lnTo>
                  <a:lnTo>
                    <a:pt x="0" y="2"/>
                  </a:lnTo>
                  <a:close/>
                </a:path>
              </a:pathLst>
            </a:custGeom>
            <a:grpFill/>
            <a:ln w="6350" cmpd="sng">
              <a:solidFill>
                <a:schemeClr val="tx2"/>
              </a:solidFill>
              <a:round/>
              <a:headEnd/>
              <a:tailEnd/>
            </a:ln>
          </p:spPr>
          <p:txBody>
            <a:bodyPr/>
            <a:lstStyle/>
            <a:p>
              <a:endParaRPr lang="en-US"/>
            </a:p>
          </p:txBody>
        </p:sp>
        <p:sp>
          <p:nvSpPr>
            <p:cNvPr id="66" name="Freeform 61"/>
            <p:cNvSpPr>
              <a:spLocks/>
            </p:cNvSpPr>
            <p:nvPr/>
          </p:nvSpPr>
          <p:spPr bwMode="auto">
            <a:xfrm>
              <a:off x="2184400" y="2182813"/>
              <a:ext cx="577850" cy="498475"/>
            </a:xfrm>
            <a:custGeom>
              <a:avLst/>
              <a:gdLst>
                <a:gd name="T0" fmla="*/ 0 w 202"/>
                <a:gd name="T1" fmla="*/ 2147483647 h 174"/>
                <a:gd name="T2" fmla="*/ 2147483647 w 202"/>
                <a:gd name="T3" fmla="*/ 0 h 174"/>
                <a:gd name="T4" fmla="*/ 2147483647 w 202"/>
                <a:gd name="T5" fmla="*/ 2147483647 h 174"/>
                <a:gd name="T6" fmla="*/ 2147483647 w 202"/>
                <a:gd name="T7" fmla="*/ 2147483647 h 174"/>
                <a:gd name="T8" fmla="*/ 2147483647 w 202"/>
                <a:gd name="T9" fmla="*/ 2147483647 h 174"/>
                <a:gd name="T10" fmla="*/ 0 w 202"/>
                <a:gd name="T11" fmla="*/ 2147483647 h 174"/>
                <a:gd name="T12" fmla="*/ 0 w 202"/>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174">
                  <a:moveTo>
                    <a:pt x="0" y="2"/>
                  </a:moveTo>
                  <a:lnTo>
                    <a:pt x="194" y="0"/>
                  </a:lnTo>
                  <a:lnTo>
                    <a:pt x="202" y="8"/>
                  </a:lnTo>
                  <a:lnTo>
                    <a:pt x="202" y="174"/>
                  </a:lnTo>
                  <a:lnTo>
                    <a:pt x="176" y="168"/>
                  </a:lnTo>
                  <a:lnTo>
                    <a:pt x="0" y="166"/>
                  </a:lnTo>
                  <a:lnTo>
                    <a:pt x="0" y="2"/>
                  </a:lnTo>
                  <a:close/>
                </a:path>
              </a:pathLst>
            </a:custGeom>
            <a:grpFill/>
            <a:ln w="6350" cmpd="sng">
              <a:solidFill>
                <a:schemeClr val="tx2"/>
              </a:solidFill>
              <a:round/>
              <a:headEnd/>
              <a:tailEnd/>
            </a:ln>
          </p:spPr>
          <p:txBody>
            <a:bodyPr/>
            <a:lstStyle/>
            <a:p>
              <a:endParaRPr lang="en-US"/>
            </a:p>
          </p:txBody>
        </p:sp>
        <p:sp>
          <p:nvSpPr>
            <p:cNvPr id="67" name="Freeform 62"/>
            <p:cNvSpPr>
              <a:spLocks/>
            </p:cNvSpPr>
            <p:nvPr/>
          </p:nvSpPr>
          <p:spPr bwMode="auto">
            <a:xfrm>
              <a:off x="2092325" y="2657475"/>
              <a:ext cx="595313" cy="520700"/>
            </a:xfrm>
            <a:custGeom>
              <a:avLst/>
              <a:gdLst>
                <a:gd name="T0" fmla="*/ 2147483647 w 208"/>
                <a:gd name="T1" fmla="*/ 0 h 182"/>
                <a:gd name="T2" fmla="*/ 2147483647 w 208"/>
                <a:gd name="T3" fmla="*/ 2147483647 h 182"/>
                <a:gd name="T4" fmla="*/ 2147483647 w 208"/>
                <a:gd name="T5" fmla="*/ 2147483647 h 182"/>
                <a:gd name="T6" fmla="*/ 2147483647 w 208"/>
                <a:gd name="T7" fmla="*/ 2147483647 h 182"/>
                <a:gd name="T8" fmla="*/ 2147483647 w 208"/>
                <a:gd name="T9" fmla="*/ 2147483647 h 182"/>
                <a:gd name="T10" fmla="*/ 0 w 208"/>
                <a:gd name="T11" fmla="*/ 2147483647 h 182"/>
                <a:gd name="T12" fmla="*/ 2147483647 w 208"/>
                <a:gd name="T13" fmla="*/ 0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2">
                  <a:moveTo>
                    <a:pt x="32" y="0"/>
                  </a:moveTo>
                  <a:lnTo>
                    <a:pt x="208" y="2"/>
                  </a:lnTo>
                  <a:lnTo>
                    <a:pt x="208" y="176"/>
                  </a:lnTo>
                  <a:lnTo>
                    <a:pt x="106" y="182"/>
                  </a:lnTo>
                  <a:lnTo>
                    <a:pt x="6" y="174"/>
                  </a:lnTo>
                  <a:lnTo>
                    <a:pt x="0" y="10"/>
                  </a:lnTo>
                  <a:lnTo>
                    <a:pt x="32" y="0"/>
                  </a:lnTo>
                  <a:close/>
                </a:path>
              </a:pathLst>
            </a:custGeom>
            <a:grpFill/>
            <a:ln w="6350" cmpd="sng">
              <a:solidFill>
                <a:schemeClr val="tx2"/>
              </a:solidFill>
              <a:round/>
              <a:headEnd/>
              <a:tailEnd/>
            </a:ln>
          </p:spPr>
          <p:txBody>
            <a:bodyPr/>
            <a:lstStyle/>
            <a:p>
              <a:endParaRPr lang="en-US"/>
            </a:p>
          </p:txBody>
        </p:sp>
        <p:sp>
          <p:nvSpPr>
            <p:cNvPr id="68" name="Freeform 63"/>
            <p:cNvSpPr>
              <a:spLocks/>
            </p:cNvSpPr>
            <p:nvPr/>
          </p:nvSpPr>
          <p:spPr bwMode="auto">
            <a:xfrm>
              <a:off x="2762250" y="2205038"/>
              <a:ext cx="468313" cy="476250"/>
            </a:xfrm>
            <a:custGeom>
              <a:avLst/>
              <a:gdLst>
                <a:gd name="T0" fmla="*/ 0 w 164"/>
                <a:gd name="T1" fmla="*/ 0 h 166"/>
                <a:gd name="T2" fmla="*/ 2147483647 w 164"/>
                <a:gd name="T3" fmla="*/ 0 h 166"/>
                <a:gd name="T4" fmla="*/ 2147483647 w 164"/>
                <a:gd name="T5" fmla="*/ 2147483647 h 166"/>
                <a:gd name="T6" fmla="*/ 0 w 164"/>
                <a:gd name="T7" fmla="*/ 2147483647 h 166"/>
                <a:gd name="T8" fmla="*/ 0 w 164"/>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0" y="0"/>
                  </a:moveTo>
                  <a:lnTo>
                    <a:pt x="162" y="0"/>
                  </a:lnTo>
                  <a:lnTo>
                    <a:pt x="164" y="162"/>
                  </a:lnTo>
                  <a:lnTo>
                    <a:pt x="0" y="166"/>
                  </a:lnTo>
                  <a:lnTo>
                    <a:pt x="0" y="0"/>
                  </a:lnTo>
                  <a:close/>
                </a:path>
              </a:pathLst>
            </a:custGeom>
            <a:grpFill/>
            <a:ln w="6350" cmpd="sng">
              <a:solidFill>
                <a:schemeClr val="tx2"/>
              </a:solidFill>
              <a:round/>
              <a:headEnd/>
              <a:tailEnd/>
            </a:ln>
          </p:spPr>
          <p:txBody>
            <a:bodyPr/>
            <a:lstStyle/>
            <a:p>
              <a:endParaRPr lang="en-US"/>
            </a:p>
          </p:txBody>
        </p:sp>
        <p:sp>
          <p:nvSpPr>
            <p:cNvPr id="69" name="Freeform 64"/>
            <p:cNvSpPr>
              <a:spLocks/>
            </p:cNvSpPr>
            <p:nvPr/>
          </p:nvSpPr>
          <p:spPr bwMode="auto">
            <a:xfrm>
              <a:off x="2687638" y="2663825"/>
              <a:ext cx="554037" cy="508000"/>
            </a:xfrm>
            <a:custGeom>
              <a:avLst/>
              <a:gdLst>
                <a:gd name="T0" fmla="*/ 0 w 194"/>
                <a:gd name="T1" fmla="*/ 0 h 178"/>
                <a:gd name="T2" fmla="*/ 2147483647 w 194"/>
                <a:gd name="T3" fmla="*/ 2147483647 h 178"/>
                <a:gd name="T4" fmla="*/ 2147483647 w 194"/>
                <a:gd name="T5" fmla="*/ 2147483647 h 178"/>
                <a:gd name="T6" fmla="*/ 2147483647 w 194"/>
                <a:gd name="T7" fmla="*/ 2147483647 h 178"/>
                <a:gd name="T8" fmla="*/ 2147483647 w 194"/>
                <a:gd name="T9" fmla="*/ 2147483647 h 178"/>
                <a:gd name="T10" fmla="*/ 2147483647 w 194"/>
                <a:gd name="T11" fmla="*/ 2147483647 h 178"/>
                <a:gd name="T12" fmla="*/ 0 w 194"/>
                <a:gd name="T13" fmla="*/ 2147483647 h 178"/>
                <a:gd name="T14" fmla="*/ 0 w 194"/>
                <a:gd name="T15" fmla="*/ 0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8">
                  <a:moveTo>
                    <a:pt x="0" y="0"/>
                  </a:moveTo>
                  <a:lnTo>
                    <a:pt x="26" y="6"/>
                  </a:lnTo>
                  <a:lnTo>
                    <a:pt x="190" y="2"/>
                  </a:lnTo>
                  <a:lnTo>
                    <a:pt x="194" y="176"/>
                  </a:lnTo>
                  <a:lnTo>
                    <a:pt x="164" y="178"/>
                  </a:lnTo>
                  <a:lnTo>
                    <a:pt x="38" y="178"/>
                  </a:lnTo>
                  <a:lnTo>
                    <a:pt x="0" y="174"/>
                  </a:lnTo>
                  <a:lnTo>
                    <a:pt x="0" y="0"/>
                  </a:lnTo>
                  <a:close/>
                </a:path>
              </a:pathLst>
            </a:custGeom>
            <a:grpFill/>
            <a:ln w="6350" cmpd="sng">
              <a:solidFill>
                <a:schemeClr val="tx2"/>
              </a:solidFill>
              <a:round/>
              <a:headEnd/>
              <a:tailEnd/>
            </a:ln>
          </p:spPr>
          <p:txBody>
            <a:bodyPr/>
            <a:lstStyle/>
            <a:p>
              <a:endParaRPr lang="en-US"/>
            </a:p>
          </p:txBody>
        </p:sp>
        <p:sp>
          <p:nvSpPr>
            <p:cNvPr id="70" name="Freeform 65"/>
            <p:cNvSpPr>
              <a:spLocks/>
            </p:cNvSpPr>
            <p:nvPr/>
          </p:nvSpPr>
          <p:spPr bwMode="auto">
            <a:xfrm>
              <a:off x="3225800" y="2193925"/>
              <a:ext cx="485775" cy="481013"/>
            </a:xfrm>
            <a:custGeom>
              <a:avLst/>
              <a:gdLst>
                <a:gd name="T0" fmla="*/ 0 w 170"/>
                <a:gd name="T1" fmla="*/ 2147483647 h 168"/>
                <a:gd name="T2" fmla="*/ 2147483647 w 170"/>
                <a:gd name="T3" fmla="*/ 0 h 168"/>
                <a:gd name="T4" fmla="*/ 2147483647 w 170"/>
                <a:gd name="T5" fmla="*/ 2147483647 h 168"/>
                <a:gd name="T6" fmla="*/ 2147483647 w 170"/>
                <a:gd name="T7" fmla="*/ 2147483647 h 168"/>
                <a:gd name="T8" fmla="*/ 2147483647 w 170"/>
                <a:gd name="T9" fmla="*/ 2147483647 h 168"/>
                <a:gd name="T10" fmla="*/ 0 w 170"/>
                <a:gd name="T11" fmla="*/ 2147483647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68">
                  <a:moveTo>
                    <a:pt x="0" y="4"/>
                  </a:moveTo>
                  <a:lnTo>
                    <a:pt x="160" y="0"/>
                  </a:lnTo>
                  <a:lnTo>
                    <a:pt x="170" y="2"/>
                  </a:lnTo>
                  <a:lnTo>
                    <a:pt x="170" y="168"/>
                  </a:lnTo>
                  <a:lnTo>
                    <a:pt x="2" y="166"/>
                  </a:lnTo>
                  <a:lnTo>
                    <a:pt x="0" y="4"/>
                  </a:lnTo>
                  <a:close/>
                </a:path>
              </a:pathLst>
            </a:custGeom>
            <a:grpFill/>
            <a:ln w="6350" cmpd="sng">
              <a:solidFill>
                <a:schemeClr val="tx2"/>
              </a:solidFill>
              <a:round/>
              <a:headEnd/>
              <a:tailEnd/>
            </a:ln>
          </p:spPr>
          <p:txBody>
            <a:bodyPr/>
            <a:lstStyle/>
            <a:p>
              <a:endParaRPr lang="en-US"/>
            </a:p>
          </p:txBody>
        </p:sp>
        <p:sp>
          <p:nvSpPr>
            <p:cNvPr id="71" name="Freeform 66"/>
            <p:cNvSpPr>
              <a:spLocks/>
            </p:cNvSpPr>
            <p:nvPr/>
          </p:nvSpPr>
          <p:spPr bwMode="auto">
            <a:xfrm>
              <a:off x="3711575" y="2189163"/>
              <a:ext cx="492125" cy="485775"/>
            </a:xfrm>
            <a:custGeom>
              <a:avLst/>
              <a:gdLst>
                <a:gd name="T0" fmla="*/ 0 w 172"/>
                <a:gd name="T1" fmla="*/ 2147483647 h 170"/>
                <a:gd name="T2" fmla="*/ 2147483647 w 172"/>
                <a:gd name="T3" fmla="*/ 0 h 170"/>
                <a:gd name="T4" fmla="*/ 2147483647 w 172"/>
                <a:gd name="T5" fmla="*/ 2147483647 h 170"/>
                <a:gd name="T6" fmla="*/ 2147483647 w 172"/>
                <a:gd name="T7" fmla="*/ 2147483647 h 170"/>
                <a:gd name="T8" fmla="*/ 0 w 172"/>
                <a:gd name="T9" fmla="*/ 2147483647 h 170"/>
                <a:gd name="T10" fmla="*/ 0 w 172"/>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70">
                  <a:moveTo>
                    <a:pt x="0" y="4"/>
                  </a:moveTo>
                  <a:lnTo>
                    <a:pt x="158" y="0"/>
                  </a:lnTo>
                  <a:lnTo>
                    <a:pt x="170" y="2"/>
                  </a:lnTo>
                  <a:lnTo>
                    <a:pt x="172" y="170"/>
                  </a:lnTo>
                  <a:lnTo>
                    <a:pt x="0" y="170"/>
                  </a:lnTo>
                  <a:lnTo>
                    <a:pt x="0" y="4"/>
                  </a:lnTo>
                  <a:close/>
                </a:path>
              </a:pathLst>
            </a:custGeom>
            <a:grpFill/>
            <a:ln w="6350" cmpd="sng">
              <a:solidFill>
                <a:schemeClr val="tx2"/>
              </a:solidFill>
              <a:round/>
              <a:headEnd/>
              <a:tailEnd/>
            </a:ln>
          </p:spPr>
          <p:txBody>
            <a:bodyPr/>
            <a:lstStyle/>
            <a:p>
              <a:endParaRPr lang="en-US"/>
            </a:p>
          </p:txBody>
        </p:sp>
        <p:sp>
          <p:nvSpPr>
            <p:cNvPr id="72" name="Freeform 67"/>
            <p:cNvSpPr>
              <a:spLocks/>
            </p:cNvSpPr>
            <p:nvPr/>
          </p:nvSpPr>
          <p:spPr bwMode="auto">
            <a:xfrm>
              <a:off x="4197350" y="2189163"/>
              <a:ext cx="474663" cy="485775"/>
            </a:xfrm>
            <a:custGeom>
              <a:avLst/>
              <a:gdLst>
                <a:gd name="T0" fmla="*/ 0 w 166"/>
                <a:gd name="T1" fmla="*/ 2147483647 h 170"/>
                <a:gd name="T2" fmla="*/ 2147483647 w 166"/>
                <a:gd name="T3" fmla="*/ 0 h 170"/>
                <a:gd name="T4" fmla="*/ 2147483647 w 166"/>
                <a:gd name="T5" fmla="*/ 2147483647 h 170"/>
                <a:gd name="T6" fmla="*/ 2147483647 w 166"/>
                <a:gd name="T7" fmla="*/ 2147483647 h 170"/>
                <a:gd name="T8" fmla="*/ 2147483647 w 166"/>
                <a:gd name="T9" fmla="*/ 2147483647 h 170"/>
                <a:gd name="T10" fmla="*/ 0 w 166"/>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70">
                  <a:moveTo>
                    <a:pt x="0" y="2"/>
                  </a:moveTo>
                  <a:lnTo>
                    <a:pt x="162" y="0"/>
                  </a:lnTo>
                  <a:lnTo>
                    <a:pt x="166" y="134"/>
                  </a:lnTo>
                  <a:lnTo>
                    <a:pt x="166" y="170"/>
                  </a:lnTo>
                  <a:lnTo>
                    <a:pt x="2" y="170"/>
                  </a:lnTo>
                  <a:lnTo>
                    <a:pt x="0" y="2"/>
                  </a:lnTo>
                  <a:close/>
                </a:path>
              </a:pathLst>
            </a:custGeom>
            <a:grpFill/>
            <a:ln w="6350" cmpd="sng">
              <a:solidFill>
                <a:schemeClr val="tx2"/>
              </a:solidFill>
              <a:round/>
              <a:headEnd/>
              <a:tailEnd/>
            </a:ln>
          </p:spPr>
          <p:txBody>
            <a:bodyPr/>
            <a:lstStyle/>
            <a:p>
              <a:endParaRPr lang="en-US"/>
            </a:p>
          </p:txBody>
        </p:sp>
        <p:sp>
          <p:nvSpPr>
            <p:cNvPr id="73" name="Freeform 68"/>
            <p:cNvSpPr>
              <a:spLocks/>
            </p:cNvSpPr>
            <p:nvPr/>
          </p:nvSpPr>
          <p:spPr bwMode="auto">
            <a:xfrm>
              <a:off x="4660900" y="2189163"/>
              <a:ext cx="487363" cy="382587"/>
            </a:xfrm>
            <a:custGeom>
              <a:avLst/>
              <a:gdLst>
                <a:gd name="T0" fmla="*/ 0 w 170"/>
                <a:gd name="T1" fmla="*/ 0 h 134"/>
                <a:gd name="T2" fmla="*/ 2147483647 w 170"/>
                <a:gd name="T3" fmla="*/ 2147483647 h 134"/>
                <a:gd name="T4" fmla="*/ 2147483647 w 170"/>
                <a:gd name="T5" fmla="*/ 2147483647 h 134"/>
                <a:gd name="T6" fmla="*/ 2147483647 w 170"/>
                <a:gd name="T7" fmla="*/ 2147483647 h 134"/>
                <a:gd name="T8" fmla="*/ 2147483647 w 170"/>
                <a:gd name="T9" fmla="*/ 2147483647 h 134"/>
                <a:gd name="T10" fmla="*/ 0 w 170"/>
                <a:gd name="T11" fmla="*/ 0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34">
                  <a:moveTo>
                    <a:pt x="0" y="0"/>
                  </a:moveTo>
                  <a:lnTo>
                    <a:pt x="164" y="2"/>
                  </a:lnTo>
                  <a:lnTo>
                    <a:pt x="168" y="96"/>
                  </a:lnTo>
                  <a:lnTo>
                    <a:pt x="170" y="130"/>
                  </a:lnTo>
                  <a:lnTo>
                    <a:pt x="4" y="134"/>
                  </a:lnTo>
                  <a:lnTo>
                    <a:pt x="0" y="0"/>
                  </a:lnTo>
                  <a:close/>
                </a:path>
              </a:pathLst>
            </a:custGeom>
            <a:grpFill/>
            <a:ln w="6350" cmpd="sng">
              <a:solidFill>
                <a:schemeClr val="tx2"/>
              </a:solidFill>
              <a:round/>
              <a:headEnd/>
              <a:tailEnd/>
            </a:ln>
          </p:spPr>
          <p:txBody>
            <a:bodyPr/>
            <a:lstStyle/>
            <a:p>
              <a:endParaRPr lang="en-US"/>
            </a:p>
          </p:txBody>
        </p:sp>
        <p:sp>
          <p:nvSpPr>
            <p:cNvPr id="74" name="Freeform 69"/>
            <p:cNvSpPr>
              <a:spLocks/>
            </p:cNvSpPr>
            <p:nvPr/>
          </p:nvSpPr>
          <p:spPr bwMode="auto">
            <a:xfrm>
              <a:off x="5130800" y="2079625"/>
              <a:ext cx="496888" cy="384175"/>
            </a:xfrm>
            <a:custGeom>
              <a:avLst/>
              <a:gdLst>
                <a:gd name="T0" fmla="*/ 2147483647 w 174"/>
                <a:gd name="T1" fmla="*/ 2147483647 h 134"/>
                <a:gd name="T2" fmla="*/ 2147483647 w 174"/>
                <a:gd name="T3" fmla="*/ 0 h 134"/>
                <a:gd name="T4" fmla="*/ 2147483647 w 174"/>
                <a:gd name="T5" fmla="*/ 2147483647 h 134"/>
                <a:gd name="T6" fmla="*/ 2147483647 w 174"/>
                <a:gd name="T7" fmla="*/ 2147483647 h 134"/>
                <a:gd name="T8" fmla="*/ 2147483647 w 174"/>
                <a:gd name="T9" fmla="*/ 2147483647 h 134"/>
                <a:gd name="T10" fmla="*/ 0 w 174"/>
                <a:gd name="T11" fmla="*/ 2147483647 h 134"/>
                <a:gd name="T12" fmla="*/ 2147483647 w 174"/>
                <a:gd name="T13" fmla="*/ 2147483647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34">
                  <a:moveTo>
                    <a:pt x="2" y="6"/>
                  </a:moveTo>
                  <a:lnTo>
                    <a:pt x="168" y="0"/>
                  </a:lnTo>
                  <a:lnTo>
                    <a:pt x="174" y="36"/>
                  </a:lnTo>
                  <a:lnTo>
                    <a:pt x="174" y="132"/>
                  </a:lnTo>
                  <a:lnTo>
                    <a:pt x="4" y="134"/>
                  </a:lnTo>
                  <a:lnTo>
                    <a:pt x="0" y="40"/>
                  </a:lnTo>
                  <a:lnTo>
                    <a:pt x="2" y="6"/>
                  </a:lnTo>
                  <a:close/>
                </a:path>
              </a:pathLst>
            </a:custGeom>
            <a:grpFill/>
            <a:ln w="6350" cmpd="sng">
              <a:solidFill>
                <a:schemeClr val="tx2"/>
              </a:solidFill>
              <a:round/>
              <a:headEnd/>
              <a:tailEnd/>
            </a:ln>
          </p:spPr>
          <p:txBody>
            <a:bodyPr/>
            <a:lstStyle/>
            <a:p>
              <a:endParaRPr lang="en-US"/>
            </a:p>
          </p:txBody>
        </p:sp>
        <p:sp>
          <p:nvSpPr>
            <p:cNvPr id="75" name="Freeform 70"/>
            <p:cNvSpPr>
              <a:spLocks/>
            </p:cNvSpPr>
            <p:nvPr/>
          </p:nvSpPr>
          <p:spPr bwMode="auto">
            <a:xfrm>
              <a:off x="5627688" y="2171700"/>
              <a:ext cx="349250" cy="492125"/>
            </a:xfrm>
            <a:custGeom>
              <a:avLst/>
              <a:gdLst>
                <a:gd name="T0" fmla="*/ 0 w 122"/>
                <a:gd name="T1" fmla="*/ 2147483647 h 172"/>
                <a:gd name="T2" fmla="*/ 2147483647 w 122"/>
                <a:gd name="T3" fmla="*/ 0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0 w 122"/>
                <a:gd name="T13" fmla="*/ 2147483647 h 172"/>
                <a:gd name="T14" fmla="*/ 0 w 122"/>
                <a:gd name="T15" fmla="*/ 2147483647 h 172"/>
                <a:gd name="T16" fmla="*/ 0 w 122"/>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72">
                  <a:moveTo>
                    <a:pt x="0" y="4"/>
                  </a:moveTo>
                  <a:lnTo>
                    <a:pt x="116" y="0"/>
                  </a:lnTo>
                  <a:lnTo>
                    <a:pt x="120" y="128"/>
                  </a:lnTo>
                  <a:lnTo>
                    <a:pt x="122" y="166"/>
                  </a:lnTo>
                  <a:lnTo>
                    <a:pt x="4" y="172"/>
                  </a:lnTo>
                  <a:lnTo>
                    <a:pt x="2" y="138"/>
                  </a:lnTo>
                  <a:lnTo>
                    <a:pt x="0" y="100"/>
                  </a:lnTo>
                  <a:lnTo>
                    <a:pt x="0" y="50"/>
                  </a:lnTo>
                  <a:lnTo>
                    <a:pt x="0" y="4"/>
                  </a:lnTo>
                  <a:close/>
                </a:path>
              </a:pathLst>
            </a:custGeom>
            <a:grpFill/>
            <a:ln w="6350" cmpd="sng">
              <a:solidFill>
                <a:schemeClr val="tx2"/>
              </a:solidFill>
              <a:prstDash val="solid"/>
              <a:round/>
              <a:headEnd/>
              <a:tailEnd/>
            </a:ln>
          </p:spPr>
          <p:txBody>
            <a:bodyPr/>
            <a:lstStyle/>
            <a:p>
              <a:endParaRPr lang="en-US"/>
            </a:p>
          </p:txBody>
        </p:sp>
        <p:sp>
          <p:nvSpPr>
            <p:cNvPr id="76" name="Freeform 71"/>
            <p:cNvSpPr>
              <a:spLocks/>
            </p:cNvSpPr>
            <p:nvPr/>
          </p:nvSpPr>
          <p:spPr bwMode="auto">
            <a:xfrm>
              <a:off x="5141913" y="2457450"/>
              <a:ext cx="496887" cy="406400"/>
            </a:xfrm>
            <a:custGeom>
              <a:avLst/>
              <a:gdLst>
                <a:gd name="T0" fmla="*/ 0 w 174"/>
                <a:gd name="T1" fmla="*/ 2147483647 h 142"/>
                <a:gd name="T2" fmla="*/ 2147483647 w 174"/>
                <a:gd name="T3" fmla="*/ 0 h 142"/>
                <a:gd name="T4" fmla="*/ 2147483647 w 174"/>
                <a:gd name="T5" fmla="*/ 2147483647 h 142"/>
                <a:gd name="T6" fmla="*/ 2147483647 w 174"/>
                <a:gd name="T7" fmla="*/ 2147483647 h 142"/>
                <a:gd name="T8" fmla="*/ 2147483647 w 174"/>
                <a:gd name="T9" fmla="*/ 2147483647 h 142"/>
                <a:gd name="T10" fmla="*/ 2147483647 w 174"/>
                <a:gd name="T11" fmla="*/ 2147483647 h 142"/>
                <a:gd name="T12" fmla="*/ 0 w 174"/>
                <a:gd name="T13" fmla="*/ 2147483647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2">
                  <a:moveTo>
                    <a:pt x="0" y="2"/>
                  </a:moveTo>
                  <a:lnTo>
                    <a:pt x="170" y="0"/>
                  </a:lnTo>
                  <a:lnTo>
                    <a:pt x="174" y="72"/>
                  </a:lnTo>
                  <a:lnTo>
                    <a:pt x="174" y="134"/>
                  </a:lnTo>
                  <a:lnTo>
                    <a:pt x="4" y="142"/>
                  </a:lnTo>
                  <a:lnTo>
                    <a:pt x="2" y="36"/>
                  </a:lnTo>
                  <a:lnTo>
                    <a:pt x="0" y="2"/>
                  </a:lnTo>
                  <a:close/>
                </a:path>
              </a:pathLst>
            </a:custGeom>
            <a:grpFill/>
            <a:ln w="6350" cmpd="sng">
              <a:solidFill>
                <a:schemeClr val="tx2"/>
              </a:solidFill>
              <a:round/>
              <a:headEnd/>
              <a:tailEnd/>
            </a:ln>
          </p:spPr>
          <p:txBody>
            <a:bodyPr/>
            <a:lstStyle/>
            <a:p>
              <a:endParaRPr lang="en-US"/>
            </a:p>
          </p:txBody>
        </p:sp>
        <p:sp>
          <p:nvSpPr>
            <p:cNvPr id="77" name="Freeform 72"/>
            <p:cNvSpPr>
              <a:spLocks/>
            </p:cNvSpPr>
            <p:nvPr/>
          </p:nvSpPr>
          <p:spPr bwMode="auto">
            <a:xfrm>
              <a:off x="5610225" y="2646363"/>
              <a:ext cx="452438" cy="582612"/>
            </a:xfrm>
            <a:custGeom>
              <a:avLst/>
              <a:gdLst>
                <a:gd name="T0" fmla="*/ 2147483647 w 158"/>
                <a:gd name="T1" fmla="*/ 0 h 204"/>
                <a:gd name="T2" fmla="*/ 2147483647 w 158"/>
                <a:gd name="T3" fmla="*/ 2147483647 h 204"/>
                <a:gd name="T4" fmla="*/ 2147483647 w 158"/>
                <a:gd name="T5" fmla="*/ 2147483647 h 204"/>
                <a:gd name="T6" fmla="*/ 2147483647 w 158"/>
                <a:gd name="T7" fmla="*/ 2147483647 h 204"/>
                <a:gd name="T8" fmla="*/ 2147483647 w 158"/>
                <a:gd name="T9" fmla="*/ 2147483647 h 204"/>
                <a:gd name="T10" fmla="*/ 2147483647 w 158"/>
                <a:gd name="T11" fmla="*/ 2147483647 h 204"/>
                <a:gd name="T12" fmla="*/ 2147483647 w 158"/>
                <a:gd name="T13" fmla="*/ 2147483647 h 204"/>
                <a:gd name="T14" fmla="*/ 2147483647 w 158"/>
                <a:gd name="T15" fmla="*/ 2147483647 h 204"/>
                <a:gd name="T16" fmla="*/ 2147483647 w 158"/>
                <a:gd name="T17" fmla="*/ 2147483647 h 204"/>
                <a:gd name="T18" fmla="*/ 0 w 158"/>
                <a:gd name="T19" fmla="*/ 2147483647 h 204"/>
                <a:gd name="T20" fmla="*/ 2147483647 w 158"/>
                <a:gd name="T21" fmla="*/ 2147483647 h 204"/>
                <a:gd name="T22" fmla="*/ 2147483647 w 158"/>
                <a:gd name="T23" fmla="*/ 2147483647 h 204"/>
                <a:gd name="T24" fmla="*/ 2147483647 w 158"/>
                <a:gd name="T25" fmla="*/ 2147483647 h 204"/>
                <a:gd name="T26" fmla="*/ 2147483647 w 158"/>
                <a:gd name="T27" fmla="*/ 2147483647 h 204"/>
                <a:gd name="T28" fmla="*/ 2147483647 w 158"/>
                <a:gd name="T29" fmla="*/ 0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204">
                  <a:moveTo>
                    <a:pt x="128" y="0"/>
                  </a:moveTo>
                  <a:lnTo>
                    <a:pt x="132" y="58"/>
                  </a:lnTo>
                  <a:lnTo>
                    <a:pt x="146" y="64"/>
                  </a:lnTo>
                  <a:lnTo>
                    <a:pt x="152" y="104"/>
                  </a:lnTo>
                  <a:lnTo>
                    <a:pt x="158" y="122"/>
                  </a:lnTo>
                  <a:lnTo>
                    <a:pt x="142" y="124"/>
                  </a:lnTo>
                  <a:lnTo>
                    <a:pt x="144" y="198"/>
                  </a:lnTo>
                  <a:lnTo>
                    <a:pt x="16" y="204"/>
                  </a:lnTo>
                  <a:lnTo>
                    <a:pt x="12" y="98"/>
                  </a:lnTo>
                  <a:lnTo>
                    <a:pt x="0" y="94"/>
                  </a:lnTo>
                  <a:lnTo>
                    <a:pt x="2" y="88"/>
                  </a:lnTo>
                  <a:lnTo>
                    <a:pt x="12" y="84"/>
                  </a:lnTo>
                  <a:lnTo>
                    <a:pt x="10" y="68"/>
                  </a:lnTo>
                  <a:lnTo>
                    <a:pt x="10" y="6"/>
                  </a:lnTo>
                  <a:lnTo>
                    <a:pt x="128" y="0"/>
                  </a:lnTo>
                  <a:close/>
                </a:path>
              </a:pathLst>
            </a:custGeom>
            <a:grpFill/>
            <a:ln w="6350" cmpd="sng">
              <a:solidFill>
                <a:schemeClr val="tx2"/>
              </a:solidFill>
              <a:round/>
              <a:headEnd/>
              <a:tailEnd/>
            </a:ln>
          </p:spPr>
          <p:txBody>
            <a:bodyPr/>
            <a:lstStyle/>
            <a:p>
              <a:endParaRPr lang="en-US"/>
            </a:p>
          </p:txBody>
        </p:sp>
        <p:sp>
          <p:nvSpPr>
            <p:cNvPr id="78" name="Freeform 73"/>
            <p:cNvSpPr>
              <a:spLocks/>
            </p:cNvSpPr>
            <p:nvPr/>
          </p:nvSpPr>
          <p:spPr bwMode="auto">
            <a:xfrm>
              <a:off x="5153025" y="2840038"/>
              <a:ext cx="503238" cy="401637"/>
            </a:xfrm>
            <a:custGeom>
              <a:avLst/>
              <a:gdLst>
                <a:gd name="T0" fmla="*/ 0 w 176"/>
                <a:gd name="T1" fmla="*/ 2147483647 h 140"/>
                <a:gd name="T2" fmla="*/ 2147483647 w 176"/>
                <a:gd name="T3" fmla="*/ 0 h 140"/>
                <a:gd name="T4" fmla="*/ 2147483647 w 176"/>
                <a:gd name="T5" fmla="*/ 2147483647 h 140"/>
                <a:gd name="T6" fmla="*/ 2147483647 w 176"/>
                <a:gd name="T7" fmla="*/ 2147483647 h 140"/>
                <a:gd name="T8" fmla="*/ 2147483647 w 176"/>
                <a:gd name="T9" fmla="*/ 2147483647 h 140"/>
                <a:gd name="T10" fmla="*/ 2147483647 w 176"/>
                <a:gd name="T11" fmla="*/ 2147483647 h 140"/>
                <a:gd name="T12" fmla="*/ 2147483647 w 176"/>
                <a:gd name="T13" fmla="*/ 2147483647 h 140"/>
                <a:gd name="T14" fmla="*/ 2147483647 w 176"/>
                <a:gd name="T15" fmla="*/ 2147483647 h 140"/>
                <a:gd name="T16" fmla="*/ 0 w 176"/>
                <a:gd name="T17" fmla="*/ 2147483647 h 140"/>
                <a:gd name="T18" fmla="*/ 0 w 17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40">
                  <a:moveTo>
                    <a:pt x="0" y="8"/>
                  </a:moveTo>
                  <a:lnTo>
                    <a:pt x="170" y="0"/>
                  </a:lnTo>
                  <a:lnTo>
                    <a:pt x="172" y="16"/>
                  </a:lnTo>
                  <a:lnTo>
                    <a:pt x="162" y="20"/>
                  </a:lnTo>
                  <a:lnTo>
                    <a:pt x="160" y="26"/>
                  </a:lnTo>
                  <a:lnTo>
                    <a:pt x="172" y="30"/>
                  </a:lnTo>
                  <a:lnTo>
                    <a:pt x="176" y="136"/>
                  </a:lnTo>
                  <a:lnTo>
                    <a:pt x="8" y="140"/>
                  </a:lnTo>
                  <a:lnTo>
                    <a:pt x="0" y="32"/>
                  </a:lnTo>
                  <a:lnTo>
                    <a:pt x="0" y="8"/>
                  </a:lnTo>
                  <a:close/>
                </a:path>
              </a:pathLst>
            </a:custGeom>
            <a:grpFill/>
            <a:ln w="6350" cmpd="sng">
              <a:solidFill>
                <a:schemeClr val="tx2"/>
              </a:solidFill>
              <a:round/>
              <a:headEnd/>
              <a:tailEnd/>
            </a:ln>
          </p:spPr>
          <p:txBody>
            <a:bodyPr/>
            <a:lstStyle/>
            <a:p>
              <a:endParaRPr lang="en-US"/>
            </a:p>
          </p:txBody>
        </p:sp>
        <p:sp>
          <p:nvSpPr>
            <p:cNvPr id="79" name="Freeform 74"/>
            <p:cNvSpPr>
              <a:spLocks/>
            </p:cNvSpPr>
            <p:nvPr/>
          </p:nvSpPr>
          <p:spPr bwMode="auto">
            <a:xfrm>
              <a:off x="6761163" y="2486025"/>
              <a:ext cx="474662" cy="400050"/>
            </a:xfrm>
            <a:custGeom>
              <a:avLst/>
              <a:gdLst>
                <a:gd name="T0" fmla="*/ 0 w 166"/>
                <a:gd name="T1" fmla="*/ 2147483647 h 140"/>
                <a:gd name="T2" fmla="*/ 2147483647 w 166"/>
                <a:gd name="T3" fmla="*/ 0 h 140"/>
                <a:gd name="T4" fmla="*/ 2147483647 w 166"/>
                <a:gd name="T5" fmla="*/ 2147483647 h 140"/>
                <a:gd name="T6" fmla="*/ 2147483647 w 166"/>
                <a:gd name="T7" fmla="*/ 2147483647 h 140"/>
                <a:gd name="T8" fmla="*/ 2147483647 w 166"/>
                <a:gd name="T9" fmla="*/ 2147483647 h 140"/>
                <a:gd name="T10" fmla="*/ 2147483647 w 166"/>
                <a:gd name="T11" fmla="*/ 2147483647 h 140"/>
                <a:gd name="T12" fmla="*/ 2147483647 w 166"/>
                <a:gd name="T13" fmla="*/ 2147483647 h 140"/>
                <a:gd name="T14" fmla="*/ 2147483647 w 166"/>
                <a:gd name="T15" fmla="*/ 2147483647 h 140"/>
                <a:gd name="T16" fmla="*/ 0 w 166"/>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40">
                  <a:moveTo>
                    <a:pt x="0" y="6"/>
                  </a:moveTo>
                  <a:lnTo>
                    <a:pt x="134" y="0"/>
                  </a:lnTo>
                  <a:lnTo>
                    <a:pt x="134" y="50"/>
                  </a:lnTo>
                  <a:lnTo>
                    <a:pt x="162" y="54"/>
                  </a:lnTo>
                  <a:lnTo>
                    <a:pt x="166" y="134"/>
                  </a:lnTo>
                  <a:lnTo>
                    <a:pt x="38" y="140"/>
                  </a:lnTo>
                  <a:lnTo>
                    <a:pt x="30" y="46"/>
                  </a:lnTo>
                  <a:lnTo>
                    <a:pt x="6" y="44"/>
                  </a:lnTo>
                  <a:lnTo>
                    <a:pt x="0" y="6"/>
                  </a:lnTo>
                  <a:close/>
                </a:path>
              </a:pathLst>
            </a:custGeom>
            <a:grpFill/>
            <a:ln w="6350" cmpd="sng">
              <a:solidFill>
                <a:schemeClr val="tx2"/>
              </a:solidFill>
              <a:round/>
              <a:headEnd/>
              <a:tailEnd/>
            </a:ln>
          </p:spPr>
          <p:txBody>
            <a:bodyPr/>
            <a:lstStyle/>
            <a:p>
              <a:endParaRPr lang="en-US"/>
            </a:p>
          </p:txBody>
        </p:sp>
        <p:sp>
          <p:nvSpPr>
            <p:cNvPr id="80" name="Freeform 75"/>
            <p:cNvSpPr>
              <a:spLocks/>
            </p:cNvSpPr>
            <p:nvPr/>
          </p:nvSpPr>
          <p:spPr bwMode="auto">
            <a:xfrm>
              <a:off x="6389688" y="2525713"/>
              <a:ext cx="479425" cy="538162"/>
            </a:xfrm>
            <a:custGeom>
              <a:avLst/>
              <a:gdLst>
                <a:gd name="T0" fmla="*/ 0 w 168"/>
                <a:gd name="T1" fmla="*/ 2147483647 h 188"/>
                <a:gd name="T2" fmla="*/ 2147483647 w 168"/>
                <a:gd name="T3" fmla="*/ 2147483647 h 188"/>
                <a:gd name="T4" fmla="*/ 2147483647 w 168"/>
                <a:gd name="T5" fmla="*/ 2147483647 h 188"/>
                <a:gd name="T6" fmla="*/ 2147483647 w 168"/>
                <a:gd name="T7" fmla="*/ 0 h 188"/>
                <a:gd name="T8" fmla="*/ 2147483647 w 168"/>
                <a:gd name="T9" fmla="*/ 2147483647 h 188"/>
                <a:gd name="T10" fmla="*/ 2147483647 w 168"/>
                <a:gd name="T11" fmla="*/ 2147483647 h 188"/>
                <a:gd name="T12" fmla="*/ 2147483647 w 168"/>
                <a:gd name="T13" fmla="*/ 2147483647 h 188"/>
                <a:gd name="T14" fmla="*/ 2147483647 w 168"/>
                <a:gd name="T15" fmla="*/ 2147483647 h 188"/>
                <a:gd name="T16" fmla="*/ 2147483647 w 168"/>
                <a:gd name="T17" fmla="*/ 2147483647 h 188"/>
                <a:gd name="T18" fmla="*/ 2147483647 w 168"/>
                <a:gd name="T19" fmla="*/ 2147483647 h 188"/>
                <a:gd name="T20" fmla="*/ 2147483647 w 168"/>
                <a:gd name="T21" fmla="*/ 2147483647 h 188"/>
                <a:gd name="T22" fmla="*/ 2147483647 w 168"/>
                <a:gd name="T23" fmla="*/ 2147483647 h 188"/>
                <a:gd name="T24" fmla="*/ 2147483647 w 168"/>
                <a:gd name="T25" fmla="*/ 2147483647 h 188"/>
                <a:gd name="T26" fmla="*/ 2147483647 w 168"/>
                <a:gd name="T27" fmla="*/ 2147483647 h 188"/>
                <a:gd name="T28" fmla="*/ 2147483647 w 168"/>
                <a:gd name="T29" fmla="*/ 2147483647 h 188"/>
                <a:gd name="T30" fmla="*/ 0 w 168"/>
                <a:gd name="T31" fmla="*/ 2147483647 h 188"/>
                <a:gd name="T32" fmla="*/ 0 w 168"/>
                <a:gd name="T33" fmla="*/ 214748364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188">
                  <a:moveTo>
                    <a:pt x="0" y="64"/>
                  </a:moveTo>
                  <a:lnTo>
                    <a:pt x="32" y="60"/>
                  </a:lnTo>
                  <a:lnTo>
                    <a:pt x="32" y="24"/>
                  </a:lnTo>
                  <a:lnTo>
                    <a:pt x="84" y="0"/>
                  </a:lnTo>
                  <a:lnTo>
                    <a:pt x="90" y="8"/>
                  </a:lnTo>
                  <a:lnTo>
                    <a:pt x="124" y="12"/>
                  </a:lnTo>
                  <a:lnTo>
                    <a:pt x="120" y="26"/>
                  </a:lnTo>
                  <a:lnTo>
                    <a:pt x="136" y="30"/>
                  </a:lnTo>
                  <a:lnTo>
                    <a:pt x="160" y="32"/>
                  </a:lnTo>
                  <a:lnTo>
                    <a:pt x="168" y="126"/>
                  </a:lnTo>
                  <a:lnTo>
                    <a:pt x="162" y="180"/>
                  </a:lnTo>
                  <a:lnTo>
                    <a:pt x="46" y="188"/>
                  </a:lnTo>
                  <a:lnTo>
                    <a:pt x="36" y="184"/>
                  </a:lnTo>
                  <a:lnTo>
                    <a:pt x="36" y="154"/>
                  </a:lnTo>
                  <a:lnTo>
                    <a:pt x="2" y="152"/>
                  </a:lnTo>
                  <a:lnTo>
                    <a:pt x="0" y="140"/>
                  </a:lnTo>
                  <a:lnTo>
                    <a:pt x="0" y="64"/>
                  </a:lnTo>
                  <a:close/>
                </a:path>
              </a:pathLst>
            </a:custGeom>
            <a:grpFill/>
            <a:ln w="6350" cmpd="sng">
              <a:solidFill>
                <a:schemeClr val="tx2"/>
              </a:solidFill>
              <a:round/>
              <a:headEnd/>
              <a:tailEnd/>
            </a:ln>
          </p:spPr>
          <p:txBody>
            <a:bodyPr/>
            <a:lstStyle/>
            <a:p>
              <a:endParaRPr lang="en-US"/>
            </a:p>
          </p:txBody>
        </p:sp>
        <p:sp>
          <p:nvSpPr>
            <p:cNvPr id="81" name="Freeform 76"/>
            <p:cNvSpPr>
              <a:spLocks/>
            </p:cNvSpPr>
            <p:nvPr/>
          </p:nvSpPr>
          <p:spPr bwMode="auto">
            <a:xfrm>
              <a:off x="5970588" y="2536825"/>
              <a:ext cx="419100" cy="406400"/>
            </a:xfrm>
            <a:custGeom>
              <a:avLst/>
              <a:gdLst>
                <a:gd name="T0" fmla="*/ 0 w 146"/>
                <a:gd name="T1" fmla="*/ 0 h 142"/>
                <a:gd name="T2" fmla="*/ 2147483647 w 146"/>
                <a:gd name="T3" fmla="*/ 0 h 142"/>
                <a:gd name="T4" fmla="*/ 2147483647 w 146"/>
                <a:gd name="T5" fmla="*/ 2147483647 h 142"/>
                <a:gd name="T6" fmla="*/ 2147483647 w 146"/>
                <a:gd name="T7" fmla="*/ 2147483647 h 142"/>
                <a:gd name="T8" fmla="*/ 2147483647 w 146"/>
                <a:gd name="T9" fmla="*/ 2147483647 h 142"/>
                <a:gd name="T10" fmla="*/ 2147483647 w 146"/>
                <a:gd name="T11" fmla="*/ 2147483647 h 142"/>
                <a:gd name="T12" fmla="*/ 2147483647 w 146"/>
                <a:gd name="T13" fmla="*/ 2147483647 h 142"/>
                <a:gd name="T14" fmla="*/ 2147483647 w 146"/>
                <a:gd name="T15" fmla="*/ 2147483647 h 142"/>
                <a:gd name="T16" fmla="*/ 2147483647 w 146"/>
                <a:gd name="T17" fmla="*/ 2147483647 h 142"/>
                <a:gd name="T18" fmla="*/ 2147483647 w 146"/>
                <a:gd name="T19" fmla="*/ 2147483647 h 142"/>
                <a:gd name="T20" fmla="*/ 0 w 146"/>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 h="142">
                  <a:moveTo>
                    <a:pt x="0" y="0"/>
                  </a:moveTo>
                  <a:lnTo>
                    <a:pt x="36" y="0"/>
                  </a:lnTo>
                  <a:lnTo>
                    <a:pt x="38" y="54"/>
                  </a:lnTo>
                  <a:lnTo>
                    <a:pt x="142" y="52"/>
                  </a:lnTo>
                  <a:lnTo>
                    <a:pt x="146" y="60"/>
                  </a:lnTo>
                  <a:lnTo>
                    <a:pt x="146" y="136"/>
                  </a:lnTo>
                  <a:lnTo>
                    <a:pt x="26" y="142"/>
                  </a:lnTo>
                  <a:lnTo>
                    <a:pt x="20" y="102"/>
                  </a:lnTo>
                  <a:lnTo>
                    <a:pt x="6" y="96"/>
                  </a:lnTo>
                  <a:lnTo>
                    <a:pt x="2" y="38"/>
                  </a:lnTo>
                  <a:lnTo>
                    <a:pt x="0" y="0"/>
                  </a:lnTo>
                  <a:close/>
                </a:path>
              </a:pathLst>
            </a:custGeom>
            <a:grpFill/>
            <a:ln w="6350" cmpd="sng">
              <a:solidFill>
                <a:schemeClr val="tx2"/>
              </a:solidFill>
              <a:round/>
              <a:headEnd/>
              <a:tailEnd/>
            </a:ln>
          </p:spPr>
          <p:txBody>
            <a:bodyPr/>
            <a:lstStyle/>
            <a:p>
              <a:endParaRPr lang="en-US"/>
            </a:p>
          </p:txBody>
        </p:sp>
        <p:sp>
          <p:nvSpPr>
            <p:cNvPr id="82" name="Freeform 77"/>
            <p:cNvSpPr>
              <a:spLocks/>
            </p:cNvSpPr>
            <p:nvPr/>
          </p:nvSpPr>
          <p:spPr bwMode="auto">
            <a:xfrm>
              <a:off x="6016625" y="2925763"/>
              <a:ext cx="520700" cy="388937"/>
            </a:xfrm>
            <a:custGeom>
              <a:avLst/>
              <a:gdLst>
                <a:gd name="T0" fmla="*/ 2147483647 w 182"/>
                <a:gd name="T1" fmla="*/ 2147483647 h 136"/>
                <a:gd name="T2" fmla="*/ 2147483647 w 182"/>
                <a:gd name="T3" fmla="*/ 0 h 136"/>
                <a:gd name="T4" fmla="*/ 2147483647 w 182"/>
                <a:gd name="T5" fmla="*/ 2147483647 h 136"/>
                <a:gd name="T6" fmla="*/ 2147483647 w 182"/>
                <a:gd name="T7" fmla="*/ 2147483647 h 136"/>
                <a:gd name="T8" fmla="*/ 2147483647 w 182"/>
                <a:gd name="T9" fmla="*/ 2147483647 h 136"/>
                <a:gd name="T10" fmla="*/ 2147483647 w 182"/>
                <a:gd name="T11" fmla="*/ 2147483647 h 136"/>
                <a:gd name="T12" fmla="*/ 2147483647 w 182"/>
                <a:gd name="T13" fmla="*/ 2147483647 h 136"/>
                <a:gd name="T14" fmla="*/ 2147483647 w 182"/>
                <a:gd name="T15" fmla="*/ 2147483647 h 136"/>
                <a:gd name="T16" fmla="*/ 2147483647 w 182"/>
                <a:gd name="T17" fmla="*/ 2147483647 h 136"/>
                <a:gd name="T18" fmla="*/ 2147483647 w 182"/>
                <a:gd name="T19" fmla="*/ 2147483647 h 136"/>
                <a:gd name="T20" fmla="*/ 0 w 182"/>
                <a:gd name="T21" fmla="*/ 2147483647 h 136"/>
                <a:gd name="T22" fmla="*/ 2147483647 w 182"/>
                <a:gd name="T23" fmla="*/ 2147483647 h 136"/>
                <a:gd name="T24" fmla="*/ 2147483647 w 182"/>
                <a:gd name="T25" fmla="*/ 2147483647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 h="136">
                  <a:moveTo>
                    <a:pt x="10" y="6"/>
                  </a:moveTo>
                  <a:lnTo>
                    <a:pt x="130" y="0"/>
                  </a:lnTo>
                  <a:lnTo>
                    <a:pt x="132" y="12"/>
                  </a:lnTo>
                  <a:lnTo>
                    <a:pt x="166" y="14"/>
                  </a:lnTo>
                  <a:lnTo>
                    <a:pt x="166" y="44"/>
                  </a:lnTo>
                  <a:lnTo>
                    <a:pt x="176" y="48"/>
                  </a:lnTo>
                  <a:lnTo>
                    <a:pt x="182" y="128"/>
                  </a:lnTo>
                  <a:lnTo>
                    <a:pt x="38" y="136"/>
                  </a:lnTo>
                  <a:lnTo>
                    <a:pt x="10" y="136"/>
                  </a:lnTo>
                  <a:lnTo>
                    <a:pt x="2" y="100"/>
                  </a:lnTo>
                  <a:lnTo>
                    <a:pt x="0" y="26"/>
                  </a:lnTo>
                  <a:lnTo>
                    <a:pt x="16" y="24"/>
                  </a:lnTo>
                  <a:lnTo>
                    <a:pt x="10" y="6"/>
                  </a:lnTo>
                  <a:close/>
                </a:path>
              </a:pathLst>
            </a:custGeom>
            <a:grpFill/>
            <a:ln w="6350" cmpd="sng">
              <a:solidFill>
                <a:schemeClr val="tx2"/>
              </a:solidFill>
              <a:round/>
              <a:headEnd/>
              <a:tailEnd/>
            </a:ln>
          </p:spPr>
          <p:txBody>
            <a:bodyPr/>
            <a:lstStyle/>
            <a:p>
              <a:endParaRPr lang="en-US"/>
            </a:p>
          </p:txBody>
        </p:sp>
        <p:sp>
          <p:nvSpPr>
            <p:cNvPr id="83" name="Freeform 78"/>
            <p:cNvSpPr>
              <a:spLocks/>
            </p:cNvSpPr>
            <p:nvPr/>
          </p:nvSpPr>
          <p:spPr bwMode="auto">
            <a:xfrm>
              <a:off x="6853238" y="2868613"/>
              <a:ext cx="404812" cy="515937"/>
            </a:xfrm>
            <a:custGeom>
              <a:avLst/>
              <a:gdLst>
                <a:gd name="T0" fmla="*/ 2147483647 w 142"/>
                <a:gd name="T1" fmla="*/ 2147483647 h 180"/>
                <a:gd name="T2" fmla="*/ 2147483647 w 142"/>
                <a:gd name="T3" fmla="*/ 0 h 180"/>
                <a:gd name="T4" fmla="*/ 2147483647 w 142"/>
                <a:gd name="T5" fmla="*/ 2147483647 h 180"/>
                <a:gd name="T6" fmla="*/ 2147483647 w 142"/>
                <a:gd name="T7" fmla="*/ 2147483647 h 180"/>
                <a:gd name="T8" fmla="*/ 2147483647 w 142"/>
                <a:gd name="T9" fmla="*/ 2147483647 h 180"/>
                <a:gd name="T10" fmla="*/ 0 w 142"/>
                <a:gd name="T11" fmla="*/ 2147483647 h 180"/>
                <a:gd name="T12" fmla="*/ 2147483647 w 142"/>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180">
                  <a:moveTo>
                    <a:pt x="6" y="6"/>
                  </a:moveTo>
                  <a:lnTo>
                    <a:pt x="134" y="0"/>
                  </a:lnTo>
                  <a:lnTo>
                    <a:pt x="138" y="52"/>
                  </a:lnTo>
                  <a:lnTo>
                    <a:pt x="142" y="168"/>
                  </a:lnTo>
                  <a:lnTo>
                    <a:pt x="8" y="180"/>
                  </a:lnTo>
                  <a:lnTo>
                    <a:pt x="0" y="60"/>
                  </a:lnTo>
                  <a:lnTo>
                    <a:pt x="6" y="6"/>
                  </a:lnTo>
                  <a:close/>
                </a:path>
              </a:pathLst>
            </a:custGeom>
            <a:grpFill/>
            <a:ln w="6350" cmpd="sng">
              <a:solidFill>
                <a:schemeClr val="tx2"/>
              </a:solidFill>
              <a:round/>
              <a:headEnd/>
              <a:tailEnd/>
            </a:ln>
          </p:spPr>
          <p:txBody>
            <a:bodyPr/>
            <a:lstStyle/>
            <a:p>
              <a:endParaRPr lang="en-US"/>
            </a:p>
          </p:txBody>
        </p:sp>
        <p:sp>
          <p:nvSpPr>
            <p:cNvPr id="84" name="Freeform 79"/>
            <p:cNvSpPr>
              <a:spLocks/>
            </p:cNvSpPr>
            <p:nvPr/>
          </p:nvSpPr>
          <p:spPr bwMode="auto">
            <a:xfrm>
              <a:off x="6519863" y="3040063"/>
              <a:ext cx="361950" cy="641350"/>
            </a:xfrm>
            <a:custGeom>
              <a:avLst/>
              <a:gdLst>
                <a:gd name="T0" fmla="*/ 0 w 126"/>
                <a:gd name="T1" fmla="*/ 2147483647 h 224"/>
                <a:gd name="T2" fmla="*/ 2147483647 w 126"/>
                <a:gd name="T3" fmla="*/ 0 h 224"/>
                <a:gd name="T4" fmla="*/ 2147483647 w 126"/>
                <a:gd name="T5" fmla="*/ 2147483647 h 224"/>
                <a:gd name="T6" fmla="*/ 2147483647 w 126"/>
                <a:gd name="T7" fmla="*/ 2147483647 h 224"/>
                <a:gd name="T8" fmla="*/ 2147483647 w 126"/>
                <a:gd name="T9" fmla="*/ 2147483647 h 224"/>
                <a:gd name="T10" fmla="*/ 2147483647 w 126"/>
                <a:gd name="T11" fmla="*/ 2147483647 h 224"/>
                <a:gd name="T12" fmla="*/ 0 w 126"/>
                <a:gd name="T13" fmla="*/ 2147483647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0" y="8"/>
                  </a:moveTo>
                  <a:lnTo>
                    <a:pt x="116" y="0"/>
                  </a:lnTo>
                  <a:lnTo>
                    <a:pt x="124" y="120"/>
                  </a:lnTo>
                  <a:lnTo>
                    <a:pt x="126" y="216"/>
                  </a:lnTo>
                  <a:lnTo>
                    <a:pt x="6" y="224"/>
                  </a:lnTo>
                  <a:lnTo>
                    <a:pt x="6" y="88"/>
                  </a:lnTo>
                  <a:lnTo>
                    <a:pt x="0" y="8"/>
                  </a:lnTo>
                  <a:close/>
                </a:path>
              </a:pathLst>
            </a:custGeom>
            <a:grpFill/>
            <a:ln w="6350" cmpd="sng">
              <a:solidFill>
                <a:schemeClr val="tx2"/>
              </a:solidFill>
              <a:round/>
              <a:headEnd/>
              <a:tailEnd/>
            </a:ln>
          </p:spPr>
          <p:txBody>
            <a:bodyPr/>
            <a:lstStyle/>
            <a:p>
              <a:endParaRPr lang="en-US"/>
            </a:p>
          </p:txBody>
        </p:sp>
        <p:sp>
          <p:nvSpPr>
            <p:cNvPr id="85" name="Freeform 80"/>
            <p:cNvSpPr>
              <a:spLocks/>
            </p:cNvSpPr>
            <p:nvPr/>
          </p:nvSpPr>
          <p:spPr bwMode="auto">
            <a:xfrm>
              <a:off x="6875463" y="3349625"/>
              <a:ext cx="395287" cy="457200"/>
            </a:xfrm>
            <a:custGeom>
              <a:avLst/>
              <a:gdLst>
                <a:gd name="T0" fmla="*/ 0 w 138"/>
                <a:gd name="T1" fmla="*/ 2147483647 h 160"/>
                <a:gd name="T2" fmla="*/ 2147483647 w 138"/>
                <a:gd name="T3" fmla="*/ 0 h 160"/>
                <a:gd name="T4" fmla="*/ 2147483647 w 138"/>
                <a:gd name="T5" fmla="*/ 2147483647 h 160"/>
                <a:gd name="T6" fmla="*/ 2147483647 w 138"/>
                <a:gd name="T7" fmla="*/ 2147483647 h 160"/>
                <a:gd name="T8" fmla="*/ 2147483647 w 138"/>
                <a:gd name="T9" fmla="*/ 2147483647 h 160"/>
                <a:gd name="T10" fmla="*/ 2147483647 w 138"/>
                <a:gd name="T11" fmla="*/ 2147483647 h 160"/>
                <a:gd name="T12" fmla="*/ 0 w 138"/>
                <a:gd name="T13" fmla="*/ 2147483647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60">
                  <a:moveTo>
                    <a:pt x="0" y="12"/>
                  </a:moveTo>
                  <a:lnTo>
                    <a:pt x="134" y="0"/>
                  </a:lnTo>
                  <a:lnTo>
                    <a:pt x="138" y="14"/>
                  </a:lnTo>
                  <a:lnTo>
                    <a:pt x="138" y="152"/>
                  </a:lnTo>
                  <a:lnTo>
                    <a:pt x="6" y="160"/>
                  </a:lnTo>
                  <a:lnTo>
                    <a:pt x="2" y="108"/>
                  </a:lnTo>
                  <a:lnTo>
                    <a:pt x="0" y="12"/>
                  </a:lnTo>
                  <a:close/>
                </a:path>
              </a:pathLst>
            </a:custGeom>
            <a:grpFill/>
            <a:ln w="6350" cmpd="sng">
              <a:solidFill>
                <a:schemeClr val="tx2"/>
              </a:solidFill>
              <a:round/>
              <a:headEnd/>
              <a:tailEnd/>
            </a:ln>
          </p:spPr>
          <p:txBody>
            <a:bodyPr/>
            <a:lstStyle/>
            <a:p>
              <a:endParaRPr lang="en-US"/>
            </a:p>
          </p:txBody>
        </p:sp>
        <p:sp>
          <p:nvSpPr>
            <p:cNvPr id="86" name="Freeform 81"/>
            <p:cNvSpPr>
              <a:spLocks/>
            </p:cNvSpPr>
            <p:nvPr/>
          </p:nvSpPr>
          <p:spPr bwMode="auto">
            <a:xfrm>
              <a:off x="6892925" y="3784600"/>
              <a:ext cx="393700" cy="354013"/>
            </a:xfrm>
            <a:custGeom>
              <a:avLst/>
              <a:gdLst>
                <a:gd name="T0" fmla="*/ 0 w 138"/>
                <a:gd name="T1" fmla="*/ 2147483647 h 124"/>
                <a:gd name="T2" fmla="*/ 2147483647 w 138"/>
                <a:gd name="T3" fmla="*/ 0 h 124"/>
                <a:gd name="T4" fmla="*/ 2147483647 w 138"/>
                <a:gd name="T5" fmla="*/ 2147483647 h 124"/>
                <a:gd name="T6" fmla="*/ 2147483647 w 138"/>
                <a:gd name="T7" fmla="*/ 2147483647 h 124"/>
                <a:gd name="T8" fmla="*/ 0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0" y="8"/>
                  </a:moveTo>
                  <a:lnTo>
                    <a:pt x="132" y="0"/>
                  </a:lnTo>
                  <a:lnTo>
                    <a:pt x="138" y="120"/>
                  </a:lnTo>
                  <a:lnTo>
                    <a:pt x="8" y="124"/>
                  </a:lnTo>
                  <a:lnTo>
                    <a:pt x="0" y="8"/>
                  </a:lnTo>
                  <a:close/>
                </a:path>
              </a:pathLst>
            </a:custGeom>
            <a:grpFill/>
            <a:ln w="6350" cmpd="sng">
              <a:solidFill>
                <a:schemeClr val="tx2"/>
              </a:solidFill>
              <a:round/>
              <a:headEnd/>
              <a:tailEnd/>
            </a:ln>
          </p:spPr>
          <p:txBody>
            <a:bodyPr/>
            <a:lstStyle/>
            <a:p>
              <a:endParaRPr lang="en-US"/>
            </a:p>
          </p:txBody>
        </p:sp>
        <p:sp>
          <p:nvSpPr>
            <p:cNvPr id="87" name="Freeform 82"/>
            <p:cNvSpPr>
              <a:spLocks/>
            </p:cNvSpPr>
            <p:nvPr/>
          </p:nvSpPr>
          <p:spPr bwMode="auto">
            <a:xfrm>
              <a:off x="6394450" y="3659188"/>
              <a:ext cx="520700" cy="650875"/>
            </a:xfrm>
            <a:custGeom>
              <a:avLst/>
              <a:gdLst>
                <a:gd name="T0" fmla="*/ 0 w 182"/>
                <a:gd name="T1" fmla="*/ 2147483647 h 228"/>
                <a:gd name="T2" fmla="*/ 2147483647 w 182"/>
                <a:gd name="T3" fmla="*/ 2147483647 h 228"/>
                <a:gd name="T4" fmla="*/ 2147483647 w 182"/>
                <a:gd name="T5" fmla="*/ 2147483647 h 228"/>
                <a:gd name="T6" fmla="*/ 2147483647 w 182"/>
                <a:gd name="T7" fmla="*/ 0 h 228"/>
                <a:gd name="T8" fmla="*/ 2147483647 w 182"/>
                <a:gd name="T9" fmla="*/ 2147483647 h 228"/>
                <a:gd name="T10" fmla="*/ 2147483647 w 182"/>
                <a:gd name="T11" fmla="*/ 2147483647 h 228"/>
                <a:gd name="T12" fmla="*/ 2147483647 w 182"/>
                <a:gd name="T13" fmla="*/ 2147483647 h 228"/>
                <a:gd name="T14" fmla="*/ 2147483647 w 182"/>
                <a:gd name="T15" fmla="*/ 2147483647 h 228"/>
                <a:gd name="T16" fmla="*/ 0 w 182"/>
                <a:gd name="T17" fmla="*/ 2147483647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228">
                  <a:moveTo>
                    <a:pt x="0" y="48"/>
                  </a:moveTo>
                  <a:lnTo>
                    <a:pt x="48" y="46"/>
                  </a:lnTo>
                  <a:lnTo>
                    <a:pt x="50" y="8"/>
                  </a:lnTo>
                  <a:lnTo>
                    <a:pt x="170" y="0"/>
                  </a:lnTo>
                  <a:lnTo>
                    <a:pt x="174" y="52"/>
                  </a:lnTo>
                  <a:lnTo>
                    <a:pt x="182" y="168"/>
                  </a:lnTo>
                  <a:lnTo>
                    <a:pt x="182" y="228"/>
                  </a:lnTo>
                  <a:lnTo>
                    <a:pt x="10" y="228"/>
                  </a:lnTo>
                  <a:lnTo>
                    <a:pt x="0" y="48"/>
                  </a:lnTo>
                  <a:close/>
                </a:path>
              </a:pathLst>
            </a:custGeom>
            <a:grpFill/>
            <a:ln w="6350" cmpd="sng">
              <a:solidFill>
                <a:schemeClr val="tx2"/>
              </a:solidFill>
              <a:round/>
              <a:headEnd/>
              <a:tailEnd/>
            </a:ln>
          </p:spPr>
          <p:txBody>
            <a:bodyPr/>
            <a:lstStyle/>
            <a:p>
              <a:endParaRPr lang="en-US"/>
            </a:p>
          </p:txBody>
        </p:sp>
        <p:sp>
          <p:nvSpPr>
            <p:cNvPr id="88" name="Freeform 83"/>
            <p:cNvSpPr>
              <a:spLocks/>
            </p:cNvSpPr>
            <p:nvPr/>
          </p:nvSpPr>
          <p:spPr bwMode="auto">
            <a:xfrm>
              <a:off x="6108700" y="3292475"/>
              <a:ext cx="428625" cy="514350"/>
            </a:xfrm>
            <a:custGeom>
              <a:avLst/>
              <a:gdLst>
                <a:gd name="T0" fmla="*/ 2147483647 w 150"/>
                <a:gd name="T1" fmla="*/ 2147483647 h 180"/>
                <a:gd name="T2" fmla="*/ 2147483647 w 150"/>
                <a:gd name="T3" fmla="*/ 0 h 180"/>
                <a:gd name="T4" fmla="*/ 2147483647 w 150"/>
                <a:gd name="T5" fmla="*/ 2147483647 h 180"/>
                <a:gd name="T6" fmla="*/ 2147483647 w 150"/>
                <a:gd name="T7" fmla="*/ 2147483647 h 180"/>
                <a:gd name="T8" fmla="*/ 2147483647 w 150"/>
                <a:gd name="T9" fmla="*/ 2147483647 h 180"/>
                <a:gd name="T10" fmla="*/ 0 w 150"/>
                <a:gd name="T11" fmla="*/ 2147483647 h 180"/>
                <a:gd name="T12" fmla="*/ 2147483647 w 150"/>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80">
                  <a:moveTo>
                    <a:pt x="6" y="8"/>
                  </a:moveTo>
                  <a:lnTo>
                    <a:pt x="150" y="0"/>
                  </a:lnTo>
                  <a:lnTo>
                    <a:pt x="150" y="136"/>
                  </a:lnTo>
                  <a:lnTo>
                    <a:pt x="148" y="174"/>
                  </a:lnTo>
                  <a:lnTo>
                    <a:pt x="100" y="176"/>
                  </a:lnTo>
                  <a:lnTo>
                    <a:pt x="0" y="180"/>
                  </a:lnTo>
                  <a:lnTo>
                    <a:pt x="6" y="8"/>
                  </a:lnTo>
                  <a:close/>
                </a:path>
              </a:pathLst>
            </a:custGeom>
            <a:grpFill/>
            <a:ln w="6350" cmpd="sng">
              <a:solidFill>
                <a:schemeClr val="tx2"/>
              </a:solidFill>
              <a:round/>
              <a:headEnd/>
              <a:tailEnd/>
            </a:ln>
          </p:spPr>
          <p:txBody>
            <a:bodyPr/>
            <a:lstStyle/>
            <a:p>
              <a:endParaRPr lang="en-US"/>
            </a:p>
          </p:txBody>
        </p:sp>
        <p:sp>
          <p:nvSpPr>
            <p:cNvPr id="89" name="Freeform 84"/>
            <p:cNvSpPr>
              <a:spLocks/>
            </p:cNvSpPr>
            <p:nvPr/>
          </p:nvSpPr>
          <p:spPr bwMode="auto">
            <a:xfrm>
              <a:off x="5651500" y="3213100"/>
              <a:ext cx="474663" cy="604838"/>
            </a:xfrm>
            <a:custGeom>
              <a:avLst/>
              <a:gdLst>
                <a:gd name="T0" fmla="*/ 2147483647 w 166"/>
                <a:gd name="T1" fmla="*/ 2147483647 h 212"/>
                <a:gd name="T2" fmla="*/ 2147483647 w 166"/>
                <a:gd name="T3" fmla="*/ 0 h 212"/>
                <a:gd name="T4" fmla="*/ 2147483647 w 166"/>
                <a:gd name="T5" fmla="*/ 2147483647 h 212"/>
                <a:gd name="T6" fmla="*/ 2147483647 w 166"/>
                <a:gd name="T7" fmla="*/ 2147483647 h 212"/>
                <a:gd name="T8" fmla="*/ 2147483647 w 166"/>
                <a:gd name="T9" fmla="*/ 2147483647 h 212"/>
                <a:gd name="T10" fmla="*/ 2147483647 w 166"/>
                <a:gd name="T11" fmla="*/ 2147483647 h 212"/>
                <a:gd name="T12" fmla="*/ 2147483647 w 166"/>
                <a:gd name="T13" fmla="*/ 2147483647 h 212"/>
                <a:gd name="T14" fmla="*/ 0 w 166"/>
                <a:gd name="T15" fmla="*/ 2147483647 h 212"/>
                <a:gd name="T16" fmla="*/ 2147483647 w 166"/>
                <a:gd name="T17" fmla="*/ 2147483647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212">
                  <a:moveTo>
                    <a:pt x="2" y="6"/>
                  </a:moveTo>
                  <a:lnTo>
                    <a:pt x="130" y="0"/>
                  </a:lnTo>
                  <a:lnTo>
                    <a:pt x="138" y="36"/>
                  </a:lnTo>
                  <a:lnTo>
                    <a:pt x="166" y="36"/>
                  </a:lnTo>
                  <a:lnTo>
                    <a:pt x="160" y="208"/>
                  </a:lnTo>
                  <a:lnTo>
                    <a:pt x="70" y="212"/>
                  </a:lnTo>
                  <a:lnTo>
                    <a:pt x="66" y="176"/>
                  </a:lnTo>
                  <a:lnTo>
                    <a:pt x="0" y="174"/>
                  </a:lnTo>
                  <a:lnTo>
                    <a:pt x="2" y="6"/>
                  </a:lnTo>
                  <a:close/>
                </a:path>
              </a:pathLst>
            </a:custGeom>
            <a:grpFill/>
            <a:ln w="6350" cmpd="sng">
              <a:solidFill>
                <a:schemeClr val="tx2"/>
              </a:solidFill>
              <a:round/>
              <a:headEnd/>
              <a:tailEnd/>
            </a:ln>
          </p:spPr>
          <p:txBody>
            <a:bodyPr/>
            <a:lstStyle/>
            <a:p>
              <a:endParaRPr lang="en-US"/>
            </a:p>
          </p:txBody>
        </p:sp>
        <p:sp>
          <p:nvSpPr>
            <p:cNvPr id="90" name="Freeform 85"/>
            <p:cNvSpPr>
              <a:spLocks/>
            </p:cNvSpPr>
            <p:nvPr/>
          </p:nvSpPr>
          <p:spPr bwMode="auto">
            <a:xfrm>
              <a:off x="5851525" y="3789363"/>
              <a:ext cx="571500" cy="704850"/>
            </a:xfrm>
            <a:custGeom>
              <a:avLst/>
              <a:gdLst>
                <a:gd name="T0" fmla="*/ 0 w 200"/>
                <a:gd name="T1" fmla="*/ 2147483647 h 246"/>
                <a:gd name="T2" fmla="*/ 2147483647 w 200"/>
                <a:gd name="T3" fmla="*/ 2147483647 h 246"/>
                <a:gd name="T4" fmla="*/ 2147483647 w 200"/>
                <a:gd name="T5" fmla="*/ 2147483647 h 246"/>
                <a:gd name="T6" fmla="*/ 2147483647 w 200"/>
                <a:gd name="T7" fmla="*/ 0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0 w 200"/>
                <a:gd name="T19" fmla="*/ 2147483647 h 246"/>
                <a:gd name="T20" fmla="*/ 0 w 200"/>
                <a:gd name="T21" fmla="*/ 21474836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246">
                  <a:moveTo>
                    <a:pt x="0" y="10"/>
                  </a:moveTo>
                  <a:lnTo>
                    <a:pt x="90" y="6"/>
                  </a:lnTo>
                  <a:lnTo>
                    <a:pt x="140" y="2"/>
                  </a:lnTo>
                  <a:lnTo>
                    <a:pt x="174" y="0"/>
                  </a:lnTo>
                  <a:lnTo>
                    <a:pt x="186" y="2"/>
                  </a:lnTo>
                  <a:lnTo>
                    <a:pt x="190" y="2"/>
                  </a:lnTo>
                  <a:lnTo>
                    <a:pt x="200" y="182"/>
                  </a:lnTo>
                  <a:lnTo>
                    <a:pt x="200" y="234"/>
                  </a:lnTo>
                  <a:lnTo>
                    <a:pt x="4" y="246"/>
                  </a:lnTo>
                  <a:lnTo>
                    <a:pt x="0" y="74"/>
                  </a:lnTo>
                  <a:lnTo>
                    <a:pt x="0" y="10"/>
                  </a:lnTo>
                  <a:close/>
                </a:path>
              </a:pathLst>
            </a:custGeom>
            <a:grpFill/>
            <a:ln w="6350" cmpd="sng">
              <a:solidFill>
                <a:schemeClr val="tx2"/>
              </a:solidFill>
              <a:round/>
              <a:headEnd/>
              <a:tailEnd/>
            </a:ln>
          </p:spPr>
          <p:txBody>
            <a:bodyPr/>
            <a:lstStyle/>
            <a:p>
              <a:endParaRPr lang="en-US"/>
            </a:p>
          </p:txBody>
        </p:sp>
        <p:sp>
          <p:nvSpPr>
            <p:cNvPr id="91" name="Freeform 86"/>
            <p:cNvSpPr>
              <a:spLocks/>
            </p:cNvSpPr>
            <p:nvPr/>
          </p:nvSpPr>
          <p:spPr bwMode="auto">
            <a:xfrm>
              <a:off x="5376863" y="3709988"/>
              <a:ext cx="474662" cy="303212"/>
            </a:xfrm>
            <a:custGeom>
              <a:avLst/>
              <a:gdLst>
                <a:gd name="T0" fmla="*/ 0 w 166"/>
                <a:gd name="T1" fmla="*/ 2147483647 h 106"/>
                <a:gd name="T2" fmla="*/ 2147483647 w 166"/>
                <a:gd name="T3" fmla="*/ 0 h 106"/>
                <a:gd name="T4" fmla="*/ 2147483647 w 166"/>
                <a:gd name="T5" fmla="*/ 2147483647 h 106"/>
                <a:gd name="T6" fmla="*/ 2147483647 w 166"/>
                <a:gd name="T7" fmla="*/ 2147483647 h 106"/>
                <a:gd name="T8" fmla="*/ 2147483647 w 166"/>
                <a:gd name="T9" fmla="*/ 2147483647 h 106"/>
                <a:gd name="T10" fmla="*/ 2147483647 w 166"/>
                <a:gd name="T11" fmla="*/ 2147483647 h 106"/>
                <a:gd name="T12" fmla="*/ 0 w 166"/>
                <a:gd name="T13" fmla="*/ 2147483647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106">
                  <a:moveTo>
                    <a:pt x="0" y="4"/>
                  </a:moveTo>
                  <a:lnTo>
                    <a:pt x="96" y="0"/>
                  </a:lnTo>
                  <a:lnTo>
                    <a:pt x="162" y="2"/>
                  </a:lnTo>
                  <a:lnTo>
                    <a:pt x="166" y="38"/>
                  </a:lnTo>
                  <a:lnTo>
                    <a:pt x="166" y="102"/>
                  </a:lnTo>
                  <a:lnTo>
                    <a:pt x="4" y="106"/>
                  </a:lnTo>
                  <a:lnTo>
                    <a:pt x="0" y="4"/>
                  </a:lnTo>
                  <a:close/>
                </a:path>
              </a:pathLst>
            </a:custGeom>
            <a:grpFill/>
            <a:ln w="6350" cmpd="sng">
              <a:solidFill>
                <a:schemeClr val="tx2"/>
              </a:solidFill>
              <a:round/>
              <a:headEnd/>
              <a:tailEnd/>
            </a:ln>
          </p:spPr>
          <p:txBody>
            <a:bodyPr/>
            <a:lstStyle/>
            <a:p>
              <a:endParaRPr lang="en-US"/>
            </a:p>
          </p:txBody>
        </p:sp>
        <p:sp>
          <p:nvSpPr>
            <p:cNvPr id="92" name="Freeform 87"/>
            <p:cNvSpPr>
              <a:spLocks/>
            </p:cNvSpPr>
            <p:nvPr/>
          </p:nvSpPr>
          <p:spPr bwMode="auto">
            <a:xfrm>
              <a:off x="5302250" y="4002088"/>
              <a:ext cx="560388" cy="514350"/>
            </a:xfrm>
            <a:custGeom>
              <a:avLst/>
              <a:gdLst>
                <a:gd name="T0" fmla="*/ 2147483647 w 196"/>
                <a:gd name="T1" fmla="*/ 2147483647 h 180"/>
                <a:gd name="T2" fmla="*/ 2147483647 w 196"/>
                <a:gd name="T3" fmla="*/ 0 h 180"/>
                <a:gd name="T4" fmla="*/ 2147483647 w 196"/>
                <a:gd name="T5" fmla="*/ 2147483647 h 180"/>
                <a:gd name="T6" fmla="*/ 0 w 196"/>
                <a:gd name="T7" fmla="*/ 2147483647 h 180"/>
                <a:gd name="T8" fmla="*/ 0 w 196"/>
                <a:gd name="T9" fmla="*/ 2147483647 h 180"/>
                <a:gd name="T10" fmla="*/ 2147483647 w 196"/>
                <a:gd name="T11" fmla="*/ 2147483647 h 180"/>
                <a:gd name="T12" fmla="*/ 2147483647 w 196"/>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0">
                  <a:moveTo>
                    <a:pt x="30" y="4"/>
                  </a:moveTo>
                  <a:lnTo>
                    <a:pt x="192" y="0"/>
                  </a:lnTo>
                  <a:lnTo>
                    <a:pt x="196" y="172"/>
                  </a:lnTo>
                  <a:lnTo>
                    <a:pt x="0" y="180"/>
                  </a:lnTo>
                  <a:lnTo>
                    <a:pt x="0" y="78"/>
                  </a:lnTo>
                  <a:lnTo>
                    <a:pt x="30" y="76"/>
                  </a:lnTo>
                  <a:lnTo>
                    <a:pt x="30" y="4"/>
                  </a:lnTo>
                  <a:close/>
                </a:path>
              </a:pathLst>
            </a:custGeom>
            <a:grpFill/>
            <a:ln w="6350" cmpd="sng">
              <a:solidFill>
                <a:schemeClr val="tx2"/>
              </a:solidFill>
              <a:round/>
              <a:headEnd/>
              <a:tailEnd/>
            </a:ln>
          </p:spPr>
          <p:txBody>
            <a:bodyPr/>
            <a:lstStyle/>
            <a:p>
              <a:endParaRPr lang="en-US"/>
            </a:p>
          </p:txBody>
        </p:sp>
        <p:sp>
          <p:nvSpPr>
            <p:cNvPr id="93" name="Freeform 88"/>
            <p:cNvSpPr>
              <a:spLocks/>
            </p:cNvSpPr>
            <p:nvPr/>
          </p:nvSpPr>
          <p:spPr bwMode="auto">
            <a:xfrm>
              <a:off x="4706938" y="3721100"/>
              <a:ext cx="681037" cy="503238"/>
            </a:xfrm>
            <a:custGeom>
              <a:avLst/>
              <a:gdLst>
                <a:gd name="T0" fmla="*/ 0 w 238"/>
                <a:gd name="T1" fmla="*/ 2147483647 h 176"/>
                <a:gd name="T2" fmla="*/ 2147483647 w 238"/>
                <a:gd name="T3" fmla="*/ 0 h 176"/>
                <a:gd name="T4" fmla="*/ 2147483647 w 238"/>
                <a:gd name="T5" fmla="*/ 0 h 176"/>
                <a:gd name="T6" fmla="*/ 2147483647 w 238"/>
                <a:gd name="T7" fmla="*/ 2147483647 h 176"/>
                <a:gd name="T8" fmla="*/ 2147483647 w 238"/>
                <a:gd name="T9" fmla="*/ 2147483647 h 176"/>
                <a:gd name="T10" fmla="*/ 2147483647 w 238"/>
                <a:gd name="T11" fmla="*/ 2147483647 h 176"/>
                <a:gd name="T12" fmla="*/ 2147483647 w 238"/>
                <a:gd name="T13" fmla="*/ 2147483647 h 176"/>
                <a:gd name="T14" fmla="*/ 2147483647 w 238"/>
                <a:gd name="T15" fmla="*/ 2147483647 h 176"/>
                <a:gd name="T16" fmla="*/ 2147483647 w 238"/>
                <a:gd name="T17" fmla="*/ 2147483647 h 176"/>
                <a:gd name="T18" fmla="*/ 2147483647 w 238"/>
                <a:gd name="T19" fmla="*/ 2147483647 h 176"/>
                <a:gd name="T20" fmla="*/ 0 w 238"/>
                <a:gd name="T21" fmla="*/ 2147483647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176">
                  <a:moveTo>
                    <a:pt x="0" y="6"/>
                  </a:moveTo>
                  <a:lnTo>
                    <a:pt x="166" y="0"/>
                  </a:lnTo>
                  <a:lnTo>
                    <a:pt x="234" y="0"/>
                  </a:lnTo>
                  <a:lnTo>
                    <a:pt x="236" y="48"/>
                  </a:lnTo>
                  <a:lnTo>
                    <a:pt x="238" y="102"/>
                  </a:lnTo>
                  <a:lnTo>
                    <a:pt x="238" y="140"/>
                  </a:lnTo>
                  <a:lnTo>
                    <a:pt x="238" y="174"/>
                  </a:lnTo>
                  <a:lnTo>
                    <a:pt x="208" y="176"/>
                  </a:lnTo>
                  <a:lnTo>
                    <a:pt x="4" y="174"/>
                  </a:lnTo>
                  <a:lnTo>
                    <a:pt x="4" y="140"/>
                  </a:lnTo>
                  <a:lnTo>
                    <a:pt x="0" y="6"/>
                  </a:lnTo>
                  <a:close/>
                </a:path>
              </a:pathLst>
            </a:custGeom>
            <a:grpFill/>
            <a:ln w="6350" cmpd="sng">
              <a:solidFill>
                <a:schemeClr val="tx2"/>
              </a:solidFill>
              <a:round/>
              <a:headEnd/>
              <a:tailEnd/>
            </a:ln>
          </p:spPr>
          <p:txBody>
            <a:bodyPr/>
            <a:lstStyle/>
            <a:p>
              <a:endParaRPr lang="en-US"/>
            </a:p>
          </p:txBody>
        </p:sp>
        <p:sp>
          <p:nvSpPr>
            <p:cNvPr id="94" name="Freeform 89"/>
            <p:cNvSpPr>
              <a:spLocks/>
            </p:cNvSpPr>
            <p:nvPr/>
          </p:nvSpPr>
          <p:spPr bwMode="auto">
            <a:xfrm>
              <a:off x="5164138" y="3228975"/>
              <a:ext cx="492125" cy="492125"/>
            </a:xfrm>
            <a:custGeom>
              <a:avLst/>
              <a:gdLst>
                <a:gd name="T0" fmla="*/ 0 w 172"/>
                <a:gd name="T1" fmla="*/ 2147483647 h 172"/>
                <a:gd name="T2" fmla="*/ 2147483647 w 172"/>
                <a:gd name="T3" fmla="*/ 2147483647 h 172"/>
                <a:gd name="T4" fmla="*/ 2147483647 w 172"/>
                <a:gd name="T5" fmla="*/ 0 h 172"/>
                <a:gd name="T6" fmla="*/ 2147483647 w 172"/>
                <a:gd name="T7" fmla="*/ 2147483647 h 172"/>
                <a:gd name="T8" fmla="*/ 2147483647 w 172"/>
                <a:gd name="T9" fmla="*/ 2147483647 h 172"/>
                <a:gd name="T10" fmla="*/ 2147483647 w 172"/>
                <a:gd name="T11" fmla="*/ 2147483647 h 172"/>
                <a:gd name="T12" fmla="*/ 0 w 172"/>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72">
                  <a:moveTo>
                    <a:pt x="0" y="38"/>
                  </a:moveTo>
                  <a:lnTo>
                    <a:pt x="4" y="4"/>
                  </a:lnTo>
                  <a:lnTo>
                    <a:pt x="172" y="0"/>
                  </a:lnTo>
                  <a:lnTo>
                    <a:pt x="170" y="168"/>
                  </a:lnTo>
                  <a:lnTo>
                    <a:pt x="74" y="172"/>
                  </a:lnTo>
                  <a:lnTo>
                    <a:pt x="10" y="170"/>
                  </a:lnTo>
                  <a:lnTo>
                    <a:pt x="0" y="38"/>
                  </a:lnTo>
                  <a:close/>
                </a:path>
              </a:pathLst>
            </a:custGeom>
            <a:grpFill/>
            <a:ln w="6350" cmpd="sng">
              <a:solidFill>
                <a:schemeClr val="tx2"/>
              </a:solidFill>
              <a:round/>
              <a:headEnd/>
              <a:tailEnd/>
            </a:ln>
          </p:spPr>
          <p:txBody>
            <a:bodyPr/>
            <a:lstStyle/>
            <a:p>
              <a:endParaRPr lang="en-US"/>
            </a:p>
          </p:txBody>
        </p:sp>
        <p:sp>
          <p:nvSpPr>
            <p:cNvPr id="95" name="Freeform 90"/>
            <p:cNvSpPr>
              <a:spLocks/>
            </p:cNvSpPr>
            <p:nvPr/>
          </p:nvSpPr>
          <p:spPr bwMode="auto">
            <a:xfrm>
              <a:off x="4695825" y="3338513"/>
              <a:ext cx="496888" cy="400050"/>
            </a:xfrm>
            <a:custGeom>
              <a:avLst/>
              <a:gdLst>
                <a:gd name="T0" fmla="*/ 0 w 174"/>
                <a:gd name="T1" fmla="*/ 2147483647 h 140"/>
                <a:gd name="T2" fmla="*/ 2147483647 w 174"/>
                <a:gd name="T3" fmla="*/ 0 h 140"/>
                <a:gd name="T4" fmla="*/ 2147483647 w 174"/>
                <a:gd name="T5" fmla="*/ 2147483647 h 140"/>
                <a:gd name="T6" fmla="*/ 2147483647 w 174"/>
                <a:gd name="T7" fmla="*/ 2147483647 h 140"/>
                <a:gd name="T8" fmla="*/ 2147483647 w 174"/>
                <a:gd name="T9" fmla="*/ 2147483647 h 140"/>
                <a:gd name="T10" fmla="*/ 0 w 174"/>
                <a:gd name="T11" fmla="*/ 2147483647 h 140"/>
                <a:gd name="T12" fmla="*/ 0 w 174"/>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0">
                  <a:moveTo>
                    <a:pt x="0" y="2"/>
                  </a:moveTo>
                  <a:lnTo>
                    <a:pt x="164" y="0"/>
                  </a:lnTo>
                  <a:lnTo>
                    <a:pt x="174" y="132"/>
                  </a:lnTo>
                  <a:lnTo>
                    <a:pt x="4" y="140"/>
                  </a:lnTo>
                  <a:lnTo>
                    <a:pt x="4" y="106"/>
                  </a:lnTo>
                  <a:lnTo>
                    <a:pt x="0" y="106"/>
                  </a:lnTo>
                  <a:lnTo>
                    <a:pt x="0" y="2"/>
                  </a:lnTo>
                  <a:close/>
                </a:path>
              </a:pathLst>
            </a:custGeom>
            <a:grpFill/>
            <a:ln w="6350" cmpd="sng">
              <a:solidFill>
                <a:schemeClr val="tx2"/>
              </a:solidFill>
              <a:round/>
              <a:headEnd/>
              <a:tailEnd/>
            </a:ln>
          </p:spPr>
          <p:txBody>
            <a:bodyPr/>
            <a:lstStyle/>
            <a:p>
              <a:endParaRPr lang="en-US"/>
            </a:p>
          </p:txBody>
        </p:sp>
        <p:sp>
          <p:nvSpPr>
            <p:cNvPr id="96" name="Freeform 91"/>
            <p:cNvSpPr>
              <a:spLocks/>
            </p:cNvSpPr>
            <p:nvPr/>
          </p:nvSpPr>
          <p:spPr bwMode="auto">
            <a:xfrm>
              <a:off x="4237038" y="3641725"/>
              <a:ext cx="481012" cy="492125"/>
            </a:xfrm>
            <a:custGeom>
              <a:avLst/>
              <a:gdLst>
                <a:gd name="T0" fmla="*/ 2147483647 w 168"/>
                <a:gd name="T1" fmla="*/ 2147483647 h 172"/>
                <a:gd name="T2" fmla="*/ 0 w 168"/>
                <a:gd name="T3" fmla="*/ 2147483647 h 172"/>
                <a:gd name="T4" fmla="*/ 2147483647 w 168"/>
                <a:gd name="T5" fmla="*/ 2147483647 h 172"/>
                <a:gd name="T6" fmla="*/ 2147483647 w 168"/>
                <a:gd name="T7" fmla="*/ 2147483647 h 172"/>
                <a:gd name="T8" fmla="*/ 2147483647 w 168"/>
                <a:gd name="T9" fmla="*/ 0 h 172"/>
                <a:gd name="T10" fmla="*/ 2147483647 w 168"/>
                <a:gd name="T11" fmla="*/ 2147483647 h 172"/>
                <a:gd name="T12" fmla="*/ 2147483647 w 168"/>
                <a:gd name="T13" fmla="*/ 2147483647 h 172"/>
                <a:gd name="T14" fmla="*/ 2147483647 w 168"/>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72">
                  <a:moveTo>
                    <a:pt x="4" y="172"/>
                  </a:moveTo>
                  <a:lnTo>
                    <a:pt x="0" y="102"/>
                  </a:lnTo>
                  <a:lnTo>
                    <a:pt x="30" y="100"/>
                  </a:lnTo>
                  <a:lnTo>
                    <a:pt x="28" y="4"/>
                  </a:lnTo>
                  <a:lnTo>
                    <a:pt x="164" y="0"/>
                  </a:lnTo>
                  <a:lnTo>
                    <a:pt x="164" y="34"/>
                  </a:lnTo>
                  <a:lnTo>
                    <a:pt x="168" y="168"/>
                  </a:lnTo>
                  <a:lnTo>
                    <a:pt x="4" y="172"/>
                  </a:lnTo>
                  <a:close/>
                </a:path>
              </a:pathLst>
            </a:custGeom>
            <a:grpFill/>
            <a:ln w="6350" cmpd="sng">
              <a:solidFill>
                <a:schemeClr val="tx2"/>
              </a:solidFill>
              <a:round/>
              <a:headEnd/>
              <a:tailEnd/>
            </a:ln>
          </p:spPr>
          <p:txBody>
            <a:bodyPr/>
            <a:lstStyle/>
            <a:p>
              <a:endParaRPr lang="en-US"/>
            </a:p>
          </p:txBody>
        </p:sp>
        <p:sp>
          <p:nvSpPr>
            <p:cNvPr id="97" name="Freeform 92"/>
            <p:cNvSpPr>
              <a:spLocks/>
            </p:cNvSpPr>
            <p:nvPr/>
          </p:nvSpPr>
          <p:spPr bwMode="auto">
            <a:xfrm>
              <a:off x="3757613" y="3841750"/>
              <a:ext cx="492125" cy="406400"/>
            </a:xfrm>
            <a:custGeom>
              <a:avLst/>
              <a:gdLst>
                <a:gd name="T0" fmla="*/ 2147483647 w 172"/>
                <a:gd name="T1" fmla="*/ 2147483647 h 142"/>
                <a:gd name="T2" fmla="*/ 0 w 172"/>
                <a:gd name="T3" fmla="*/ 2147483647 h 142"/>
                <a:gd name="T4" fmla="*/ 0 w 172"/>
                <a:gd name="T5" fmla="*/ 0 h 142"/>
                <a:gd name="T6" fmla="*/ 2147483647 w 172"/>
                <a:gd name="T7" fmla="*/ 0 h 142"/>
                <a:gd name="T8" fmla="*/ 2147483647 w 172"/>
                <a:gd name="T9" fmla="*/ 2147483647 h 142"/>
                <a:gd name="T10" fmla="*/ 2147483647 w 172"/>
                <a:gd name="T11" fmla="*/ 2147483647 h 142"/>
                <a:gd name="T12" fmla="*/ 2147483647 w 172"/>
                <a:gd name="T13" fmla="*/ 2147483647 h 142"/>
                <a:gd name="T14" fmla="*/ 2147483647 w 172"/>
                <a:gd name="T15" fmla="*/ 2147483647 h 142"/>
                <a:gd name="T16" fmla="*/ 2147483647 w 172"/>
                <a:gd name="T17" fmla="*/ 2147483647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142">
                  <a:moveTo>
                    <a:pt x="6" y="142"/>
                  </a:moveTo>
                  <a:lnTo>
                    <a:pt x="0" y="64"/>
                  </a:lnTo>
                  <a:lnTo>
                    <a:pt x="0" y="0"/>
                  </a:lnTo>
                  <a:lnTo>
                    <a:pt x="64" y="0"/>
                  </a:lnTo>
                  <a:lnTo>
                    <a:pt x="66" y="34"/>
                  </a:lnTo>
                  <a:lnTo>
                    <a:pt x="168" y="32"/>
                  </a:lnTo>
                  <a:lnTo>
                    <a:pt x="172" y="102"/>
                  </a:lnTo>
                  <a:lnTo>
                    <a:pt x="168" y="140"/>
                  </a:lnTo>
                  <a:lnTo>
                    <a:pt x="6" y="142"/>
                  </a:lnTo>
                  <a:close/>
                </a:path>
              </a:pathLst>
            </a:custGeom>
            <a:grpFill/>
            <a:ln w="6350" cmpd="sng">
              <a:solidFill>
                <a:schemeClr val="tx2"/>
              </a:solidFill>
              <a:round/>
              <a:headEnd/>
              <a:tailEnd/>
            </a:ln>
          </p:spPr>
          <p:txBody>
            <a:bodyPr/>
            <a:lstStyle/>
            <a:p>
              <a:endParaRPr lang="en-US"/>
            </a:p>
          </p:txBody>
        </p:sp>
        <p:sp>
          <p:nvSpPr>
            <p:cNvPr id="98" name="Freeform 93"/>
            <p:cNvSpPr>
              <a:spLocks/>
            </p:cNvSpPr>
            <p:nvPr/>
          </p:nvSpPr>
          <p:spPr bwMode="auto">
            <a:xfrm>
              <a:off x="3740150" y="3544888"/>
              <a:ext cx="584200" cy="393700"/>
            </a:xfrm>
            <a:custGeom>
              <a:avLst/>
              <a:gdLst>
                <a:gd name="T0" fmla="*/ 2147483647 w 204"/>
                <a:gd name="T1" fmla="*/ 2147483647 h 138"/>
                <a:gd name="T2" fmla="*/ 0 w 204"/>
                <a:gd name="T3" fmla="*/ 2147483647 h 138"/>
                <a:gd name="T4" fmla="*/ 2147483647 w 204"/>
                <a:gd name="T5" fmla="*/ 2147483647 h 138"/>
                <a:gd name="T6" fmla="*/ 2147483647 w 204"/>
                <a:gd name="T7" fmla="*/ 0 h 138"/>
                <a:gd name="T8" fmla="*/ 2147483647 w 204"/>
                <a:gd name="T9" fmla="*/ 2147483647 h 138"/>
                <a:gd name="T10" fmla="*/ 2147483647 w 204"/>
                <a:gd name="T11" fmla="*/ 2147483647 h 138"/>
                <a:gd name="T12" fmla="*/ 2147483647 w 204"/>
                <a:gd name="T13" fmla="*/ 2147483647 h 138"/>
                <a:gd name="T14" fmla="*/ 2147483647 w 204"/>
                <a:gd name="T15" fmla="*/ 2147483647 h 138"/>
                <a:gd name="T16" fmla="*/ 2147483647 w 204"/>
                <a:gd name="T17" fmla="*/ 2147483647 h 138"/>
                <a:gd name="T18" fmla="*/ 2147483647 w 204"/>
                <a:gd name="T19" fmla="*/ 2147483647 h 138"/>
                <a:gd name="T20" fmla="*/ 2147483647 w 204"/>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 h="138">
                  <a:moveTo>
                    <a:pt x="6" y="104"/>
                  </a:moveTo>
                  <a:lnTo>
                    <a:pt x="0" y="34"/>
                  </a:lnTo>
                  <a:lnTo>
                    <a:pt x="2" y="2"/>
                  </a:lnTo>
                  <a:lnTo>
                    <a:pt x="168" y="0"/>
                  </a:lnTo>
                  <a:lnTo>
                    <a:pt x="170" y="36"/>
                  </a:lnTo>
                  <a:lnTo>
                    <a:pt x="202" y="38"/>
                  </a:lnTo>
                  <a:lnTo>
                    <a:pt x="204" y="134"/>
                  </a:lnTo>
                  <a:lnTo>
                    <a:pt x="174" y="136"/>
                  </a:lnTo>
                  <a:lnTo>
                    <a:pt x="72" y="138"/>
                  </a:lnTo>
                  <a:lnTo>
                    <a:pt x="70" y="104"/>
                  </a:lnTo>
                  <a:lnTo>
                    <a:pt x="6" y="104"/>
                  </a:lnTo>
                  <a:close/>
                </a:path>
              </a:pathLst>
            </a:custGeom>
            <a:grpFill/>
            <a:ln w="6350" cmpd="sng">
              <a:solidFill>
                <a:schemeClr val="tx2"/>
              </a:solidFill>
              <a:round/>
              <a:headEnd/>
              <a:tailEnd/>
            </a:ln>
          </p:spPr>
          <p:txBody>
            <a:bodyPr/>
            <a:lstStyle/>
            <a:p>
              <a:endParaRPr lang="en-US"/>
            </a:p>
          </p:txBody>
        </p:sp>
        <p:sp>
          <p:nvSpPr>
            <p:cNvPr id="99" name="Freeform 94"/>
            <p:cNvSpPr>
              <a:spLocks/>
            </p:cNvSpPr>
            <p:nvPr/>
          </p:nvSpPr>
          <p:spPr bwMode="auto">
            <a:xfrm>
              <a:off x="3179763" y="4024313"/>
              <a:ext cx="595312" cy="503237"/>
            </a:xfrm>
            <a:custGeom>
              <a:avLst/>
              <a:gdLst>
                <a:gd name="T0" fmla="*/ 2147483647 w 208"/>
                <a:gd name="T1" fmla="*/ 2147483647 h 176"/>
                <a:gd name="T2" fmla="*/ 0 w 208"/>
                <a:gd name="T3" fmla="*/ 2147483647 h 176"/>
                <a:gd name="T4" fmla="*/ 2147483647 w 208"/>
                <a:gd name="T5" fmla="*/ 0 h 176"/>
                <a:gd name="T6" fmla="*/ 2147483647 w 208"/>
                <a:gd name="T7" fmla="*/ 2147483647 h 176"/>
                <a:gd name="T8" fmla="*/ 2147483647 w 208"/>
                <a:gd name="T9" fmla="*/ 2147483647 h 176"/>
                <a:gd name="T10" fmla="*/ 2147483647 w 208"/>
                <a:gd name="T11" fmla="*/ 2147483647 h 176"/>
                <a:gd name="T12" fmla="*/ 2147483647 w 208"/>
                <a:gd name="T13" fmla="*/ 2147483647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76">
                  <a:moveTo>
                    <a:pt x="4" y="176"/>
                  </a:moveTo>
                  <a:lnTo>
                    <a:pt x="0" y="2"/>
                  </a:lnTo>
                  <a:lnTo>
                    <a:pt x="202" y="0"/>
                  </a:lnTo>
                  <a:lnTo>
                    <a:pt x="208" y="78"/>
                  </a:lnTo>
                  <a:lnTo>
                    <a:pt x="202" y="176"/>
                  </a:lnTo>
                  <a:lnTo>
                    <a:pt x="42" y="176"/>
                  </a:lnTo>
                  <a:lnTo>
                    <a:pt x="4" y="176"/>
                  </a:lnTo>
                  <a:close/>
                </a:path>
              </a:pathLst>
            </a:custGeom>
            <a:grpFill/>
            <a:ln w="6350" cmpd="sng">
              <a:solidFill>
                <a:schemeClr val="tx2"/>
              </a:solidFill>
              <a:round/>
              <a:headEnd/>
              <a:tailEnd/>
            </a:ln>
          </p:spPr>
          <p:txBody>
            <a:bodyPr/>
            <a:lstStyle/>
            <a:p>
              <a:endParaRPr lang="en-US"/>
            </a:p>
          </p:txBody>
        </p:sp>
        <p:sp>
          <p:nvSpPr>
            <p:cNvPr id="100" name="Freeform 95"/>
            <p:cNvSpPr>
              <a:spLocks/>
            </p:cNvSpPr>
            <p:nvPr/>
          </p:nvSpPr>
          <p:spPr bwMode="auto">
            <a:xfrm>
              <a:off x="2819400" y="3938588"/>
              <a:ext cx="371475" cy="595312"/>
            </a:xfrm>
            <a:custGeom>
              <a:avLst/>
              <a:gdLst>
                <a:gd name="T0" fmla="*/ 2147483647 w 130"/>
                <a:gd name="T1" fmla="*/ 2147483647 h 208"/>
                <a:gd name="T2" fmla="*/ 0 w 130"/>
                <a:gd name="T3" fmla="*/ 2147483647 h 208"/>
                <a:gd name="T4" fmla="*/ 2147483647 w 130"/>
                <a:gd name="T5" fmla="*/ 0 h 208"/>
                <a:gd name="T6" fmla="*/ 2147483647 w 130"/>
                <a:gd name="T7" fmla="*/ 2147483647 h 208"/>
                <a:gd name="T8" fmla="*/ 2147483647 w 130"/>
                <a:gd name="T9" fmla="*/ 2147483647 h 208"/>
                <a:gd name="T10" fmla="*/ 2147483647 w 130"/>
                <a:gd name="T11" fmla="*/ 2147483647 h 208"/>
                <a:gd name="T12" fmla="*/ 2147483647 w 130"/>
                <a:gd name="T13" fmla="*/ 2147483647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08">
                  <a:moveTo>
                    <a:pt x="4" y="208"/>
                  </a:moveTo>
                  <a:lnTo>
                    <a:pt x="0" y="102"/>
                  </a:lnTo>
                  <a:lnTo>
                    <a:pt x="2" y="0"/>
                  </a:lnTo>
                  <a:lnTo>
                    <a:pt x="122" y="2"/>
                  </a:lnTo>
                  <a:lnTo>
                    <a:pt x="126" y="32"/>
                  </a:lnTo>
                  <a:lnTo>
                    <a:pt x="130" y="206"/>
                  </a:lnTo>
                  <a:lnTo>
                    <a:pt x="4" y="208"/>
                  </a:lnTo>
                  <a:close/>
                </a:path>
              </a:pathLst>
            </a:custGeom>
            <a:grpFill/>
            <a:ln w="6350" cmpd="sng">
              <a:solidFill>
                <a:schemeClr val="tx2"/>
              </a:solidFill>
              <a:round/>
              <a:headEnd/>
              <a:tailEnd/>
            </a:ln>
          </p:spPr>
          <p:txBody>
            <a:bodyPr/>
            <a:lstStyle/>
            <a:p>
              <a:endParaRPr lang="en-US"/>
            </a:p>
          </p:txBody>
        </p:sp>
        <p:sp>
          <p:nvSpPr>
            <p:cNvPr id="101" name="Freeform 96"/>
            <p:cNvSpPr>
              <a:spLocks/>
            </p:cNvSpPr>
            <p:nvPr/>
          </p:nvSpPr>
          <p:spPr bwMode="auto">
            <a:xfrm>
              <a:off x="3168650" y="3641725"/>
              <a:ext cx="588963" cy="388938"/>
            </a:xfrm>
            <a:custGeom>
              <a:avLst/>
              <a:gdLst>
                <a:gd name="T0" fmla="*/ 0 w 206"/>
                <a:gd name="T1" fmla="*/ 2147483647 h 136"/>
                <a:gd name="T2" fmla="*/ 2147483647 w 206"/>
                <a:gd name="T3" fmla="*/ 2147483647 h 136"/>
                <a:gd name="T4" fmla="*/ 2147483647 w 206"/>
                <a:gd name="T5" fmla="*/ 0 h 136"/>
                <a:gd name="T6" fmla="*/ 2147483647 w 206"/>
                <a:gd name="T7" fmla="*/ 2147483647 h 136"/>
                <a:gd name="T8" fmla="*/ 2147483647 w 206"/>
                <a:gd name="T9" fmla="*/ 2147483647 h 136"/>
                <a:gd name="T10" fmla="*/ 2147483647 w 206"/>
                <a:gd name="T11" fmla="*/ 2147483647 h 136"/>
                <a:gd name="T12" fmla="*/ 0 w 206"/>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36">
                  <a:moveTo>
                    <a:pt x="0" y="106"/>
                  </a:moveTo>
                  <a:lnTo>
                    <a:pt x="2" y="2"/>
                  </a:lnTo>
                  <a:lnTo>
                    <a:pt x="200" y="0"/>
                  </a:lnTo>
                  <a:lnTo>
                    <a:pt x="206" y="70"/>
                  </a:lnTo>
                  <a:lnTo>
                    <a:pt x="206" y="134"/>
                  </a:lnTo>
                  <a:lnTo>
                    <a:pt x="4" y="136"/>
                  </a:lnTo>
                  <a:lnTo>
                    <a:pt x="0" y="106"/>
                  </a:lnTo>
                  <a:close/>
                </a:path>
              </a:pathLst>
            </a:custGeom>
            <a:grpFill/>
            <a:ln w="6350" cmpd="sng">
              <a:solidFill>
                <a:schemeClr val="tx2"/>
              </a:solidFill>
              <a:round/>
              <a:headEnd/>
              <a:tailEnd/>
            </a:ln>
          </p:spPr>
          <p:txBody>
            <a:bodyPr/>
            <a:lstStyle/>
            <a:p>
              <a:endParaRPr lang="en-US"/>
            </a:p>
          </p:txBody>
        </p:sp>
        <p:sp>
          <p:nvSpPr>
            <p:cNvPr id="102" name="Freeform 97"/>
            <p:cNvSpPr>
              <a:spLocks/>
            </p:cNvSpPr>
            <p:nvPr/>
          </p:nvSpPr>
          <p:spPr bwMode="auto">
            <a:xfrm>
              <a:off x="4208463" y="3149600"/>
              <a:ext cx="487362" cy="503238"/>
            </a:xfrm>
            <a:custGeom>
              <a:avLst/>
              <a:gdLst>
                <a:gd name="T0" fmla="*/ 2147483647 w 170"/>
                <a:gd name="T1" fmla="*/ 2147483647 h 176"/>
                <a:gd name="T2" fmla="*/ 0 w 170"/>
                <a:gd name="T3" fmla="*/ 2147483647 h 176"/>
                <a:gd name="T4" fmla="*/ 2147483647 w 170"/>
                <a:gd name="T5" fmla="*/ 0 h 176"/>
                <a:gd name="T6" fmla="*/ 2147483647 w 170"/>
                <a:gd name="T7" fmla="*/ 2147483647 h 176"/>
                <a:gd name="T8" fmla="*/ 2147483647 w 170"/>
                <a:gd name="T9" fmla="*/ 2147483647 h 176"/>
                <a:gd name="T10" fmla="*/ 2147483647 w 170"/>
                <a:gd name="T11" fmla="*/ 2147483647 h 176"/>
                <a:gd name="T12" fmla="*/ 2147483647 w 170"/>
                <a:gd name="T13" fmla="*/ 2147483647 h 176"/>
                <a:gd name="T14" fmla="*/ 2147483647 w 170"/>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76">
                  <a:moveTo>
                    <a:pt x="4" y="138"/>
                  </a:moveTo>
                  <a:lnTo>
                    <a:pt x="0" y="2"/>
                  </a:lnTo>
                  <a:lnTo>
                    <a:pt x="170" y="0"/>
                  </a:lnTo>
                  <a:lnTo>
                    <a:pt x="170" y="68"/>
                  </a:lnTo>
                  <a:lnTo>
                    <a:pt x="170" y="172"/>
                  </a:lnTo>
                  <a:lnTo>
                    <a:pt x="38" y="176"/>
                  </a:lnTo>
                  <a:lnTo>
                    <a:pt x="6" y="174"/>
                  </a:lnTo>
                  <a:lnTo>
                    <a:pt x="4" y="138"/>
                  </a:lnTo>
                  <a:close/>
                </a:path>
              </a:pathLst>
            </a:custGeom>
            <a:grpFill/>
            <a:ln w="6350" cmpd="sng">
              <a:solidFill>
                <a:schemeClr val="tx2"/>
              </a:solidFill>
              <a:round/>
              <a:headEnd/>
              <a:tailEnd/>
            </a:ln>
          </p:spPr>
          <p:txBody>
            <a:bodyPr/>
            <a:lstStyle/>
            <a:p>
              <a:endParaRPr lang="en-US"/>
            </a:p>
          </p:txBody>
        </p:sp>
        <p:sp>
          <p:nvSpPr>
            <p:cNvPr id="103" name="Freeform 98"/>
            <p:cNvSpPr>
              <a:spLocks/>
            </p:cNvSpPr>
            <p:nvPr/>
          </p:nvSpPr>
          <p:spPr bwMode="auto">
            <a:xfrm>
              <a:off x="3733800" y="3155950"/>
              <a:ext cx="487363" cy="393700"/>
            </a:xfrm>
            <a:custGeom>
              <a:avLst/>
              <a:gdLst>
                <a:gd name="T0" fmla="*/ 0 w 170"/>
                <a:gd name="T1" fmla="*/ 2147483647 h 138"/>
                <a:gd name="T2" fmla="*/ 2147483647 w 170"/>
                <a:gd name="T3" fmla="*/ 0 h 138"/>
                <a:gd name="T4" fmla="*/ 2147483647 w 170"/>
                <a:gd name="T5" fmla="*/ 2147483647 h 138"/>
                <a:gd name="T6" fmla="*/ 2147483647 w 170"/>
                <a:gd name="T7" fmla="*/ 2147483647 h 138"/>
                <a:gd name="T8" fmla="*/ 0 w 170"/>
                <a:gd name="T9" fmla="*/ 214748364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38">
                  <a:moveTo>
                    <a:pt x="0" y="8"/>
                  </a:moveTo>
                  <a:lnTo>
                    <a:pt x="166" y="0"/>
                  </a:lnTo>
                  <a:lnTo>
                    <a:pt x="170" y="136"/>
                  </a:lnTo>
                  <a:lnTo>
                    <a:pt x="4" y="138"/>
                  </a:lnTo>
                  <a:lnTo>
                    <a:pt x="0" y="8"/>
                  </a:lnTo>
                  <a:close/>
                </a:path>
              </a:pathLst>
            </a:custGeom>
            <a:grpFill/>
            <a:ln w="6350" cmpd="sng">
              <a:solidFill>
                <a:schemeClr val="tx2"/>
              </a:solidFill>
              <a:round/>
              <a:headEnd/>
              <a:tailEnd/>
            </a:ln>
          </p:spPr>
          <p:txBody>
            <a:bodyPr/>
            <a:lstStyle/>
            <a:p>
              <a:endParaRPr lang="en-US"/>
            </a:p>
          </p:txBody>
        </p:sp>
        <p:sp>
          <p:nvSpPr>
            <p:cNvPr id="104" name="Freeform 99"/>
            <p:cNvSpPr>
              <a:spLocks/>
            </p:cNvSpPr>
            <p:nvPr/>
          </p:nvSpPr>
          <p:spPr bwMode="auto">
            <a:xfrm>
              <a:off x="2441575" y="4230688"/>
              <a:ext cx="388938" cy="388937"/>
            </a:xfrm>
            <a:custGeom>
              <a:avLst/>
              <a:gdLst>
                <a:gd name="T0" fmla="*/ 0 w 136"/>
                <a:gd name="T1" fmla="*/ 2147483647 h 136"/>
                <a:gd name="T2" fmla="*/ 2147483647 w 136"/>
                <a:gd name="T3" fmla="*/ 0 h 136"/>
                <a:gd name="T4" fmla="*/ 2147483647 w 136"/>
                <a:gd name="T5" fmla="*/ 2147483647 h 136"/>
                <a:gd name="T6" fmla="*/ 2147483647 w 136"/>
                <a:gd name="T7" fmla="*/ 2147483647 h 136"/>
                <a:gd name="T8" fmla="*/ 0 w 136"/>
                <a:gd name="T9" fmla="*/ 2147483647 h 136"/>
                <a:gd name="T10" fmla="*/ 0 w 136"/>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6">
                  <a:moveTo>
                    <a:pt x="0" y="2"/>
                  </a:moveTo>
                  <a:lnTo>
                    <a:pt x="132" y="0"/>
                  </a:lnTo>
                  <a:lnTo>
                    <a:pt x="136" y="106"/>
                  </a:lnTo>
                  <a:lnTo>
                    <a:pt x="128" y="136"/>
                  </a:lnTo>
                  <a:lnTo>
                    <a:pt x="0" y="136"/>
                  </a:lnTo>
                  <a:lnTo>
                    <a:pt x="0" y="2"/>
                  </a:lnTo>
                  <a:close/>
                </a:path>
              </a:pathLst>
            </a:custGeom>
            <a:grpFill/>
            <a:ln w="6350" cmpd="sng">
              <a:solidFill>
                <a:schemeClr val="tx2"/>
              </a:solidFill>
              <a:round/>
              <a:headEnd/>
              <a:tailEnd/>
            </a:ln>
          </p:spPr>
          <p:txBody>
            <a:bodyPr/>
            <a:lstStyle/>
            <a:p>
              <a:endParaRPr lang="en-US"/>
            </a:p>
          </p:txBody>
        </p:sp>
        <p:sp>
          <p:nvSpPr>
            <p:cNvPr id="105" name="Freeform 100"/>
            <p:cNvSpPr>
              <a:spLocks/>
            </p:cNvSpPr>
            <p:nvPr/>
          </p:nvSpPr>
          <p:spPr bwMode="auto">
            <a:xfrm>
              <a:off x="2406650" y="3641725"/>
              <a:ext cx="766763" cy="593725"/>
            </a:xfrm>
            <a:custGeom>
              <a:avLst/>
              <a:gdLst>
                <a:gd name="T0" fmla="*/ 2147483647 w 268"/>
                <a:gd name="T1" fmla="*/ 2147483647 h 208"/>
                <a:gd name="T2" fmla="*/ 2147483647 w 268"/>
                <a:gd name="T3" fmla="*/ 0 h 208"/>
                <a:gd name="T4" fmla="*/ 2147483647 w 268"/>
                <a:gd name="T5" fmla="*/ 2147483647 h 208"/>
                <a:gd name="T6" fmla="*/ 2147483647 w 268"/>
                <a:gd name="T7" fmla="*/ 2147483647 h 208"/>
                <a:gd name="T8" fmla="*/ 2147483647 w 268"/>
                <a:gd name="T9" fmla="*/ 2147483647 h 208"/>
                <a:gd name="T10" fmla="*/ 2147483647 w 268"/>
                <a:gd name="T11" fmla="*/ 2147483647 h 208"/>
                <a:gd name="T12" fmla="*/ 2147483647 w 268"/>
                <a:gd name="T13" fmla="*/ 2147483647 h 208"/>
                <a:gd name="T14" fmla="*/ 2147483647 w 268"/>
                <a:gd name="T15" fmla="*/ 2147483647 h 208"/>
                <a:gd name="T16" fmla="*/ 0 w 268"/>
                <a:gd name="T17" fmla="*/ 2147483647 h 208"/>
                <a:gd name="T18" fmla="*/ 2147483647 w 268"/>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8">
                  <a:moveTo>
                    <a:pt x="4" y="2"/>
                  </a:moveTo>
                  <a:lnTo>
                    <a:pt x="138" y="0"/>
                  </a:lnTo>
                  <a:lnTo>
                    <a:pt x="268" y="2"/>
                  </a:lnTo>
                  <a:lnTo>
                    <a:pt x="266" y="106"/>
                  </a:lnTo>
                  <a:lnTo>
                    <a:pt x="146" y="104"/>
                  </a:lnTo>
                  <a:lnTo>
                    <a:pt x="144" y="206"/>
                  </a:lnTo>
                  <a:lnTo>
                    <a:pt x="12" y="208"/>
                  </a:lnTo>
                  <a:lnTo>
                    <a:pt x="8" y="168"/>
                  </a:lnTo>
                  <a:lnTo>
                    <a:pt x="0" y="168"/>
                  </a:lnTo>
                  <a:lnTo>
                    <a:pt x="4" y="2"/>
                  </a:lnTo>
                  <a:close/>
                </a:path>
              </a:pathLst>
            </a:custGeom>
            <a:grpFill/>
            <a:ln w="6350" cmpd="sng">
              <a:solidFill>
                <a:schemeClr val="tx2"/>
              </a:solidFill>
              <a:round/>
              <a:headEnd/>
              <a:tailEnd/>
            </a:ln>
          </p:spPr>
          <p:txBody>
            <a:bodyPr/>
            <a:lstStyle/>
            <a:p>
              <a:endParaRPr lang="en-US"/>
            </a:p>
          </p:txBody>
        </p:sp>
        <p:sp>
          <p:nvSpPr>
            <p:cNvPr id="106" name="Freeform 101"/>
            <p:cNvSpPr>
              <a:spLocks/>
            </p:cNvSpPr>
            <p:nvPr/>
          </p:nvSpPr>
          <p:spPr bwMode="auto">
            <a:xfrm>
              <a:off x="2384425" y="3160713"/>
              <a:ext cx="417513" cy="485775"/>
            </a:xfrm>
            <a:custGeom>
              <a:avLst/>
              <a:gdLst>
                <a:gd name="T0" fmla="*/ 2147483647 w 146"/>
                <a:gd name="T1" fmla="*/ 2147483647 h 170"/>
                <a:gd name="T2" fmla="*/ 2147483647 w 146"/>
                <a:gd name="T3" fmla="*/ 0 h 170"/>
                <a:gd name="T4" fmla="*/ 2147483647 w 146"/>
                <a:gd name="T5" fmla="*/ 2147483647 h 170"/>
                <a:gd name="T6" fmla="*/ 2147483647 w 146"/>
                <a:gd name="T7" fmla="*/ 2147483647 h 170"/>
                <a:gd name="T8" fmla="*/ 2147483647 w 146"/>
                <a:gd name="T9" fmla="*/ 2147483647 h 170"/>
                <a:gd name="T10" fmla="*/ 0 w 146"/>
                <a:gd name="T11" fmla="*/ 2147483647 h 170"/>
                <a:gd name="T12" fmla="*/ 2147483647 w 146"/>
                <a:gd name="T13" fmla="*/ 2147483647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0">
                  <a:moveTo>
                    <a:pt x="4" y="6"/>
                  </a:moveTo>
                  <a:lnTo>
                    <a:pt x="106" y="0"/>
                  </a:lnTo>
                  <a:lnTo>
                    <a:pt x="144" y="4"/>
                  </a:lnTo>
                  <a:lnTo>
                    <a:pt x="146" y="168"/>
                  </a:lnTo>
                  <a:lnTo>
                    <a:pt x="12" y="170"/>
                  </a:lnTo>
                  <a:lnTo>
                    <a:pt x="0" y="170"/>
                  </a:lnTo>
                  <a:lnTo>
                    <a:pt x="4" y="6"/>
                  </a:lnTo>
                  <a:close/>
                </a:path>
              </a:pathLst>
            </a:custGeom>
            <a:grpFill/>
            <a:ln w="6350" cmpd="sng">
              <a:solidFill>
                <a:schemeClr val="tx2"/>
              </a:solidFill>
              <a:round/>
              <a:headEnd/>
              <a:tailEnd/>
            </a:ln>
          </p:spPr>
          <p:txBody>
            <a:bodyPr/>
            <a:lstStyle/>
            <a:p>
              <a:endParaRPr lang="en-US"/>
            </a:p>
          </p:txBody>
        </p:sp>
        <p:sp>
          <p:nvSpPr>
            <p:cNvPr id="107" name="Freeform 102"/>
            <p:cNvSpPr>
              <a:spLocks/>
            </p:cNvSpPr>
            <p:nvPr/>
          </p:nvSpPr>
          <p:spPr bwMode="auto">
            <a:xfrm>
              <a:off x="2795588" y="3171825"/>
              <a:ext cx="377825" cy="474663"/>
            </a:xfrm>
            <a:custGeom>
              <a:avLst/>
              <a:gdLst>
                <a:gd name="T0" fmla="*/ 0 w 132"/>
                <a:gd name="T1" fmla="*/ 0 h 166"/>
                <a:gd name="T2" fmla="*/ 2147483647 w 132"/>
                <a:gd name="T3" fmla="*/ 0 h 166"/>
                <a:gd name="T4" fmla="*/ 2147483647 w 132"/>
                <a:gd name="T5" fmla="*/ 2147483647 h 166"/>
                <a:gd name="T6" fmla="*/ 2147483647 w 132"/>
                <a:gd name="T7" fmla="*/ 2147483647 h 166"/>
                <a:gd name="T8" fmla="*/ 0 w 132"/>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66">
                  <a:moveTo>
                    <a:pt x="0" y="0"/>
                  </a:moveTo>
                  <a:lnTo>
                    <a:pt x="126" y="0"/>
                  </a:lnTo>
                  <a:lnTo>
                    <a:pt x="132" y="166"/>
                  </a:lnTo>
                  <a:lnTo>
                    <a:pt x="2" y="164"/>
                  </a:lnTo>
                  <a:lnTo>
                    <a:pt x="0" y="0"/>
                  </a:lnTo>
                  <a:close/>
                </a:path>
              </a:pathLst>
            </a:custGeom>
            <a:grpFill/>
            <a:ln w="6350" cmpd="sng">
              <a:solidFill>
                <a:schemeClr val="tx2"/>
              </a:solidFill>
              <a:round/>
              <a:headEnd/>
              <a:tailEnd/>
            </a:ln>
          </p:spPr>
          <p:txBody>
            <a:bodyPr/>
            <a:lstStyle/>
            <a:p>
              <a:endParaRPr lang="en-US"/>
            </a:p>
          </p:txBody>
        </p:sp>
        <p:sp>
          <p:nvSpPr>
            <p:cNvPr id="108" name="Freeform 103"/>
            <p:cNvSpPr>
              <a:spLocks/>
            </p:cNvSpPr>
            <p:nvPr/>
          </p:nvSpPr>
          <p:spPr bwMode="auto">
            <a:xfrm>
              <a:off x="3155950" y="3160713"/>
              <a:ext cx="595313" cy="485775"/>
            </a:xfrm>
            <a:custGeom>
              <a:avLst/>
              <a:gdLst>
                <a:gd name="T0" fmla="*/ 2147483647 w 208"/>
                <a:gd name="T1" fmla="*/ 2147483647 h 170"/>
                <a:gd name="T2" fmla="*/ 2147483647 w 208"/>
                <a:gd name="T3" fmla="*/ 0 h 170"/>
                <a:gd name="T4" fmla="*/ 2147483647 w 208"/>
                <a:gd name="T5" fmla="*/ 2147483647 h 170"/>
                <a:gd name="T6" fmla="*/ 2147483647 w 208"/>
                <a:gd name="T7" fmla="*/ 2147483647 h 170"/>
                <a:gd name="T8" fmla="*/ 2147483647 w 208"/>
                <a:gd name="T9" fmla="*/ 2147483647 h 170"/>
                <a:gd name="T10" fmla="*/ 2147483647 w 208"/>
                <a:gd name="T11" fmla="*/ 2147483647 h 170"/>
                <a:gd name="T12" fmla="*/ 2147483647 w 208"/>
                <a:gd name="T13" fmla="*/ 2147483647 h 170"/>
                <a:gd name="T14" fmla="*/ 2147483647 w 208"/>
                <a:gd name="T15" fmla="*/ 2147483647 h 170"/>
                <a:gd name="T16" fmla="*/ 2147483647 w 208"/>
                <a:gd name="T17" fmla="*/ 2147483647 h 170"/>
                <a:gd name="T18" fmla="*/ 2147483647 w 208"/>
                <a:gd name="T19" fmla="*/ 2147483647 h 170"/>
                <a:gd name="T20" fmla="*/ 0 w 208"/>
                <a:gd name="T21" fmla="*/ 2147483647 h 170"/>
                <a:gd name="T22" fmla="*/ 2147483647 w 208"/>
                <a:gd name="T23" fmla="*/ 2147483647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8" h="170">
                  <a:moveTo>
                    <a:pt x="30" y="2"/>
                  </a:moveTo>
                  <a:lnTo>
                    <a:pt x="196" y="0"/>
                  </a:lnTo>
                  <a:lnTo>
                    <a:pt x="202" y="6"/>
                  </a:lnTo>
                  <a:lnTo>
                    <a:pt x="206" y="136"/>
                  </a:lnTo>
                  <a:lnTo>
                    <a:pt x="208" y="152"/>
                  </a:lnTo>
                  <a:lnTo>
                    <a:pt x="208" y="162"/>
                  </a:lnTo>
                  <a:lnTo>
                    <a:pt x="208" y="166"/>
                  </a:lnTo>
                  <a:lnTo>
                    <a:pt x="204" y="168"/>
                  </a:lnTo>
                  <a:lnTo>
                    <a:pt x="102" y="170"/>
                  </a:lnTo>
                  <a:lnTo>
                    <a:pt x="6" y="170"/>
                  </a:lnTo>
                  <a:lnTo>
                    <a:pt x="0" y="4"/>
                  </a:lnTo>
                  <a:lnTo>
                    <a:pt x="30" y="2"/>
                  </a:lnTo>
                  <a:close/>
                </a:path>
              </a:pathLst>
            </a:custGeom>
            <a:grpFill/>
            <a:ln w="6350" cmpd="sng">
              <a:solidFill>
                <a:schemeClr val="tx2"/>
              </a:solidFill>
              <a:round/>
              <a:headEnd/>
              <a:tailEnd/>
            </a:ln>
          </p:spPr>
          <p:txBody>
            <a:bodyPr/>
            <a:lstStyle/>
            <a:p>
              <a:endParaRPr lang="en-US"/>
            </a:p>
          </p:txBody>
        </p:sp>
        <p:sp>
          <p:nvSpPr>
            <p:cNvPr id="109" name="Freeform 104"/>
            <p:cNvSpPr>
              <a:spLocks/>
            </p:cNvSpPr>
            <p:nvPr/>
          </p:nvSpPr>
          <p:spPr bwMode="auto">
            <a:xfrm>
              <a:off x="3230563" y="2668588"/>
              <a:ext cx="487362" cy="498475"/>
            </a:xfrm>
            <a:custGeom>
              <a:avLst/>
              <a:gdLst>
                <a:gd name="T0" fmla="*/ 0 w 170"/>
                <a:gd name="T1" fmla="*/ 0 h 174"/>
                <a:gd name="T2" fmla="*/ 2147483647 w 170"/>
                <a:gd name="T3" fmla="*/ 2147483647 h 174"/>
                <a:gd name="T4" fmla="*/ 2147483647 w 170"/>
                <a:gd name="T5" fmla="*/ 2147483647 h 174"/>
                <a:gd name="T6" fmla="*/ 2147483647 w 170"/>
                <a:gd name="T7" fmla="*/ 2147483647 h 174"/>
                <a:gd name="T8" fmla="*/ 0 w 170"/>
                <a:gd name="T9" fmla="*/ 0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74">
                  <a:moveTo>
                    <a:pt x="0" y="0"/>
                  </a:moveTo>
                  <a:lnTo>
                    <a:pt x="168" y="2"/>
                  </a:lnTo>
                  <a:lnTo>
                    <a:pt x="170" y="172"/>
                  </a:lnTo>
                  <a:lnTo>
                    <a:pt x="4" y="174"/>
                  </a:lnTo>
                  <a:lnTo>
                    <a:pt x="0" y="0"/>
                  </a:lnTo>
                  <a:close/>
                </a:path>
              </a:pathLst>
            </a:custGeom>
            <a:grpFill/>
            <a:ln w="6350" cmpd="sng">
              <a:solidFill>
                <a:schemeClr val="tx2"/>
              </a:solidFill>
              <a:round/>
              <a:headEnd/>
              <a:tailEnd/>
            </a:ln>
          </p:spPr>
          <p:txBody>
            <a:bodyPr/>
            <a:lstStyle/>
            <a:p>
              <a:endParaRPr lang="en-US"/>
            </a:p>
          </p:txBody>
        </p:sp>
        <p:sp>
          <p:nvSpPr>
            <p:cNvPr id="110" name="Freeform 105"/>
            <p:cNvSpPr>
              <a:spLocks/>
            </p:cNvSpPr>
            <p:nvPr/>
          </p:nvSpPr>
          <p:spPr bwMode="auto">
            <a:xfrm>
              <a:off x="3711575" y="2674938"/>
              <a:ext cx="496888" cy="503237"/>
            </a:xfrm>
            <a:custGeom>
              <a:avLst/>
              <a:gdLst>
                <a:gd name="T0" fmla="*/ 0 w 174"/>
                <a:gd name="T1" fmla="*/ 0 h 176"/>
                <a:gd name="T2" fmla="*/ 2147483647 w 174"/>
                <a:gd name="T3" fmla="*/ 0 h 176"/>
                <a:gd name="T4" fmla="*/ 2147483647 w 174"/>
                <a:gd name="T5" fmla="*/ 2147483647 h 176"/>
                <a:gd name="T6" fmla="*/ 2147483647 w 174"/>
                <a:gd name="T7" fmla="*/ 2147483647 h 176"/>
                <a:gd name="T8" fmla="*/ 2147483647 w 174"/>
                <a:gd name="T9" fmla="*/ 2147483647 h 176"/>
                <a:gd name="T10" fmla="*/ 0 w 174"/>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176">
                  <a:moveTo>
                    <a:pt x="0" y="0"/>
                  </a:moveTo>
                  <a:lnTo>
                    <a:pt x="172" y="0"/>
                  </a:lnTo>
                  <a:lnTo>
                    <a:pt x="174" y="168"/>
                  </a:lnTo>
                  <a:lnTo>
                    <a:pt x="8" y="176"/>
                  </a:lnTo>
                  <a:lnTo>
                    <a:pt x="2" y="170"/>
                  </a:lnTo>
                  <a:lnTo>
                    <a:pt x="0" y="0"/>
                  </a:lnTo>
                  <a:close/>
                </a:path>
              </a:pathLst>
            </a:custGeom>
            <a:grpFill/>
            <a:ln w="6350" cmpd="sng">
              <a:solidFill>
                <a:schemeClr val="tx2"/>
              </a:solidFill>
              <a:round/>
              <a:headEnd/>
              <a:tailEnd/>
            </a:ln>
          </p:spPr>
          <p:txBody>
            <a:bodyPr/>
            <a:lstStyle/>
            <a:p>
              <a:endParaRPr lang="en-US"/>
            </a:p>
          </p:txBody>
        </p:sp>
        <p:sp>
          <p:nvSpPr>
            <p:cNvPr id="111" name="Freeform 106"/>
            <p:cNvSpPr>
              <a:spLocks/>
            </p:cNvSpPr>
            <p:nvPr/>
          </p:nvSpPr>
          <p:spPr bwMode="auto">
            <a:xfrm>
              <a:off x="4203700" y="2674938"/>
              <a:ext cx="492125" cy="481012"/>
            </a:xfrm>
            <a:custGeom>
              <a:avLst/>
              <a:gdLst>
                <a:gd name="T0" fmla="*/ 0 w 172"/>
                <a:gd name="T1" fmla="*/ 0 h 168"/>
                <a:gd name="T2" fmla="*/ 2147483647 w 172"/>
                <a:gd name="T3" fmla="*/ 0 h 168"/>
                <a:gd name="T4" fmla="*/ 2147483647 w 172"/>
                <a:gd name="T5" fmla="*/ 2147483647 h 168"/>
                <a:gd name="T6" fmla="*/ 2147483647 w 172"/>
                <a:gd name="T7" fmla="*/ 2147483647 h 168"/>
                <a:gd name="T8" fmla="*/ 2147483647 w 172"/>
                <a:gd name="T9" fmla="*/ 2147483647 h 168"/>
                <a:gd name="T10" fmla="*/ 0 w 172"/>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68">
                  <a:moveTo>
                    <a:pt x="0" y="0"/>
                  </a:moveTo>
                  <a:lnTo>
                    <a:pt x="164" y="0"/>
                  </a:lnTo>
                  <a:lnTo>
                    <a:pt x="168" y="100"/>
                  </a:lnTo>
                  <a:lnTo>
                    <a:pt x="172" y="166"/>
                  </a:lnTo>
                  <a:lnTo>
                    <a:pt x="2" y="168"/>
                  </a:lnTo>
                  <a:lnTo>
                    <a:pt x="0" y="0"/>
                  </a:lnTo>
                  <a:close/>
                </a:path>
              </a:pathLst>
            </a:custGeom>
            <a:grpFill/>
            <a:ln w="6350" cmpd="sng">
              <a:solidFill>
                <a:schemeClr val="tx2"/>
              </a:solidFill>
              <a:round/>
              <a:headEnd/>
              <a:tailEnd/>
            </a:ln>
          </p:spPr>
          <p:txBody>
            <a:bodyPr/>
            <a:lstStyle/>
            <a:p>
              <a:endParaRPr lang="en-US"/>
            </a:p>
          </p:txBody>
        </p:sp>
        <p:sp>
          <p:nvSpPr>
            <p:cNvPr id="112" name="Freeform 107"/>
            <p:cNvSpPr>
              <a:spLocks/>
            </p:cNvSpPr>
            <p:nvPr/>
          </p:nvSpPr>
          <p:spPr bwMode="auto">
            <a:xfrm>
              <a:off x="4672013" y="2560638"/>
              <a:ext cx="481012" cy="400050"/>
            </a:xfrm>
            <a:custGeom>
              <a:avLst/>
              <a:gdLst>
                <a:gd name="T0" fmla="*/ 0 w 168"/>
                <a:gd name="T1" fmla="*/ 2147483647 h 140"/>
                <a:gd name="T2" fmla="*/ 2147483647 w 168"/>
                <a:gd name="T3" fmla="*/ 0 h 140"/>
                <a:gd name="T4" fmla="*/ 2147483647 w 168"/>
                <a:gd name="T5" fmla="*/ 0 h 140"/>
                <a:gd name="T6" fmla="*/ 2147483647 w 168"/>
                <a:gd name="T7" fmla="*/ 0 h 140"/>
                <a:gd name="T8" fmla="*/ 2147483647 w 168"/>
                <a:gd name="T9" fmla="*/ 0 h 140"/>
                <a:gd name="T10" fmla="*/ 2147483647 w 168"/>
                <a:gd name="T11" fmla="*/ 2147483647 h 140"/>
                <a:gd name="T12" fmla="*/ 2147483647 w 168"/>
                <a:gd name="T13" fmla="*/ 2147483647 h 140"/>
                <a:gd name="T14" fmla="*/ 2147483647 w 168"/>
                <a:gd name="T15" fmla="*/ 2147483647 h 140"/>
                <a:gd name="T16" fmla="*/ 0 w 168"/>
                <a:gd name="T17" fmla="*/ 2147483647 h 140"/>
                <a:gd name="T18" fmla="*/ 0 w 168"/>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40">
                  <a:moveTo>
                    <a:pt x="0" y="4"/>
                  </a:moveTo>
                  <a:lnTo>
                    <a:pt x="84" y="0"/>
                  </a:lnTo>
                  <a:lnTo>
                    <a:pt x="140" y="0"/>
                  </a:lnTo>
                  <a:lnTo>
                    <a:pt x="158" y="0"/>
                  </a:lnTo>
                  <a:lnTo>
                    <a:pt x="166" y="0"/>
                  </a:lnTo>
                  <a:lnTo>
                    <a:pt x="168" y="106"/>
                  </a:lnTo>
                  <a:lnTo>
                    <a:pt x="168" y="130"/>
                  </a:lnTo>
                  <a:lnTo>
                    <a:pt x="4" y="140"/>
                  </a:lnTo>
                  <a:lnTo>
                    <a:pt x="0" y="40"/>
                  </a:lnTo>
                  <a:lnTo>
                    <a:pt x="0" y="4"/>
                  </a:lnTo>
                  <a:close/>
                </a:path>
              </a:pathLst>
            </a:custGeom>
            <a:grpFill/>
            <a:ln w="6350" cmpd="sng">
              <a:solidFill>
                <a:schemeClr val="tx2"/>
              </a:solidFill>
              <a:round/>
              <a:headEnd/>
              <a:tailEnd/>
            </a:ln>
          </p:spPr>
          <p:txBody>
            <a:bodyPr/>
            <a:lstStyle/>
            <a:p>
              <a:endParaRPr lang="en-US"/>
            </a:p>
          </p:txBody>
        </p:sp>
        <p:sp>
          <p:nvSpPr>
            <p:cNvPr id="113" name="Freeform 108"/>
            <p:cNvSpPr>
              <a:spLocks/>
            </p:cNvSpPr>
            <p:nvPr/>
          </p:nvSpPr>
          <p:spPr bwMode="auto">
            <a:xfrm>
              <a:off x="4684713" y="2932113"/>
              <a:ext cx="492125" cy="411162"/>
            </a:xfrm>
            <a:custGeom>
              <a:avLst/>
              <a:gdLst>
                <a:gd name="T0" fmla="*/ 2147483647 w 172"/>
                <a:gd name="T1" fmla="*/ 0 h 144"/>
                <a:gd name="T2" fmla="*/ 2147483647 w 172"/>
                <a:gd name="T3" fmla="*/ 2147483647 h 144"/>
                <a:gd name="T4" fmla="*/ 2147483647 w 172"/>
                <a:gd name="T5" fmla="*/ 2147483647 h 144"/>
                <a:gd name="T6" fmla="*/ 2147483647 w 172"/>
                <a:gd name="T7" fmla="*/ 2147483647 h 144"/>
                <a:gd name="T8" fmla="*/ 2147483647 w 172"/>
                <a:gd name="T9" fmla="*/ 2147483647 h 144"/>
                <a:gd name="T10" fmla="*/ 0 w 172"/>
                <a:gd name="T11" fmla="*/ 2147483647 h 144"/>
                <a:gd name="T12" fmla="*/ 2147483647 w 17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44">
                  <a:moveTo>
                    <a:pt x="164" y="0"/>
                  </a:moveTo>
                  <a:lnTo>
                    <a:pt x="172" y="108"/>
                  </a:lnTo>
                  <a:lnTo>
                    <a:pt x="168" y="142"/>
                  </a:lnTo>
                  <a:lnTo>
                    <a:pt x="4" y="144"/>
                  </a:lnTo>
                  <a:lnTo>
                    <a:pt x="4" y="76"/>
                  </a:lnTo>
                  <a:lnTo>
                    <a:pt x="0" y="10"/>
                  </a:lnTo>
                  <a:lnTo>
                    <a:pt x="164" y="0"/>
                  </a:lnTo>
                  <a:close/>
                </a:path>
              </a:pathLst>
            </a:custGeom>
            <a:grpFill/>
            <a:ln w="6350" cmpd="sng">
              <a:solidFill>
                <a:schemeClr val="tx2"/>
              </a:solidFill>
              <a:round/>
              <a:headEnd/>
              <a:tailEnd/>
            </a:ln>
          </p:spPr>
          <p:txBody>
            <a:bodyPr/>
            <a:lstStyle/>
            <a:p>
              <a:endParaRPr lang="en-US"/>
            </a:p>
          </p:txBody>
        </p:sp>
        <p:sp>
          <p:nvSpPr>
            <p:cNvPr id="114" name="Freeform 215"/>
            <p:cNvSpPr>
              <a:spLocks/>
            </p:cNvSpPr>
            <p:nvPr/>
          </p:nvSpPr>
          <p:spPr bwMode="auto">
            <a:xfrm>
              <a:off x="1611313" y="1690688"/>
              <a:ext cx="566737" cy="503237"/>
            </a:xfrm>
            <a:custGeom>
              <a:avLst/>
              <a:gdLst>
                <a:gd name="T0" fmla="*/ 2147483647 w 198"/>
                <a:gd name="T1" fmla="*/ 0 h 176"/>
                <a:gd name="T2" fmla="*/ 2147483647 w 198"/>
                <a:gd name="T3" fmla="*/ 2147483647 h 176"/>
                <a:gd name="T4" fmla="*/ 2147483647 w 198"/>
                <a:gd name="T5" fmla="*/ 2147483647 h 176"/>
                <a:gd name="T6" fmla="*/ 0 w 198"/>
                <a:gd name="T7" fmla="*/ 2147483647 h 176"/>
                <a:gd name="T8" fmla="*/ 0 w 198"/>
                <a:gd name="T9" fmla="*/ 2147483647 h 176"/>
                <a:gd name="T10" fmla="*/ 2147483647 w 198"/>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8" h="176">
                  <a:moveTo>
                    <a:pt x="4" y="0"/>
                  </a:moveTo>
                  <a:lnTo>
                    <a:pt x="198" y="14"/>
                  </a:lnTo>
                  <a:lnTo>
                    <a:pt x="196" y="172"/>
                  </a:lnTo>
                  <a:lnTo>
                    <a:pt x="0" y="176"/>
                  </a:lnTo>
                  <a:lnTo>
                    <a:pt x="0" y="168"/>
                  </a:lnTo>
                  <a:lnTo>
                    <a:pt x="4" y="0"/>
                  </a:lnTo>
                  <a:close/>
                </a:path>
              </a:pathLst>
            </a:custGeom>
            <a:grpFill/>
            <a:ln w="6350" cmpd="sng">
              <a:solidFill>
                <a:schemeClr val="tx2"/>
              </a:solidFill>
              <a:round/>
              <a:headEnd/>
              <a:tailEnd/>
            </a:ln>
          </p:spPr>
          <p:txBody>
            <a:bodyPr/>
            <a:lstStyle/>
            <a:p>
              <a:endParaRPr lang="en-US"/>
            </a:p>
          </p:txBody>
        </p:sp>
      </p:grpSp>
      <p:graphicFrame>
        <p:nvGraphicFramePr>
          <p:cNvPr id="115" name="Chart 114"/>
          <p:cNvGraphicFramePr>
            <a:graphicFrameLocks/>
          </p:cNvGraphicFramePr>
          <p:nvPr>
            <p:extLst>
              <p:ext uri="{D42A27DB-BD31-4B8C-83A1-F6EECF244321}">
                <p14:modId xmlns:p14="http://schemas.microsoft.com/office/powerpoint/2010/main" val="465473901"/>
              </p:ext>
            </p:extLst>
          </p:nvPr>
        </p:nvGraphicFramePr>
        <p:xfrm>
          <a:off x="304799" y="1027853"/>
          <a:ext cx="544205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37057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TANF Enrollment</a:t>
            </a:r>
            <a:endParaRPr lang="en-US" dirty="0"/>
          </a:p>
        </p:txBody>
      </p:sp>
      <p:sp>
        <p:nvSpPr>
          <p:cNvPr id="7" name="Rectangle 6"/>
          <p:cNvSpPr/>
          <p:nvPr/>
        </p:nvSpPr>
        <p:spPr>
          <a:xfrm>
            <a:off x="762000" y="5486400"/>
            <a:ext cx="4572000" cy="92333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The average number of individuals per month receiving TANF benefits out of the total population. 	</a:t>
            </a:r>
          </a:p>
        </p:txBody>
      </p:sp>
      <p:graphicFrame>
        <p:nvGraphicFramePr>
          <p:cNvPr id="5" name="Chart 4"/>
          <p:cNvGraphicFramePr>
            <a:graphicFrameLocks/>
          </p:cNvGraphicFramePr>
          <p:nvPr>
            <p:extLst>
              <p:ext uri="{D42A27DB-BD31-4B8C-83A1-F6EECF244321}">
                <p14:modId xmlns:p14="http://schemas.microsoft.com/office/powerpoint/2010/main" val="3696158975"/>
              </p:ext>
            </p:extLst>
          </p:nvPr>
        </p:nvGraphicFramePr>
        <p:xfrm>
          <a:off x="609600" y="1143000"/>
          <a:ext cx="75438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615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1879600"/>
            <a:ext cx="7983767" cy="1168400"/>
          </a:xfrm>
        </p:spPr>
        <p:txBody>
          <a:bodyPr/>
          <a:lstStyle/>
          <a:p>
            <a:r>
              <a:rPr lang="en-US" sz="8800" b="1" dirty="0" smtClean="0"/>
              <a:t>TEEN PREGNANCY</a:t>
            </a:r>
            <a:endParaRPr lang="en-US" sz="72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95163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Teen Pregnancy</a:t>
            </a:r>
            <a:endParaRPr lang="en-US" dirty="0"/>
          </a:p>
        </p:txBody>
      </p:sp>
      <p:sp>
        <p:nvSpPr>
          <p:cNvPr id="7" name="Rectangle 6"/>
          <p:cNvSpPr/>
          <p:nvPr/>
        </p:nvSpPr>
        <p:spPr>
          <a:xfrm>
            <a:off x="838200" y="5410200"/>
            <a:ext cx="4572000" cy="1200329"/>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The total number of live births, still births, and abortions to females ages 10-19 divided by total population of females ages 10-19 times 1000. 	</a:t>
            </a:r>
          </a:p>
        </p:txBody>
      </p:sp>
      <p:graphicFrame>
        <p:nvGraphicFramePr>
          <p:cNvPr id="5" name="Chart 4"/>
          <p:cNvGraphicFramePr>
            <a:graphicFrameLocks/>
          </p:cNvGraphicFramePr>
          <p:nvPr>
            <p:extLst>
              <p:ext uri="{D42A27DB-BD31-4B8C-83A1-F6EECF244321}">
                <p14:modId xmlns:p14="http://schemas.microsoft.com/office/powerpoint/2010/main" val="440176790"/>
              </p:ext>
            </p:extLst>
          </p:nvPr>
        </p:nvGraphicFramePr>
        <p:xfrm>
          <a:off x="685800" y="1143000"/>
          <a:ext cx="7467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87150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1879600"/>
            <a:ext cx="7983767" cy="1168400"/>
          </a:xfrm>
        </p:spPr>
        <p:txBody>
          <a:bodyPr/>
          <a:lstStyle/>
          <a:p>
            <a:r>
              <a:rPr lang="en-US" sz="8800" b="1" dirty="0" smtClean="0"/>
              <a:t>Uninsured children</a:t>
            </a:r>
            <a:endParaRPr lang="en-US" sz="72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99438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Uninsured Children</a:t>
            </a:r>
            <a:endParaRPr lang="en-US" dirty="0"/>
          </a:p>
        </p:txBody>
      </p:sp>
      <p:sp>
        <p:nvSpPr>
          <p:cNvPr id="7" name="Rectangle 6"/>
          <p:cNvSpPr/>
          <p:nvPr/>
        </p:nvSpPr>
        <p:spPr>
          <a:xfrm>
            <a:off x="762000" y="5181600"/>
            <a:ext cx="4572000" cy="1200329"/>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dirty="0"/>
              <a:t>The number of uninsured children* out of the total population of children. </a:t>
            </a:r>
          </a:p>
          <a:p>
            <a:r>
              <a:rPr lang="en-US" dirty="0"/>
              <a:t>*Children </a:t>
            </a:r>
            <a:r>
              <a:rPr lang="en-US" dirty="0" smtClean="0"/>
              <a:t>were </a:t>
            </a:r>
            <a:r>
              <a:rPr lang="en-US" dirty="0"/>
              <a:t>defined as “under age 18” in 2000, but “under age 19” for 2006-2010. </a:t>
            </a:r>
          </a:p>
        </p:txBody>
      </p:sp>
      <p:graphicFrame>
        <p:nvGraphicFramePr>
          <p:cNvPr id="5" name="Chart 4"/>
          <p:cNvGraphicFramePr>
            <a:graphicFrameLocks/>
          </p:cNvGraphicFramePr>
          <p:nvPr>
            <p:extLst>
              <p:ext uri="{D42A27DB-BD31-4B8C-83A1-F6EECF244321}">
                <p14:modId xmlns:p14="http://schemas.microsoft.com/office/powerpoint/2010/main" val="3800446162"/>
              </p:ext>
            </p:extLst>
          </p:nvPr>
        </p:nvGraphicFramePr>
        <p:xfrm>
          <a:off x="609600" y="1143000"/>
          <a:ext cx="76200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377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1879600"/>
            <a:ext cx="7983767" cy="1168400"/>
          </a:xfrm>
        </p:spPr>
        <p:txBody>
          <a:bodyPr/>
          <a:lstStyle/>
          <a:p>
            <a:r>
              <a:rPr lang="en-US" sz="8800" b="1" dirty="0" smtClean="0"/>
              <a:t>Youth binge drinking</a:t>
            </a:r>
            <a:endParaRPr lang="en-US" sz="72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04679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Youth Binge Drinking</a:t>
            </a:r>
            <a:endParaRPr lang="en-US" dirty="0"/>
          </a:p>
        </p:txBody>
      </p:sp>
      <p:sp>
        <p:nvSpPr>
          <p:cNvPr id="7" name="Rectangle 6"/>
          <p:cNvSpPr/>
          <p:nvPr/>
        </p:nvSpPr>
        <p:spPr>
          <a:xfrm>
            <a:off x="838200" y="5429071"/>
            <a:ext cx="65532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dirty="0"/>
              <a:t>The percentage of youths in grades 6,8,10, and 12 who reported taking 5 or more consecutive drinks on at least one occasion in the 2 weeks prior to completing the Communities that Care Survey on substance use and other social behaviors. </a:t>
            </a:r>
          </a:p>
        </p:txBody>
      </p:sp>
      <p:graphicFrame>
        <p:nvGraphicFramePr>
          <p:cNvPr id="5" name="Chart 4"/>
          <p:cNvGraphicFramePr>
            <a:graphicFrameLocks/>
          </p:cNvGraphicFramePr>
          <p:nvPr>
            <p:extLst>
              <p:ext uri="{D42A27DB-BD31-4B8C-83A1-F6EECF244321}">
                <p14:modId xmlns:p14="http://schemas.microsoft.com/office/powerpoint/2010/main" val="733588341"/>
              </p:ext>
            </p:extLst>
          </p:nvPr>
        </p:nvGraphicFramePr>
        <p:xfrm>
          <a:off x="685800" y="1219200"/>
          <a:ext cx="75438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69116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1600200"/>
            <a:ext cx="7983767" cy="1168400"/>
          </a:xfrm>
        </p:spPr>
        <p:txBody>
          <a:bodyPr/>
          <a:lstStyle/>
          <a:p>
            <a:r>
              <a:rPr lang="en-US" sz="8800" b="1" dirty="0" smtClean="0"/>
              <a:t>Youth tobacco use</a:t>
            </a:r>
            <a:endParaRPr lang="en-US" sz="72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45341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Youth Tobacco Use</a:t>
            </a:r>
            <a:endParaRPr lang="en-US" dirty="0"/>
          </a:p>
        </p:txBody>
      </p:sp>
      <p:sp>
        <p:nvSpPr>
          <p:cNvPr id="7" name="Rectangle 6"/>
          <p:cNvSpPr/>
          <p:nvPr/>
        </p:nvSpPr>
        <p:spPr>
          <a:xfrm>
            <a:off x="762000" y="5337681"/>
            <a:ext cx="67056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dirty="0"/>
              <a:t>The percentage of youth in grades 6, 8, 10, and 12 who reported using tobacco products (cigarettes or smokeless tobacco) in the 30 days prior to completing the Communities that Care Survey on substance use and other social behaviors. </a:t>
            </a:r>
          </a:p>
        </p:txBody>
      </p:sp>
      <p:graphicFrame>
        <p:nvGraphicFramePr>
          <p:cNvPr id="5" name="Chart 4"/>
          <p:cNvGraphicFramePr>
            <a:graphicFrameLocks/>
          </p:cNvGraphicFramePr>
          <p:nvPr>
            <p:extLst>
              <p:ext uri="{D42A27DB-BD31-4B8C-83A1-F6EECF244321}">
                <p14:modId xmlns:p14="http://schemas.microsoft.com/office/powerpoint/2010/main" val="1054648821"/>
              </p:ext>
            </p:extLst>
          </p:nvPr>
        </p:nvGraphicFramePr>
        <p:xfrm>
          <a:off x="533400" y="1219200"/>
          <a:ext cx="75438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89614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571500" lvl="0" indent="-457200">
              <a:buFont typeface="+mj-lt"/>
              <a:buAutoNum type="arabicPeriod"/>
            </a:pPr>
            <a:r>
              <a:rPr lang="en-US" dirty="0"/>
              <a:t>Haskins R. Combating Poverty: Understanding New Challenges for Families. 2012. http://www.brookings.edu/research/testimony/2012/06/05-poverty-families-haskins. Retrieved May 6, 2014. </a:t>
            </a:r>
          </a:p>
          <a:p>
            <a:pPr marL="571500" lvl="0" indent="-457200">
              <a:buFont typeface="+mj-lt"/>
              <a:buAutoNum type="arabicPeriod"/>
            </a:pPr>
            <a:r>
              <a:rPr lang="en-US" dirty="0"/>
              <a:t>U.S. Census Bureau, Family Income Levels; “Table F-18: Educational Attainment of Householder--Families with Householder 25 Years Old and Over by Median and Mean Income”.          </a:t>
            </a:r>
          </a:p>
          <a:p>
            <a:pPr marL="571500" lvl="0" indent="-457200">
              <a:buFont typeface="+mj-lt"/>
              <a:buAutoNum type="arabicPeriod"/>
            </a:pPr>
            <a:r>
              <a:rPr lang="en-US" dirty="0"/>
              <a:t>2012 Estimates. National Center for Child Poverty. Data were calculated from the 2012 American Community Survey, representing information from 2012. State data were calculated from the 2010-2012 American Community Survey, representing information from the years 2010 to 2012.</a:t>
            </a:r>
          </a:p>
          <a:p>
            <a:pPr marL="571500" lvl="0" indent="-457200">
              <a:buFont typeface="+mj-lt"/>
              <a:buAutoNum type="arabicPeriod"/>
            </a:pPr>
            <a:r>
              <a:rPr lang="en-US" dirty="0"/>
              <a:t>Chen WH &amp; </a:t>
            </a:r>
            <a:r>
              <a:rPr lang="en-US" dirty="0" err="1"/>
              <a:t>Corak</a:t>
            </a:r>
            <a:r>
              <a:rPr lang="en-US" dirty="0"/>
              <a:t> M. Child poverty and changes in child poverty. Demography. 2008;45(3):537-553.   </a:t>
            </a:r>
          </a:p>
          <a:p>
            <a:pPr marL="571500" lvl="0" indent="-457200">
              <a:buFont typeface="+mj-lt"/>
              <a:buAutoNum type="arabicPeriod"/>
            </a:pPr>
            <a:r>
              <a:rPr lang="en-US" dirty="0"/>
              <a:t>Blank RM. Economic change and the structure of opportunity for less-skilled workers. University of Wisconsin-Madison, Institute for Research on Poverty.  2008.</a:t>
            </a:r>
          </a:p>
          <a:p>
            <a:pPr marL="571500" lvl="0" indent="-457200">
              <a:buFont typeface="+mj-lt"/>
              <a:buAutoNum type="arabicPeriod"/>
            </a:pPr>
            <a:r>
              <a:rPr lang="en-US" dirty="0"/>
              <a:t>Rodgers HR &amp; Payne L. Child poverty in the American states: The impact of welfare reform, economics, and demographics. Policy Studies Journal. 2007;35(1):1-21.</a:t>
            </a:r>
          </a:p>
          <a:p>
            <a:pPr marL="571500" lvl="0" indent="-457200">
              <a:buFont typeface="+mj-lt"/>
              <a:buAutoNum type="arabicPeriod"/>
            </a:pPr>
            <a:r>
              <a:rPr lang="en-US" dirty="0" err="1"/>
              <a:t>Betson</a:t>
            </a:r>
            <a:r>
              <a:rPr lang="en-US" dirty="0"/>
              <a:t> DM &amp; Michael RT. Why so many children are poor. The Future of Children. 1997;7(2):25-39.</a:t>
            </a:r>
          </a:p>
          <a:p>
            <a:pPr marL="571500" lvl="0" indent="-457200">
              <a:buFont typeface="+mj-lt"/>
              <a:buAutoNum type="arabicPeriod"/>
            </a:pPr>
            <a:r>
              <a:rPr lang="en-US" dirty="0"/>
              <a:t>Phillips KR.  </a:t>
            </a:r>
            <a:r>
              <a:rPr lang="en-US" i="1" dirty="0"/>
              <a:t>Access to Leave Among Working Parents</a:t>
            </a:r>
            <a:r>
              <a:rPr lang="en-US" dirty="0"/>
              <a:t>, Urban Institute. http://www.urban.org/publications/310977.html. 2004.    </a:t>
            </a:r>
          </a:p>
          <a:p>
            <a:pPr marL="571500" lvl="0" indent="-457200">
              <a:buFont typeface="+mj-lt"/>
              <a:buAutoNum type="arabicPeriod"/>
            </a:pPr>
            <a:r>
              <a:rPr lang="en-US" dirty="0"/>
              <a:t>Calculated from data in U.S. Bureau of the Census, American Community Survey, 2006–2008, at http://factfinder.census.gov/servlet/DatasetMainPageServlet?_program=ACS&amp;_submenuId=datasets_2&amp;_lang=en as cited in Rector, R. (2010). Marriage: America’s greatest weapon against child poverty. Backgrounder, 2465, 1-16.</a:t>
            </a:r>
          </a:p>
          <a:p>
            <a:pPr marL="571500" lvl="0" indent="-457200">
              <a:buFont typeface="+mj-lt"/>
              <a:buAutoNum type="arabicPeriod"/>
            </a:pPr>
            <a:r>
              <a:rPr lang="en-US" dirty="0"/>
              <a:t>Amato PR &amp; Maynard RA. Decreasing </a:t>
            </a:r>
            <a:r>
              <a:rPr lang="en-US" dirty="0" err="1"/>
              <a:t>nonmarital</a:t>
            </a:r>
            <a:r>
              <a:rPr lang="en-US" dirty="0"/>
              <a:t> births and strengthening marriage to reduce poverty. The Future of Children. 2007;17(2):117-141.</a:t>
            </a:r>
          </a:p>
          <a:p>
            <a:pPr marL="571500" lvl="0" indent="-457200">
              <a:buFont typeface="+mj-lt"/>
              <a:buAutoNum type="arabicPeriod"/>
            </a:pPr>
            <a:r>
              <a:rPr lang="en-US" dirty="0"/>
              <a:t>Ratcliffe C &amp; </a:t>
            </a:r>
            <a:r>
              <a:rPr lang="en-US" dirty="0" err="1"/>
              <a:t>McKernan</a:t>
            </a:r>
            <a:r>
              <a:rPr lang="en-US" dirty="0"/>
              <a:t> S. Childhood poverty persistence: Facts and consequences. The Urban Institute, Brief. 2010;14.</a:t>
            </a:r>
          </a:p>
          <a:p>
            <a:pPr marL="571500" lvl="0" indent="-457200">
              <a:buFont typeface="+mj-lt"/>
              <a:buAutoNum type="arabicPeriod"/>
            </a:pPr>
            <a:r>
              <a:rPr lang="en-US" dirty="0"/>
              <a:t>Haskins, R. Poverty and Opportunity: Begin with Facts. Retrieved June 1, 2014, from http://www.brookings.edu/research/testimony/2014/01/28-poverty-opportunity-begin-with-facts-haskins. January 28, 2014.</a:t>
            </a:r>
          </a:p>
          <a:p>
            <a:endParaRPr lang="en-US" dirty="0"/>
          </a:p>
        </p:txBody>
      </p:sp>
    </p:spTree>
    <p:extLst>
      <p:ext uri="{BB962C8B-B14F-4D97-AF65-F5344CB8AC3E}">
        <p14:creationId xmlns:p14="http://schemas.microsoft.com/office/powerpoint/2010/main" val="102051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b="1" dirty="0" smtClean="0"/>
              <a:t>Crawford</a:t>
            </a:r>
            <a:endParaRPr lang="en-US" b="1" dirty="0"/>
          </a:p>
        </p:txBody>
      </p:sp>
      <p:graphicFrame>
        <p:nvGraphicFramePr>
          <p:cNvPr id="7" name="Content Placeholder 19"/>
          <p:cNvGraphicFramePr>
            <a:graphicFrameLocks/>
          </p:cNvGraphicFramePr>
          <p:nvPr>
            <p:extLst>
              <p:ext uri="{D42A27DB-BD31-4B8C-83A1-F6EECF244321}">
                <p14:modId xmlns:p14="http://schemas.microsoft.com/office/powerpoint/2010/main" val="2457520270"/>
              </p:ext>
            </p:extLst>
          </p:nvPr>
        </p:nvGraphicFramePr>
        <p:xfrm>
          <a:off x="4191000" y="3444240"/>
          <a:ext cx="3820222" cy="2575560"/>
        </p:xfrm>
        <a:graphic>
          <a:graphicData uri="http://schemas.openxmlformats.org/drawingml/2006/table">
            <a:tbl>
              <a:tblPr firstRow="1" bandRow="1">
                <a:tableStyleId>{69012ECD-51FC-41F1-AA8D-1B2483CD663E}</a:tableStyleId>
              </a:tblPr>
              <a:tblGrid>
                <a:gridCol w="1371600"/>
                <a:gridCol w="1066800"/>
                <a:gridCol w="138182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tc>
                <a:tc>
                  <a:txBody>
                    <a:bodyPr/>
                    <a:lstStyle/>
                    <a:p>
                      <a:pPr algn="ctr"/>
                      <a:r>
                        <a:rPr lang="en-US" sz="1400" dirty="0" smtClean="0"/>
                        <a:t>Crawford</a:t>
                      </a:r>
                      <a:endParaRPr lang="en-US" sz="1400" dirty="0"/>
                    </a:p>
                  </a:txBody>
                  <a:tcPr anchor="ctr"/>
                </a:tc>
                <a:tc>
                  <a:txBody>
                    <a:bodyPr/>
                    <a:lstStyle/>
                    <a:p>
                      <a:pPr algn="ctr"/>
                      <a:r>
                        <a:rPr lang="en-US" sz="1400" dirty="0" smtClean="0"/>
                        <a:t>Kansas</a:t>
                      </a:r>
                      <a:endParaRPr lang="en-US" sz="1400" dirty="0"/>
                    </a:p>
                  </a:txBody>
                  <a:tcPr anchor="ctr"/>
                </a:tc>
              </a:tr>
              <a:tr h="741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2013 Population</a:t>
                      </a:r>
                    </a:p>
                  </a:txBody>
                  <a:tcPr anchor="ctr"/>
                </a:tc>
                <a:tc>
                  <a:txBody>
                    <a:bodyPr/>
                    <a:lstStyle/>
                    <a:p>
                      <a:pPr algn="ctr" fontAlgn="t"/>
                      <a:r>
                        <a:rPr lang="en-US" sz="1400" dirty="0" smtClean="0"/>
                        <a:t>39,330</a:t>
                      </a:r>
                      <a:endParaRPr lang="en-US" sz="1400" dirty="0"/>
                    </a:p>
                  </a:txBody>
                  <a:tcPr marL="19050" marR="19050" marT="19050" marB="19050" anchor="ctr"/>
                </a:tc>
                <a:tc>
                  <a:txBody>
                    <a:bodyPr/>
                    <a:lstStyle/>
                    <a:p>
                      <a:pPr algn="ctr" fontAlgn="t"/>
                      <a:r>
                        <a:rPr lang="en-US" sz="1400" dirty="0"/>
                        <a:t>2,895,801</a:t>
                      </a:r>
                    </a:p>
                  </a:txBody>
                  <a:tcPr marL="19050" marR="19050" marT="19050" marB="1905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2010 Persons per sq. mile</a:t>
                      </a:r>
                    </a:p>
                  </a:txBody>
                  <a:tcPr anchor="ctr"/>
                </a:tc>
                <a:tc>
                  <a:txBody>
                    <a:bodyPr/>
                    <a:lstStyle/>
                    <a:p>
                      <a:pPr algn="ctr" fontAlgn="t"/>
                      <a:r>
                        <a:rPr lang="en-US" sz="1400" dirty="0" smtClean="0">
                          <a:effectLst/>
                          <a:latin typeface="Arial"/>
                        </a:rPr>
                        <a:t>66.4</a:t>
                      </a:r>
                      <a:endParaRPr lang="en-US" sz="1400" dirty="0">
                        <a:effectLst/>
                        <a:latin typeface="Arial"/>
                      </a:endParaRPr>
                    </a:p>
                  </a:txBody>
                  <a:tcPr marL="19050" marR="19050" marT="19050" marB="19050" anchor="ctr"/>
                </a:tc>
                <a:tc>
                  <a:txBody>
                    <a:bodyPr/>
                    <a:lstStyle/>
                    <a:p>
                      <a:pPr algn="ctr" fontAlgn="t"/>
                      <a:r>
                        <a:rPr lang="en-US" sz="1400" dirty="0">
                          <a:effectLst/>
                        </a:rPr>
                        <a:t>34.9</a:t>
                      </a:r>
                      <a:endParaRPr lang="en-US" sz="1400" dirty="0">
                        <a:effectLst/>
                        <a:latin typeface="Arial"/>
                      </a:endParaRPr>
                    </a:p>
                  </a:txBody>
                  <a:tcPr marL="19050" marR="19050" marT="19050" marB="1905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2009- 2013</a:t>
                      </a:r>
                      <a:r>
                        <a:rPr lang="en-US" sz="1400" baseline="0" dirty="0" smtClean="0"/>
                        <a:t> </a:t>
                      </a:r>
                      <a:r>
                        <a:rPr lang="en-US" sz="1400" dirty="0" smtClean="0"/>
                        <a:t>Median household income</a:t>
                      </a:r>
                    </a:p>
                  </a:txBody>
                  <a:tcPr anchor="ctr"/>
                </a:tc>
                <a:tc>
                  <a:txBody>
                    <a:bodyPr/>
                    <a:lstStyle/>
                    <a:p>
                      <a:pPr algn="ctr" fontAlgn="t"/>
                      <a:r>
                        <a:rPr lang="en-US" sz="1400" dirty="0" smtClean="0">
                          <a:effectLst/>
                          <a:latin typeface="Arial"/>
                        </a:rPr>
                        <a:t>$37,378</a:t>
                      </a:r>
                      <a:endParaRPr lang="en-US" sz="1400" dirty="0">
                        <a:effectLst/>
                        <a:latin typeface="Arial"/>
                      </a:endParaRPr>
                    </a:p>
                  </a:txBody>
                  <a:tcPr marL="19050" marR="19050" marT="19050" marB="19050" anchor="ctr"/>
                </a:tc>
                <a:tc>
                  <a:txBody>
                    <a:bodyPr/>
                    <a:lstStyle/>
                    <a:p>
                      <a:pPr algn="ctr" fontAlgn="t"/>
                      <a:r>
                        <a:rPr lang="en-US" sz="1400" dirty="0">
                          <a:effectLst/>
                        </a:rPr>
                        <a:t>$51,332</a:t>
                      </a:r>
                      <a:endParaRPr lang="en-US" sz="1400" dirty="0">
                        <a:effectLst/>
                        <a:latin typeface="Arial"/>
                      </a:endParaRPr>
                    </a:p>
                  </a:txBody>
                  <a:tcPr marL="19050" marR="19050" marT="19050" marB="19050" anchor="ctr"/>
                </a:tc>
              </a:tr>
            </a:tbl>
          </a:graphicData>
        </a:graphic>
      </p:graphicFrame>
      <p:sp>
        <p:nvSpPr>
          <p:cNvPr id="8" name="Rectangle 7"/>
          <p:cNvSpPr/>
          <p:nvPr/>
        </p:nvSpPr>
        <p:spPr>
          <a:xfrm>
            <a:off x="470624" y="3810000"/>
            <a:ext cx="3339376" cy="1323439"/>
          </a:xfrm>
          <a:prstGeom prst="rect">
            <a:avLst/>
          </a:prstGeom>
          <a:noFill/>
        </p:spPr>
        <p:txBody>
          <a:bodyPr wrap="none" lIns="91440" tIns="45720" rIns="91440" bIns="45720" anchor="ctr">
            <a:spAutoFit/>
          </a:bodyPr>
          <a:lstStyle/>
          <a:p>
            <a:pPr algn="ctr"/>
            <a:r>
              <a:rPr lang="en-US" dirty="0">
                <a:ln w="0"/>
                <a:solidFill>
                  <a:schemeClr val="accent1"/>
                </a:solidFill>
                <a:effectLst>
                  <a:outerShdw blurRad="38100" dist="25400" dir="5400000" algn="ctr" rotWithShape="0">
                    <a:srgbClr val="6E747A">
                      <a:alpha val="43000"/>
                    </a:srgbClr>
                  </a:outerShdw>
                </a:effectLst>
              </a:rPr>
              <a:t>Rank: </a:t>
            </a:r>
            <a:r>
              <a:rPr lang="en-US" sz="8000" b="1" cap="none" spc="0" dirty="0" smtClean="0">
                <a:ln w="22225">
                  <a:solidFill>
                    <a:schemeClr val="tx2"/>
                  </a:solidFill>
                  <a:prstDash val="solid"/>
                </a:ln>
                <a:solidFill>
                  <a:schemeClr val="tx2"/>
                </a:solidFill>
                <a:effectLst/>
              </a:rPr>
              <a:t>85</a:t>
            </a:r>
            <a:r>
              <a:rPr lang="en-US" sz="5400" b="1" cap="none" spc="0" dirty="0" smtClean="0">
                <a:ln w="22225">
                  <a:solidFill>
                    <a:schemeClr val="tx2"/>
                  </a:solidFill>
                  <a:prstDash val="solid"/>
                </a:ln>
                <a:solidFill>
                  <a:schemeClr val="tx2"/>
                </a:solidFill>
                <a:effectLst/>
              </a:rPr>
              <a:t>/105</a:t>
            </a:r>
          </a:p>
        </p:txBody>
      </p:sp>
      <p:sp>
        <p:nvSpPr>
          <p:cNvPr id="9" name="Rectangle 8"/>
          <p:cNvSpPr/>
          <p:nvPr/>
        </p:nvSpPr>
        <p:spPr>
          <a:xfrm>
            <a:off x="470624" y="4951041"/>
            <a:ext cx="2630849" cy="1015663"/>
          </a:xfrm>
          <a:prstGeom prst="rect">
            <a:avLst/>
          </a:prstGeom>
          <a:noFill/>
        </p:spPr>
        <p:txBody>
          <a:bodyPr wrap="none" lIns="91440" tIns="45720" rIns="91440" bIns="45720" anchor="ctr">
            <a:spAutoFit/>
          </a:bodyPr>
          <a:lstStyle/>
          <a:p>
            <a:pPr algn="ctr"/>
            <a:r>
              <a:rPr lang="en-US" dirty="0" smtClean="0">
                <a:ln w="0"/>
                <a:solidFill>
                  <a:schemeClr val="accent1"/>
                </a:solidFill>
                <a:effectLst>
                  <a:outerShdw blurRad="38100" dist="25400" dir="5400000" algn="ctr" rotWithShape="0">
                    <a:srgbClr val="6E747A">
                      <a:alpha val="43000"/>
                    </a:srgbClr>
                  </a:outerShdw>
                </a:effectLst>
              </a:rPr>
              <a:t>Z-Score: </a:t>
            </a:r>
            <a:r>
              <a:rPr lang="en-US" sz="6000" b="1" dirty="0" smtClean="0">
                <a:ln w="12700">
                  <a:solidFill>
                    <a:schemeClr val="accent2"/>
                  </a:solidFill>
                  <a:prstDash val="solid"/>
                </a:ln>
                <a:solidFill>
                  <a:schemeClr val="accent2"/>
                </a:solidFill>
                <a:effectLst>
                  <a:outerShdw dist="38100" dir="2640000" algn="bl" rotWithShape="0">
                    <a:schemeClr val="accent1"/>
                  </a:outerShdw>
                </a:effectLst>
              </a:rPr>
              <a:t>0.47</a:t>
            </a:r>
            <a:endParaRPr lang="en-US" sz="4000" b="1" dirty="0" smtClean="0">
              <a:ln w="12700">
                <a:solidFill>
                  <a:schemeClr val="accent2"/>
                </a:solidFill>
                <a:prstDash val="solid"/>
              </a:ln>
              <a:solidFill>
                <a:schemeClr val="accent2"/>
              </a:solidFill>
              <a:effectLst>
                <a:outerShdw dist="38100" dir="2640000" algn="bl" rotWithShape="0">
                  <a:schemeClr val="accent1"/>
                </a:outerShdw>
              </a:effectLst>
            </a:endParaRPr>
          </a:p>
        </p:txBody>
      </p:sp>
      <p:grpSp>
        <p:nvGrpSpPr>
          <p:cNvPr id="5" name="Group 4"/>
          <p:cNvGrpSpPr/>
          <p:nvPr/>
        </p:nvGrpSpPr>
        <p:grpSpPr>
          <a:xfrm>
            <a:off x="3492576" y="467121"/>
            <a:ext cx="4776153" cy="2582773"/>
            <a:chOff x="1571625" y="1593850"/>
            <a:chExt cx="6545263" cy="3454400"/>
          </a:xfrm>
          <a:solidFill>
            <a:schemeClr val="tx2">
              <a:lumMod val="20000"/>
              <a:lumOff val="80000"/>
            </a:schemeClr>
          </a:solidFill>
        </p:grpSpPr>
        <p:sp>
          <p:nvSpPr>
            <p:cNvPr id="10" name="Freeform 5"/>
            <p:cNvSpPr>
              <a:spLocks/>
            </p:cNvSpPr>
            <p:nvPr/>
          </p:nvSpPr>
          <p:spPr bwMode="auto">
            <a:xfrm>
              <a:off x="2171700" y="1690688"/>
              <a:ext cx="573088" cy="492125"/>
            </a:xfrm>
            <a:custGeom>
              <a:avLst/>
              <a:gdLst>
                <a:gd name="T0" fmla="*/ 2147483647 w 200"/>
                <a:gd name="T1" fmla="*/ 2147483647 h 172"/>
                <a:gd name="T2" fmla="*/ 2147483647 w 200"/>
                <a:gd name="T3" fmla="*/ 2147483647 h 172"/>
                <a:gd name="T4" fmla="*/ 2147483647 w 200"/>
                <a:gd name="T5" fmla="*/ 0 h 172"/>
                <a:gd name="T6" fmla="*/ 2147483647 w 200"/>
                <a:gd name="T7" fmla="*/ 2147483647 h 172"/>
                <a:gd name="T8" fmla="*/ 2147483647 w 200"/>
                <a:gd name="T9" fmla="*/ 2147483647 h 172"/>
                <a:gd name="T10" fmla="*/ 0 w 200"/>
                <a:gd name="T11" fmla="*/ 2147483647 h 172"/>
                <a:gd name="T12" fmla="*/ 2147483647 w 200"/>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2" y="14"/>
                  </a:moveTo>
                  <a:lnTo>
                    <a:pt x="28" y="4"/>
                  </a:lnTo>
                  <a:lnTo>
                    <a:pt x="186" y="0"/>
                  </a:lnTo>
                  <a:lnTo>
                    <a:pt x="200" y="14"/>
                  </a:lnTo>
                  <a:lnTo>
                    <a:pt x="198" y="172"/>
                  </a:lnTo>
                  <a:lnTo>
                    <a:pt x="0" y="172"/>
                  </a:lnTo>
                  <a:lnTo>
                    <a:pt x="2" y="14"/>
                  </a:lnTo>
                  <a:close/>
                </a:path>
              </a:pathLst>
            </a:custGeom>
            <a:grpFill/>
            <a:ln w="6350" cmpd="sng">
              <a:solidFill>
                <a:schemeClr val="tx2"/>
              </a:solidFill>
              <a:round/>
              <a:headEnd/>
              <a:tailEnd/>
            </a:ln>
          </p:spPr>
          <p:txBody>
            <a:bodyPr/>
            <a:lstStyle/>
            <a:p>
              <a:endParaRPr lang="en-US"/>
            </a:p>
          </p:txBody>
        </p:sp>
        <p:sp>
          <p:nvSpPr>
            <p:cNvPr id="11" name="Freeform 6"/>
            <p:cNvSpPr>
              <a:spLocks/>
            </p:cNvSpPr>
            <p:nvPr/>
          </p:nvSpPr>
          <p:spPr bwMode="auto">
            <a:xfrm>
              <a:off x="2738438" y="1708150"/>
              <a:ext cx="474662" cy="496888"/>
            </a:xfrm>
            <a:custGeom>
              <a:avLst/>
              <a:gdLst>
                <a:gd name="T0" fmla="*/ 2147483647 w 166"/>
                <a:gd name="T1" fmla="*/ 2147483647 h 174"/>
                <a:gd name="T2" fmla="*/ 2147483647 w 166"/>
                <a:gd name="T3" fmla="*/ 2147483647 h 174"/>
                <a:gd name="T4" fmla="*/ 2147483647 w 166"/>
                <a:gd name="T5" fmla="*/ 2147483647 h 174"/>
                <a:gd name="T6" fmla="*/ 2147483647 w 166"/>
                <a:gd name="T7" fmla="*/ 0 h 174"/>
                <a:gd name="T8" fmla="*/ 2147483647 w 166"/>
                <a:gd name="T9" fmla="*/ 0 h 174"/>
                <a:gd name="T10" fmla="*/ 2147483647 w 166"/>
                <a:gd name="T11" fmla="*/ 2147483647 h 174"/>
                <a:gd name="T12" fmla="*/ 2147483647 w 166"/>
                <a:gd name="T13" fmla="*/ 2147483647 h 174"/>
                <a:gd name="T14" fmla="*/ 2147483647 w 166"/>
                <a:gd name="T15" fmla="*/ 2147483647 h 174"/>
                <a:gd name="T16" fmla="*/ 2147483647 w 166"/>
                <a:gd name="T17" fmla="*/ 2147483647 h 174"/>
                <a:gd name="T18" fmla="*/ 0 w 166"/>
                <a:gd name="T19" fmla="*/ 2147483647 h 174"/>
                <a:gd name="T20" fmla="*/ 2147483647 w 166"/>
                <a:gd name="T21" fmla="*/ 2147483647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 h="174">
                  <a:moveTo>
                    <a:pt x="2" y="8"/>
                  </a:moveTo>
                  <a:lnTo>
                    <a:pt x="30" y="6"/>
                  </a:lnTo>
                  <a:lnTo>
                    <a:pt x="86" y="4"/>
                  </a:lnTo>
                  <a:lnTo>
                    <a:pt x="138" y="0"/>
                  </a:lnTo>
                  <a:lnTo>
                    <a:pt x="156" y="0"/>
                  </a:lnTo>
                  <a:lnTo>
                    <a:pt x="164" y="2"/>
                  </a:lnTo>
                  <a:lnTo>
                    <a:pt x="166" y="88"/>
                  </a:lnTo>
                  <a:lnTo>
                    <a:pt x="166" y="172"/>
                  </a:lnTo>
                  <a:lnTo>
                    <a:pt x="8" y="174"/>
                  </a:lnTo>
                  <a:lnTo>
                    <a:pt x="0" y="166"/>
                  </a:lnTo>
                  <a:lnTo>
                    <a:pt x="2" y="8"/>
                  </a:lnTo>
                  <a:close/>
                </a:path>
              </a:pathLst>
            </a:custGeom>
            <a:grpFill/>
            <a:ln w="6350" cmpd="sng">
              <a:solidFill>
                <a:schemeClr val="tx2"/>
              </a:solidFill>
              <a:round/>
              <a:headEnd/>
              <a:tailEnd/>
            </a:ln>
          </p:spPr>
          <p:txBody>
            <a:bodyPr/>
            <a:lstStyle/>
            <a:p>
              <a:endParaRPr lang="en-US"/>
            </a:p>
          </p:txBody>
        </p:sp>
        <p:sp>
          <p:nvSpPr>
            <p:cNvPr id="12" name="Freeform 7"/>
            <p:cNvSpPr>
              <a:spLocks/>
            </p:cNvSpPr>
            <p:nvPr/>
          </p:nvSpPr>
          <p:spPr bwMode="auto">
            <a:xfrm>
              <a:off x="3208338" y="1714500"/>
              <a:ext cx="474662" cy="485775"/>
            </a:xfrm>
            <a:custGeom>
              <a:avLst/>
              <a:gdLst>
                <a:gd name="T0" fmla="*/ 0 w 166"/>
                <a:gd name="T1" fmla="*/ 0 h 170"/>
                <a:gd name="T2" fmla="*/ 2147483647 w 166"/>
                <a:gd name="T3" fmla="*/ 0 h 170"/>
                <a:gd name="T4" fmla="*/ 2147483647 w 166"/>
                <a:gd name="T5" fmla="*/ 2147483647 h 170"/>
                <a:gd name="T6" fmla="*/ 2147483647 w 166"/>
                <a:gd name="T7" fmla="*/ 2147483647 h 170"/>
                <a:gd name="T8" fmla="*/ 0 w 166"/>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0">
                  <a:moveTo>
                    <a:pt x="0" y="0"/>
                  </a:moveTo>
                  <a:lnTo>
                    <a:pt x="164" y="0"/>
                  </a:lnTo>
                  <a:lnTo>
                    <a:pt x="166" y="168"/>
                  </a:lnTo>
                  <a:lnTo>
                    <a:pt x="2" y="170"/>
                  </a:lnTo>
                  <a:lnTo>
                    <a:pt x="0" y="0"/>
                  </a:lnTo>
                  <a:close/>
                </a:path>
              </a:pathLst>
            </a:custGeom>
            <a:grpFill/>
            <a:ln w="6350" cmpd="sng">
              <a:solidFill>
                <a:schemeClr val="tx2"/>
              </a:solidFill>
              <a:round/>
              <a:headEnd/>
              <a:tailEnd/>
            </a:ln>
          </p:spPr>
          <p:txBody>
            <a:bodyPr/>
            <a:lstStyle/>
            <a:p>
              <a:endParaRPr lang="en-US"/>
            </a:p>
          </p:txBody>
        </p:sp>
        <p:sp>
          <p:nvSpPr>
            <p:cNvPr id="13" name="Freeform 8"/>
            <p:cNvSpPr>
              <a:spLocks/>
            </p:cNvSpPr>
            <p:nvPr/>
          </p:nvSpPr>
          <p:spPr bwMode="auto">
            <a:xfrm>
              <a:off x="3676650" y="1701800"/>
              <a:ext cx="487363" cy="498475"/>
            </a:xfrm>
            <a:custGeom>
              <a:avLst/>
              <a:gdLst>
                <a:gd name="T0" fmla="*/ 0 w 170"/>
                <a:gd name="T1" fmla="*/ 2147483647 h 174"/>
                <a:gd name="T2" fmla="*/ 2147483647 w 170"/>
                <a:gd name="T3" fmla="*/ 0 h 174"/>
                <a:gd name="T4" fmla="*/ 2147483647 w 170"/>
                <a:gd name="T5" fmla="*/ 2147483647 h 174"/>
                <a:gd name="T6" fmla="*/ 2147483647 w 170"/>
                <a:gd name="T7" fmla="*/ 2147483647 h 174"/>
                <a:gd name="T8" fmla="*/ 2147483647 w 170"/>
                <a:gd name="T9" fmla="*/ 2147483647 h 174"/>
                <a:gd name="T10" fmla="*/ 2147483647 w 170"/>
                <a:gd name="T11" fmla="*/ 2147483647 h 174"/>
                <a:gd name="T12" fmla="*/ 0 w 170"/>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4">
                  <a:moveTo>
                    <a:pt x="0" y="4"/>
                  </a:moveTo>
                  <a:lnTo>
                    <a:pt x="136" y="0"/>
                  </a:lnTo>
                  <a:lnTo>
                    <a:pt x="166" y="8"/>
                  </a:lnTo>
                  <a:lnTo>
                    <a:pt x="170" y="170"/>
                  </a:lnTo>
                  <a:lnTo>
                    <a:pt x="12" y="174"/>
                  </a:lnTo>
                  <a:lnTo>
                    <a:pt x="2" y="172"/>
                  </a:lnTo>
                  <a:lnTo>
                    <a:pt x="0" y="4"/>
                  </a:lnTo>
                  <a:close/>
                </a:path>
              </a:pathLst>
            </a:custGeom>
            <a:grpFill/>
            <a:ln w="6350" cmpd="sng">
              <a:solidFill>
                <a:schemeClr val="tx2"/>
              </a:solidFill>
              <a:round/>
              <a:headEnd/>
              <a:tailEnd/>
            </a:ln>
          </p:spPr>
          <p:txBody>
            <a:bodyPr/>
            <a:lstStyle/>
            <a:p>
              <a:endParaRPr lang="en-US"/>
            </a:p>
          </p:txBody>
        </p:sp>
        <p:sp>
          <p:nvSpPr>
            <p:cNvPr id="14" name="Freeform 9"/>
            <p:cNvSpPr>
              <a:spLocks/>
            </p:cNvSpPr>
            <p:nvPr/>
          </p:nvSpPr>
          <p:spPr bwMode="auto">
            <a:xfrm>
              <a:off x="4151313" y="1701800"/>
              <a:ext cx="498475" cy="492125"/>
            </a:xfrm>
            <a:custGeom>
              <a:avLst/>
              <a:gdLst>
                <a:gd name="T0" fmla="*/ 0 w 174"/>
                <a:gd name="T1" fmla="*/ 2147483647 h 172"/>
                <a:gd name="T2" fmla="*/ 2147483647 w 174"/>
                <a:gd name="T3" fmla="*/ 0 h 172"/>
                <a:gd name="T4" fmla="*/ 2147483647 w 174"/>
                <a:gd name="T5" fmla="*/ 2147483647 h 172"/>
                <a:gd name="T6" fmla="*/ 2147483647 w 174"/>
                <a:gd name="T7" fmla="*/ 2147483647 h 172"/>
                <a:gd name="T8" fmla="*/ 2147483647 w 174"/>
                <a:gd name="T9" fmla="*/ 2147483647 h 172"/>
                <a:gd name="T10" fmla="*/ 2147483647 w 174"/>
                <a:gd name="T11" fmla="*/ 2147483647 h 172"/>
                <a:gd name="T12" fmla="*/ 0 w 174"/>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72">
                  <a:moveTo>
                    <a:pt x="0" y="8"/>
                  </a:moveTo>
                  <a:lnTo>
                    <a:pt x="104" y="0"/>
                  </a:lnTo>
                  <a:lnTo>
                    <a:pt x="166" y="4"/>
                  </a:lnTo>
                  <a:lnTo>
                    <a:pt x="174" y="168"/>
                  </a:lnTo>
                  <a:lnTo>
                    <a:pt x="16" y="172"/>
                  </a:lnTo>
                  <a:lnTo>
                    <a:pt x="4" y="170"/>
                  </a:lnTo>
                  <a:lnTo>
                    <a:pt x="0" y="8"/>
                  </a:lnTo>
                  <a:close/>
                </a:path>
              </a:pathLst>
            </a:custGeom>
            <a:grpFill/>
            <a:ln w="6350" cmpd="sng">
              <a:solidFill>
                <a:schemeClr val="tx2"/>
              </a:solidFill>
              <a:round/>
              <a:headEnd/>
              <a:tailEnd/>
            </a:ln>
          </p:spPr>
          <p:txBody>
            <a:bodyPr/>
            <a:lstStyle/>
            <a:p>
              <a:endParaRPr lang="en-US"/>
            </a:p>
          </p:txBody>
        </p:sp>
        <p:sp>
          <p:nvSpPr>
            <p:cNvPr id="15" name="Freeform 10"/>
            <p:cNvSpPr>
              <a:spLocks/>
            </p:cNvSpPr>
            <p:nvPr/>
          </p:nvSpPr>
          <p:spPr bwMode="auto">
            <a:xfrm>
              <a:off x="4627563" y="1679575"/>
              <a:ext cx="508000" cy="514350"/>
            </a:xfrm>
            <a:custGeom>
              <a:avLst/>
              <a:gdLst>
                <a:gd name="T0" fmla="*/ 0 w 178"/>
                <a:gd name="T1" fmla="*/ 2147483647 h 180"/>
                <a:gd name="T2" fmla="*/ 2147483647 w 178"/>
                <a:gd name="T3" fmla="*/ 2147483647 h 180"/>
                <a:gd name="T4" fmla="*/ 2147483647 w 178"/>
                <a:gd name="T5" fmla="*/ 0 h 180"/>
                <a:gd name="T6" fmla="*/ 2147483647 w 178"/>
                <a:gd name="T7" fmla="*/ 2147483647 h 180"/>
                <a:gd name="T8" fmla="*/ 2147483647 w 178"/>
                <a:gd name="T9" fmla="*/ 2147483647 h 180"/>
                <a:gd name="T10" fmla="*/ 2147483647 w 178"/>
                <a:gd name="T11" fmla="*/ 2147483647 h 180"/>
                <a:gd name="T12" fmla="*/ 0 w 17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80">
                  <a:moveTo>
                    <a:pt x="0" y="12"/>
                  </a:moveTo>
                  <a:lnTo>
                    <a:pt x="70" y="8"/>
                  </a:lnTo>
                  <a:lnTo>
                    <a:pt x="168" y="0"/>
                  </a:lnTo>
                  <a:lnTo>
                    <a:pt x="178" y="146"/>
                  </a:lnTo>
                  <a:lnTo>
                    <a:pt x="176" y="180"/>
                  </a:lnTo>
                  <a:lnTo>
                    <a:pt x="8" y="176"/>
                  </a:lnTo>
                  <a:lnTo>
                    <a:pt x="0" y="12"/>
                  </a:lnTo>
                  <a:close/>
                </a:path>
              </a:pathLst>
            </a:custGeom>
            <a:grpFill/>
            <a:ln w="6350" cmpd="sng">
              <a:solidFill>
                <a:schemeClr val="tx2"/>
              </a:solidFill>
              <a:round/>
              <a:headEnd/>
              <a:tailEnd/>
            </a:ln>
          </p:spPr>
          <p:txBody>
            <a:bodyPr/>
            <a:lstStyle/>
            <a:p>
              <a:endParaRPr lang="en-US"/>
            </a:p>
          </p:txBody>
        </p:sp>
        <p:sp>
          <p:nvSpPr>
            <p:cNvPr id="16" name="Freeform 11"/>
            <p:cNvSpPr>
              <a:spLocks/>
            </p:cNvSpPr>
            <p:nvPr/>
          </p:nvSpPr>
          <p:spPr bwMode="auto">
            <a:xfrm>
              <a:off x="5106988" y="1668463"/>
              <a:ext cx="503237" cy="428625"/>
            </a:xfrm>
            <a:custGeom>
              <a:avLst/>
              <a:gdLst>
                <a:gd name="T0" fmla="*/ 0 w 176"/>
                <a:gd name="T1" fmla="*/ 2147483647 h 150"/>
                <a:gd name="T2" fmla="*/ 2147483647 w 176"/>
                <a:gd name="T3" fmla="*/ 2147483647 h 150"/>
                <a:gd name="T4" fmla="*/ 2147483647 w 176"/>
                <a:gd name="T5" fmla="*/ 0 h 150"/>
                <a:gd name="T6" fmla="*/ 2147483647 w 176"/>
                <a:gd name="T7" fmla="*/ 2147483647 h 150"/>
                <a:gd name="T8" fmla="*/ 2147483647 w 176"/>
                <a:gd name="T9" fmla="*/ 2147483647 h 150"/>
                <a:gd name="T10" fmla="*/ 0 w 176"/>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50">
                  <a:moveTo>
                    <a:pt x="0" y="4"/>
                  </a:moveTo>
                  <a:lnTo>
                    <a:pt x="40" y="6"/>
                  </a:lnTo>
                  <a:lnTo>
                    <a:pt x="172" y="0"/>
                  </a:lnTo>
                  <a:lnTo>
                    <a:pt x="176" y="144"/>
                  </a:lnTo>
                  <a:lnTo>
                    <a:pt x="10" y="150"/>
                  </a:lnTo>
                  <a:lnTo>
                    <a:pt x="0" y="4"/>
                  </a:lnTo>
                  <a:close/>
                </a:path>
              </a:pathLst>
            </a:custGeom>
            <a:grpFill/>
            <a:ln w="6350" cmpd="sng">
              <a:solidFill>
                <a:schemeClr val="tx2"/>
              </a:solidFill>
              <a:round/>
              <a:headEnd/>
              <a:tailEnd/>
            </a:ln>
          </p:spPr>
          <p:txBody>
            <a:bodyPr/>
            <a:lstStyle/>
            <a:p>
              <a:endParaRPr lang="en-US"/>
            </a:p>
          </p:txBody>
        </p:sp>
        <p:sp>
          <p:nvSpPr>
            <p:cNvPr id="17" name="Freeform 12"/>
            <p:cNvSpPr>
              <a:spLocks/>
            </p:cNvSpPr>
            <p:nvPr/>
          </p:nvSpPr>
          <p:spPr bwMode="auto">
            <a:xfrm>
              <a:off x="6176963" y="2136775"/>
              <a:ext cx="601662" cy="474663"/>
            </a:xfrm>
            <a:custGeom>
              <a:avLst/>
              <a:gdLst>
                <a:gd name="T0" fmla="*/ 2147483647 w 210"/>
                <a:gd name="T1" fmla="*/ 2147483647 h 166"/>
                <a:gd name="T2" fmla="*/ 2147483647 w 210"/>
                <a:gd name="T3" fmla="*/ 2147483647 h 166"/>
                <a:gd name="T4" fmla="*/ 2147483647 w 210"/>
                <a:gd name="T5" fmla="*/ 0 h 166"/>
                <a:gd name="T6" fmla="*/ 2147483647 w 210"/>
                <a:gd name="T7" fmla="*/ 0 h 166"/>
                <a:gd name="T8" fmla="*/ 2147483647 w 210"/>
                <a:gd name="T9" fmla="*/ 2147483647 h 166"/>
                <a:gd name="T10" fmla="*/ 2147483647 w 210"/>
                <a:gd name="T11" fmla="*/ 0 h 166"/>
                <a:gd name="T12" fmla="*/ 2147483647 w 210"/>
                <a:gd name="T13" fmla="*/ 2147483647 h 166"/>
                <a:gd name="T14" fmla="*/ 2147483647 w 210"/>
                <a:gd name="T15" fmla="*/ 2147483647 h 166"/>
                <a:gd name="T16" fmla="*/ 2147483647 w 210"/>
                <a:gd name="T17" fmla="*/ 2147483647 h 166"/>
                <a:gd name="T18" fmla="*/ 2147483647 w 210"/>
                <a:gd name="T19" fmla="*/ 2147483647 h 166"/>
                <a:gd name="T20" fmla="*/ 2147483647 w 210"/>
                <a:gd name="T21" fmla="*/ 2147483647 h 166"/>
                <a:gd name="T22" fmla="*/ 2147483647 w 210"/>
                <a:gd name="T23" fmla="*/ 2147483647 h 166"/>
                <a:gd name="T24" fmla="*/ 2147483647 w 210"/>
                <a:gd name="T25" fmla="*/ 2147483647 h 166"/>
                <a:gd name="T26" fmla="*/ 2147483647 w 210"/>
                <a:gd name="T27" fmla="*/ 2147483647 h 166"/>
                <a:gd name="T28" fmla="*/ 2147483647 w 210"/>
                <a:gd name="T29" fmla="*/ 2147483647 h 166"/>
                <a:gd name="T30" fmla="*/ 2147483647 w 210"/>
                <a:gd name="T31" fmla="*/ 2147483647 h 166"/>
                <a:gd name="T32" fmla="*/ 2147483647 w 210"/>
                <a:gd name="T33" fmla="*/ 2147483647 h 166"/>
                <a:gd name="T34" fmla="*/ 2147483647 w 210"/>
                <a:gd name="T35" fmla="*/ 2147483647 h 166"/>
                <a:gd name="T36" fmla="*/ 2147483647 w 210"/>
                <a:gd name="T37" fmla="*/ 2147483647 h 166"/>
                <a:gd name="T38" fmla="*/ 2147483647 w 210"/>
                <a:gd name="T39" fmla="*/ 2147483647 h 166"/>
                <a:gd name="T40" fmla="*/ 0 w 210"/>
                <a:gd name="T41" fmla="*/ 2147483647 h 166"/>
                <a:gd name="T42" fmla="*/ 2147483647 w 210"/>
                <a:gd name="T43" fmla="*/ 2147483647 h 166"/>
                <a:gd name="T44" fmla="*/ 2147483647 w 210"/>
                <a:gd name="T45" fmla="*/ 2147483647 h 166"/>
                <a:gd name="T46" fmla="*/ 2147483647 w 210"/>
                <a:gd name="T47" fmla="*/ 2147483647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66">
                  <a:moveTo>
                    <a:pt x="46" y="6"/>
                  </a:moveTo>
                  <a:lnTo>
                    <a:pt x="90" y="2"/>
                  </a:lnTo>
                  <a:lnTo>
                    <a:pt x="124" y="0"/>
                  </a:lnTo>
                  <a:lnTo>
                    <a:pt x="142" y="0"/>
                  </a:lnTo>
                  <a:lnTo>
                    <a:pt x="174" y="2"/>
                  </a:lnTo>
                  <a:lnTo>
                    <a:pt x="202" y="0"/>
                  </a:lnTo>
                  <a:lnTo>
                    <a:pt x="204" y="128"/>
                  </a:lnTo>
                  <a:lnTo>
                    <a:pt x="210" y="166"/>
                  </a:lnTo>
                  <a:lnTo>
                    <a:pt x="194" y="162"/>
                  </a:lnTo>
                  <a:lnTo>
                    <a:pt x="198" y="148"/>
                  </a:lnTo>
                  <a:lnTo>
                    <a:pt x="164" y="144"/>
                  </a:lnTo>
                  <a:lnTo>
                    <a:pt x="158" y="136"/>
                  </a:lnTo>
                  <a:lnTo>
                    <a:pt x="106" y="160"/>
                  </a:lnTo>
                  <a:lnTo>
                    <a:pt x="86" y="148"/>
                  </a:lnTo>
                  <a:lnTo>
                    <a:pt x="64" y="150"/>
                  </a:lnTo>
                  <a:lnTo>
                    <a:pt x="54" y="156"/>
                  </a:lnTo>
                  <a:lnTo>
                    <a:pt x="46" y="148"/>
                  </a:lnTo>
                  <a:lnTo>
                    <a:pt x="58" y="140"/>
                  </a:lnTo>
                  <a:lnTo>
                    <a:pt x="34" y="118"/>
                  </a:lnTo>
                  <a:lnTo>
                    <a:pt x="6" y="78"/>
                  </a:lnTo>
                  <a:lnTo>
                    <a:pt x="0" y="50"/>
                  </a:lnTo>
                  <a:lnTo>
                    <a:pt x="26" y="16"/>
                  </a:lnTo>
                  <a:lnTo>
                    <a:pt x="46" y="12"/>
                  </a:lnTo>
                  <a:lnTo>
                    <a:pt x="46" y="6"/>
                  </a:lnTo>
                  <a:close/>
                </a:path>
              </a:pathLst>
            </a:custGeom>
            <a:grpFill/>
            <a:ln w="6350" cmpd="sng">
              <a:solidFill>
                <a:schemeClr val="tx2"/>
              </a:solidFill>
              <a:round/>
              <a:headEnd/>
              <a:tailEnd/>
            </a:ln>
          </p:spPr>
          <p:txBody>
            <a:bodyPr/>
            <a:lstStyle/>
            <a:p>
              <a:endParaRPr lang="en-US"/>
            </a:p>
          </p:txBody>
        </p:sp>
        <p:sp>
          <p:nvSpPr>
            <p:cNvPr id="18" name="Freeform 13"/>
            <p:cNvSpPr>
              <a:spLocks/>
            </p:cNvSpPr>
            <p:nvPr/>
          </p:nvSpPr>
          <p:spPr bwMode="auto">
            <a:xfrm>
              <a:off x="6754813" y="2011363"/>
              <a:ext cx="401637" cy="492125"/>
            </a:xfrm>
            <a:custGeom>
              <a:avLst/>
              <a:gdLst>
                <a:gd name="T0" fmla="*/ 0 w 140"/>
                <a:gd name="T1" fmla="*/ 2147483647 h 172"/>
                <a:gd name="T2" fmla="*/ 2147483647 w 140"/>
                <a:gd name="T3" fmla="*/ 2147483647 h 172"/>
                <a:gd name="T4" fmla="*/ 2147483647 w 140"/>
                <a:gd name="T5" fmla="*/ 2147483647 h 172"/>
                <a:gd name="T6" fmla="*/ 2147483647 w 140"/>
                <a:gd name="T7" fmla="*/ 0 h 172"/>
                <a:gd name="T8" fmla="*/ 2147483647 w 140"/>
                <a:gd name="T9" fmla="*/ 2147483647 h 172"/>
                <a:gd name="T10" fmla="*/ 2147483647 w 140"/>
                <a:gd name="T11" fmla="*/ 2147483647 h 172"/>
                <a:gd name="T12" fmla="*/ 2147483647 w 140"/>
                <a:gd name="T13" fmla="*/ 2147483647 h 172"/>
                <a:gd name="T14" fmla="*/ 0 w 140"/>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72">
                  <a:moveTo>
                    <a:pt x="0" y="44"/>
                  </a:moveTo>
                  <a:lnTo>
                    <a:pt x="68" y="40"/>
                  </a:lnTo>
                  <a:lnTo>
                    <a:pt x="72" y="4"/>
                  </a:lnTo>
                  <a:lnTo>
                    <a:pt x="132" y="0"/>
                  </a:lnTo>
                  <a:lnTo>
                    <a:pt x="140" y="90"/>
                  </a:lnTo>
                  <a:lnTo>
                    <a:pt x="136" y="166"/>
                  </a:lnTo>
                  <a:lnTo>
                    <a:pt x="2" y="172"/>
                  </a:lnTo>
                  <a:lnTo>
                    <a:pt x="0" y="44"/>
                  </a:lnTo>
                  <a:close/>
                </a:path>
              </a:pathLst>
            </a:custGeom>
            <a:grpFill/>
            <a:ln w="6350" cmpd="sng">
              <a:solidFill>
                <a:schemeClr val="tx2"/>
              </a:solidFill>
              <a:round/>
              <a:headEnd/>
              <a:tailEnd/>
            </a:ln>
          </p:spPr>
          <p:txBody>
            <a:bodyPr/>
            <a:lstStyle/>
            <a:p>
              <a:endParaRPr lang="en-US"/>
            </a:p>
          </p:txBody>
        </p:sp>
        <p:sp>
          <p:nvSpPr>
            <p:cNvPr id="19" name="Freeform 14"/>
            <p:cNvSpPr>
              <a:spLocks/>
            </p:cNvSpPr>
            <p:nvPr/>
          </p:nvSpPr>
          <p:spPr bwMode="auto">
            <a:xfrm>
              <a:off x="5959475" y="2154238"/>
              <a:ext cx="527050" cy="555625"/>
            </a:xfrm>
            <a:custGeom>
              <a:avLst/>
              <a:gdLst>
                <a:gd name="T0" fmla="*/ 0 w 184"/>
                <a:gd name="T1" fmla="*/ 2147483647 h 194"/>
                <a:gd name="T2" fmla="*/ 2147483647 w 184"/>
                <a:gd name="T3" fmla="*/ 2147483647 h 194"/>
                <a:gd name="T4" fmla="*/ 2147483647 w 184"/>
                <a:gd name="T5" fmla="*/ 0 h 194"/>
                <a:gd name="T6" fmla="*/ 2147483647 w 184"/>
                <a:gd name="T7" fmla="*/ 2147483647 h 194"/>
                <a:gd name="T8" fmla="*/ 2147483647 w 184"/>
                <a:gd name="T9" fmla="*/ 2147483647 h 194"/>
                <a:gd name="T10" fmla="*/ 2147483647 w 184"/>
                <a:gd name="T11" fmla="*/ 2147483647 h 194"/>
                <a:gd name="T12" fmla="*/ 2147483647 w 184"/>
                <a:gd name="T13" fmla="*/ 2147483647 h 194"/>
                <a:gd name="T14" fmla="*/ 2147483647 w 184"/>
                <a:gd name="T15" fmla="*/ 2147483647 h 194"/>
                <a:gd name="T16" fmla="*/ 2147483647 w 184"/>
                <a:gd name="T17" fmla="*/ 2147483647 h 194"/>
                <a:gd name="T18" fmla="*/ 2147483647 w 184"/>
                <a:gd name="T19" fmla="*/ 2147483647 h 194"/>
                <a:gd name="T20" fmla="*/ 2147483647 w 184"/>
                <a:gd name="T21" fmla="*/ 2147483647 h 194"/>
                <a:gd name="T22" fmla="*/ 2147483647 w 184"/>
                <a:gd name="T23" fmla="*/ 2147483647 h 194"/>
                <a:gd name="T24" fmla="*/ 2147483647 w 184"/>
                <a:gd name="T25" fmla="*/ 2147483647 h 194"/>
                <a:gd name="T26" fmla="*/ 2147483647 w 184"/>
                <a:gd name="T27" fmla="*/ 2147483647 h 194"/>
                <a:gd name="T28" fmla="*/ 2147483647 w 184"/>
                <a:gd name="T29" fmla="*/ 2147483647 h 194"/>
                <a:gd name="T30" fmla="*/ 2147483647 w 184"/>
                <a:gd name="T31" fmla="*/ 2147483647 h 194"/>
                <a:gd name="T32" fmla="*/ 2147483647 w 184"/>
                <a:gd name="T33" fmla="*/ 2147483647 h 194"/>
                <a:gd name="T34" fmla="*/ 2147483647 w 184"/>
                <a:gd name="T35" fmla="*/ 2147483647 h 194"/>
                <a:gd name="T36" fmla="*/ 2147483647 w 184"/>
                <a:gd name="T37" fmla="*/ 2147483647 h 194"/>
                <a:gd name="T38" fmla="*/ 2147483647 w 184"/>
                <a:gd name="T39" fmla="*/ 2147483647 h 194"/>
                <a:gd name="T40" fmla="*/ 2147483647 w 184"/>
                <a:gd name="T41" fmla="*/ 2147483647 h 194"/>
                <a:gd name="T42" fmla="*/ 2147483647 w 184"/>
                <a:gd name="T43" fmla="*/ 2147483647 h 194"/>
                <a:gd name="T44" fmla="*/ 2147483647 w 184"/>
                <a:gd name="T45" fmla="*/ 2147483647 h 194"/>
                <a:gd name="T46" fmla="*/ 2147483647 w 184"/>
                <a:gd name="T47" fmla="*/ 2147483647 h 194"/>
                <a:gd name="T48" fmla="*/ 0 w 184"/>
                <a:gd name="T49" fmla="*/ 2147483647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194">
                  <a:moveTo>
                    <a:pt x="0" y="6"/>
                  </a:moveTo>
                  <a:lnTo>
                    <a:pt x="46" y="4"/>
                  </a:lnTo>
                  <a:lnTo>
                    <a:pt x="122" y="0"/>
                  </a:lnTo>
                  <a:lnTo>
                    <a:pt x="122" y="6"/>
                  </a:lnTo>
                  <a:lnTo>
                    <a:pt x="102" y="10"/>
                  </a:lnTo>
                  <a:lnTo>
                    <a:pt x="76" y="44"/>
                  </a:lnTo>
                  <a:lnTo>
                    <a:pt x="82" y="72"/>
                  </a:lnTo>
                  <a:lnTo>
                    <a:pt x="114" y="116"/>
                  </a:lnTo>
                  <a:lnTo>
                    <a:pt x="134" y="134"/>
                  </a:lnTo>
                  <a:lnTo>
                    <a:pt x="122" y="142"/>
                  </a:lnTo>
                  <a:lnTo>
                    <a:pt x="130" y="150"/>
                  </a:lnTo>
                  <a:lnTo>
                    <a:pt x="140" y="144"/>
                  </a:lnTo>
                  <a:lnTo>
                    <a:pt x="162" y="142"/>
                  </a:lnTo>
                  <a:lnTo>
                    <a:pt x="182" y="154"/>
                  </a:lnTo>
                  <a:lnTo>
                    <a:pt x="184" y="172"/>
                  </a:lnTo>
                  <a:lnTo>
                    <a:pt x="184" y="184"/>
                  </a:lnTo>
                  <a:lnTo>
                    <a:pt x="184" y="188"/>
                  </a:lnTo>
                  <a:lnTo>
                    <a:pt x="182" y="190"/>
                  </a:lnTo>
                  <a:lnTo>
                    <a:pt x="164" y="194"/>
                  </a:lnTo>
                  <a:lnTo>
                    <a:pt x="150" y="194"/>
                  </a:lnTo>
                  <a:lnTo>
                    <a:pt x="146" y="186"/>
                  </a:lnTo>
                  <a:lnTo>
                    <a:pt x="42" y="188"/>
                  </a:lnTo>
                  <a:lnTo>
                    <a:pt x="40" y="134"/>
                  </a:lnTo>
                  <a:lnTo>
                    <a:pt x="4" y="134"/>
                  </a:lnTo>
                  <a:lnTo>
                    <a:pt x="0" y="6"/>
                  </a:lnTo>
                  <a:close/>
                </a:path>
              </a:pathLst>
            </a:custGeom>
            <a:grpFill/>
            <a:ln w="6350" cmpd="sng">
              <a:solidFill>
                <a:schemeClr val="tx2"/>
              </a:solidFill>
              <a:round/>
              <a:headEnd/>
              <a:tailEnd/>
            </a:ln>
          </p:spPr>
          <p:txBody>
            <a:bodyPr/>
            <a:lstStyle/>
            <a:p>
              <a:endParaRPr lang="en-US"/>
            </a:p>
          </p:txBody>
        </p:sp>
        <p:sp>
          <p:nvSpPr>
            <p:cNvPr id="20" name="Freeform 15"/>
            <p:cNvSpPr>
              <a:spLocks/>
            </p:cNvSpPr>
            <p:nvPr/>
          </p:nvSpPr>
          <p:spPr bwMode="auto">
            <a:xfrm>
              <a:off x="5599113" y="1668463"/>
              <a:ext cx="492125" cy="514350"/>
            </a:xfrm>
            <a:custGeom>
              <a:avLst/>
              <a:gdLst>
                <a:gd name="T0" fmla="*/ 0 w 172"/>
                <a:gd name="T1" fmla="*/ 0 h 180"/>
                <a:gd name="T2" fmla="*/ 2147483647 w 172"/>
                <a:gd name="T3" fmla="*/ 0 h 180"/>
                <a:gd name="T4" fmla="*/ 2147483647 w 172"/>
                <a:gd name="T5" fmla="*/ 2147483647 h 180"/>
                <a:gd name="T6" fmla="*/ 2147483647 w 172"/>
                <a:gd name="T7" fmla="*/ 2147483647 h 180"/>
                <a:gd name="T8" fmla="*/ 2147483647 w 172"/>
                <a:gd name="T9" fmla="*/ 2147483647 h 180"/>
                <a:gd name="T10" fmla="*/ 2147483647 w 172"/>
                <a:gd name="T11" fmla="*/ 2147483647 h 180"/>
                <a:gd name="T12" fmla="*/ 2147483647 w 172"/>
                <a:gd name="T13" fmla="*/ 2147483647 h 180"/>
                <a:gd name="T14" fmla="*/ 0 w 172"/>
                <a:gd name="T15" fmla="*/ 0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80">
                  <a:moveTo>
                    <a:pt x="0" y="0"/>
                  </a:moveTo>
                  <a:lnTo>
                    <a:pt x="140" y="0"/>
                  </a:lnTo>
                  <a:lnTo>
                    <a:pt x="164" y="4"/>
                  </a:lnTo>
                  <a:lnTo>
                    <a:pt x="172" y="174"/>
                  </a:lnTo>
                  <a:lnTo>
                    <a:pt x="126" y="176"/>
                  </a:lnTo>
                  <a:lnTo>
                    <a:pt x="10" y="180"/>
                  </a:lnTo>
                  <a:lnTo>
                    <a:pt x="4" y="144"/>
                  </a:lnTo>
                  <a:lnTo>
                    <a:pt x="0" y="0"/>
                  </a:lnTo>
                  <a:close/>
                </a:path>
              </a:pathLst>
            </a:custGeom>
            <a:grpFill/>
            <a:ln w="6350" cmpd="sng">
              <a:solidFill>
                <a:schemeClr val="tx2"/>
              </a:solidFill>
              <a:round/>
              <a:headEnd/>
              <a:tailEnd/>
            </a:ln>
          </p:spPr>
          <p:txBody>
            <a:bodyPr/>
            <a:lstStyle/>
            <a:p>
              <a:endParaRPr lang="en-US"/>
            </a:p>
          </p:txBody>
        </p:sp>
        <p:sp>
          <p:nvSpPr>
            <p:cNvPr id="21" name="Freeform 16"/>
            <p:cNvSpPr>
              <a:spLocks/>
            </p:cNvSpPr>
            <p:nvPr/>
          </p:nvSpPr>
          <p:spPr bwMode="auto">
            <a:xfrm>
              <a:off x="6069013" y="1644650"/>
              <a:ext cx="514350" cy="520700"/>
            </a:xfrm>
            <a:custGeom>
              <a:avLst/>
              <a:gdLst>
                <a:gd name="T0" fmla="*/ 0 w 180"/>
                <a:gd name="T1" fmla="*/ 2147483647 h 182"/>
                <a:gd name="T2" fmla="*/ 2147483647 w 180"/>
                <a:gd name="T3" fmla="*/ 0 h 182"/>
                <a:gd name="T4" fmla="*/ 2147483647 w 180"/>
                <a:gd name="T5" fmla="*/ 2147483647 h 182"/>
                <a:gd name="T6" fmla="*/ 2147483647 w 180"/>
                <a:gd name="T7" fmla="*/ 2147483647 h 182"/>
                <a:gd name="T8" fmla="*/ 2147483647 w 180"/>
                <a:gd name="T9" fmla="*/ 2147483647 h 182"/>
                <a:gd name="T10" fmla="*/ 2147483647 w 180"/>
                <a:gd name="T11" fmla="*/ 2147483647 h 182"/>
                <a:gd name="T12" fmla="*/ 0 w 180"/>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
                  <a:moveTo>
                    <a:pt x="0" y="12"/>
                  </a:moveTo>
                  <a:lnTo>
                    <a:pt x="110" y="0"/>
                  </a:lnTo>
                  <a:lnTo>
                    <a:pt x="174" y="2"/>
                  </a:lnTo>
                  <a:lnTo>
                    <a:pt x="180" y="172"/>
                  </a:lnTo>
                  <a:lnTo>
                    <a:pt x="84" y="178"/>
                  </a:lnTo>
                  <a:lnTo>
                    <a:pt x="8" y="182"/>
                  </a:lnTo>
                  <a:lnTo>
                    <a:pt x="0" y="12"/>
                  </a:lnTo>
                  <a:close/>
                </a:path>
              </a:pathLst>
            </a:custGeom>
            <a:grpFill/>
            <a:ln w="6350" cmpd="sng">
              <a:solidFill>
                <a:schemeClr val="tx2"/>
              </a:solidFill>
              <a:round/>
              <a:headEnd/>
              <a:tailEnd/>
            </a:ln>
          </p:spPr>
          <p:txBody>
            <a:bodyPr/>
            <a:lstStyle/>
            <a:p>
              <a:endParaRPr lang="en-US"/>
            </a:p>
          </p:txBody>
        </p:sp>
        <p:sp>
          <p:nvSpPr>
            <p:cNvPr id="22" name="Freeform 17"/>
            <p:cNvSpPr>
              <a:spLocks/>
            </p:cNvSpPr>
            <p:nvPr/>
          </p:nvSpPr>
          <p:spPr bwMode="auto">
            <a:xfrm>
              <a:off x="6565900" y="1633538"/>
              <a:ext cx="395288" cy="503237"/>
            </a:xfrm>
            <a:custGeom>
              <a:avLst/>
              <a:gdLst>
                <a:gd name="T0" fmla="*/ 0 w 138"/>
                <a:gd name="T1" fmla="*/ 2147483647 h 176"/>
                <a:gd name="T2" fmla="*/ 2147483647 w 138"/>
                <a:gd name="T3" fmla="*/ 2147483647 h 176"/>
                <a:gd name="T4" fmla="*/ 2147483647 w 138"/>
                <a:gd name="T5" fmla="*/ 0 h 176"/>
                <a:gd name="T6" fmla="*/ 2147483647 w 138"/>
                <a:gd name="T7" fmla="*/ 2147483647 h 176"/>
                <a:gd name="T8" fmla="*/ 2147483647 w 138"/>
                <a:gd name="T9" fmla="*/ 2147483647 h 176"/>
                <a:gd name="T10" fmla="*/ 2147483647 w 138"/>
                <a:gd name="T11" fmla="*/ 2147483647 h 176"/>
                <a:gd name="T12" fmla="*/ 2147483647 w 138"/>
                <a:gd name="T13" fmla="*/ 2147483647 h 176"/>
                <a:gd name="T14" fmla="*/ 0 w 138"/>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76">
                  <a:moveTo>
                    <a:pt x="0" y="6"/>
                  </a:moveTo>
                  <a:lnTo>
                    <a:pt x="64" y="2"/>
                  </a:lnTo>
                  <a:lnTo>
                    <a:pt x="130" y="0"/>
                  </a:lnTo>
                  <a:lnTo>
                    <a:pt x="138" y="136"/>
                  </a:lnTo>
                  <a:lnTo>
                    <a:pt x="134" y="172"/>
                  </a:lnTo>
                  <a:lnTo>
                    <a:pt x="66" y="176"/>
                  </a:lnTo>
                  <a:lnTo>
                    <a:pt x="6" y="176"/>
                  </a:lnTo>
                  <a:lnTo>
                    <a:pt x="0" y="6"/>
                  </a:lnTo>
                  <a:close/>
                </a:path>
              </a:pathLst>
            </a:custGeom>
            <a:grpFill/>
            <a:ln w="6350" cmpd="sng">
              <a:solidFill>
                <a:schemeClr val="tx2"/>
              </a:solidFill>
              <a:round/>
              <a:headEnd/>
              <a:tailEnd/>
            </a:ln>
          </p:spPr>
          <p:txBody>
            <a:bodyPr/>
            <a:lstStyle/>
            <a:p>
              <a:endParaRPr lang="en-US"/>
            </a:p>
          </p:txBody>
        </p:sp>
        <p:sp>
          <p:nvSpPr>
            <p:cNvPr id="23" name="Freeform 18"/>
            <p:cNvSpPr>
              <a:spLocks/>
            </p:cNvSpPr>
            <p:nvPr/>
          </p:nvSpPr>
          <p:spPr bwMode="auto">
            <a:xfrm>
              <a:off x="6938963" y="1593850"/>
              <a:ext cx="400050" cy="428625"/>
            </a:xfrm>
            <a:custGeom>
              <a:avLst/>
              <a:gdLst>
                <a:gd name="T0" fmla="*/ 0 w 140"/>
                <a:gd name="T1" fmla="*/ 2147483647 h 150"/>
                <a:gd name="T2" fmla="*/ 2147483647 w 140"/>
                <a:gd name="T3" fmla="*/ 0 h 150"/>
                <a:gd name="T4" fmla="*/ 2147483647 w 140"/>
                <a:gd name="T5" fmla="*/ 2147483647 h 150"/>
                <a:gd name="T6" fmla="*/ 2147483647 w 140"/>
                <a:gd name="T7" fmla="*/ 2147483647 h 150"/>
                <a:gd name="T8" fmla="*/ 2147483647 w 140"/>
                <a:gd name="T9" fmla="*/ 2147483647 h 150"/>
                <a:gd name="T10" fmla="*/ 0 w 14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50">
                  <a:moveTo>
                    <a:pt x="0" y="14"/>
                  </a:moveTo>
                  <a:lnTo>
                    <a:pt x="130" y="0"/>
                  </a:lnTo>
                  <a:lnTo>
                    <a:pt x="140" y="140"/>
                  </a:lnTo>
                  <a:lnTo>
                    <a:pt x="68" y="146"/>
                  </a:lnTo>
                  <a:lnTo>
                    <a:pt x="8" y="150"/>
                  </a:lnTo>
                  <a:lnTo>
                    <a:pt x="0" y="14"/>
                  </a:lnTo>
                  <a:close/>
                </a:path>
              </a:pathLst>
            </a:custGeom>
            <a:grpFill/>
            <a:ln w="6350" cmpd="sng">
              <a:solidFill>
                <a:schemeClr val="tx2"/>
              </a:solidFill>
              <a:round/>
              <a:headEnd/>
              <a:tailEnd/>
            </a:ln>
          </p:spPr>
          <p:txBody>
            <a:bodyPr/>
            <a:lstStyle/>
            <a:p>
              <a:endParaRPr lang="en-US"/>
            </a:p>
          </p:txBody>
        </p:sp>
        <p:sp>
          <p:nvSpPr>
            <p:cNvPr id="24" name="Freeform 19"/>
            <p:cNvSpPr>
              <a:spLocks/>
            </p:cNvSpPr>
            <p:nvPr/>
          </p:nvSpPr>
          <p:spPr bwMode="auto">
            <a:xfrm>
              <a:off x="7310438" y="1593850"/>
              <a:ext cx="428625" cy="439738"/>
            </a:xfrm>
            <a:custGeom>
              <a:avLst/>
              <a:gdLst>
                <a:gd name="T0" fmla="*/ 0 w 150"/>
                <a:gd name="T1" fmla="*/ 0 h 154"/>
                <a:gd name="T2" fmla="*/ 2147483647 w 150"/>
                <a:gd name="T3" fmla="*/ 0 h 154"/>
                <a:gd name="T4" fmla="*/ 2147483647 w 150"/>
                <a:gd name="T5" fmla="*/ 2147483647 h 154"/>
                <a:gd name="T6" fmla="*/ 2147483647 w 150"/>
                <a:gd name="T7" fmla="*/ 2147483647 h 154"/>
                <a:gd name="T8" fmla="*/ 2147483647 w 150"/>
                <a:gd name="T9" fmla="*/ 2147483647 h 154"/>
                <a:gd name="T10" fmla="*/ 2147483647 w 150"/>
                <a:gd name="T11" fmla="*/ 2147483647 h 154"/>
                <a:gd name="T12" fmla="*/ 2147483647 w 150"/>
                <a:gd name="T13" fmla="*/ 2147483647 h 154"/>
                <a:gd name="T14" fmla="*/ 2147483647 w 150"/>
                <a:gd name="T15" fmla="*/ 2147483647 h 154"/>
                <a:gd name="T16" fmla="*/ 2147483647 w 150"/>
                <a:gd name="T17" fmla="*/ 2147483647 h 154"/>
                <a:gd name="T18" fmla="*/ 2147483647 w 150"/>
                <a:gd name="T19" fmla="*/ 2147483647 h 154"/>
                <a:gd name="T20" fmla="*/ 2147483647 w 150"/>
                <a:gd name="T21" fmla="*/ 2147483647 h 154"/>
                <a:gd name="T22" fmla="*/ 2147483647 w 150"/>
                <a:gd name="T23" fmla="*/ 2147483647 h 154"/>
                <a:gd name="T24" fmla="*/ 2147483647 w 150"/>
                <a:gd name="T25" fmla="*/ 2147483647 h 154"/>
                <a:gd name="T26" fmla="*/ 2147483647 w 150"/>
                <a:gd name="T27" fmla="*/ 2147483647 h 154"/>
                <a:gd name="T28" fmla="*/ 0 w 150"/>
                <a:gd name="T29" fmla="*/ 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4">
                  <a:moveTo>
                    <a:pt x="0" y="0"/>
                  </a:moveTo>
                  <a:lnTo>
                    <a:pt x="18" y="0"/>
                  </a:lnTo>
                  <a:lnTo>
                    <a:pt x="72" y="50"/>
                  </a:lnTo>
                  <a:lnTo>
                    <a:pt x="94" y="46"/>
                  </a:lnTo>
                  <a:lnTo>
                    <a:pt x="106" y="34"/>
                  </a:lnTo>
                  <a:lnTo>
                    <a:pt x="124" y="50"/>
                  </a:lnTo>
                  <a:lnTo>
                    <a:pt x="134" y="50"/>
                  </a:lnTo>
                  <a:lnTo>
                    <a:pt x="144" y="62"/>
                  </a:lnTo>
                  <a:lnTo>
                    <a:pt x="132" y="80"/>
                  </a:lnTo>
                  <a:lnTo>
                    <a:pt x="150" y="92"/>
                  </a:lnTo>
                  <a:lnTo>
                    <a:pt x="118" y="98"/>
                  </a:lnTo>
                  <a:lnTo>
                    <a:pt x="90" y="154"/>
                  </a:lnTo>
                  <a:lnTo>
                    <a:pt x="76" y="138"/>
                  </a:lnTo>
                  <a:lnTo>
                    <a:pt x="10" y="140"/>
                  </a:lnTo>
                  <a:lnTo>
                    <a:pt x="0" y="0"/>
                  </a:lnTo>
                  <a:close/>
                </a:path>
              </a:pathLst>
            </a:custGeom>
            <a:grpFill/>
            <a:ln w="6350" cmpd="sng">
              <a:solidFill>
                <a:schemeClr val="tx2"/>
              </a:solidFill>
              <a:round/>
              <a:headEnd/>
              <a:tailEnd/>
            </a:ln>
          </p:spPr>
          <p:txBody>
            <a:bodyPr/>
            <a:lstStyle/>
            <a:p>
              <a:endParaRPr lang="en-US"/>
            </a:p>
          </p:txBody>
        </p:sp>
        <p:sp>
          <p:nvSpPr>
            <p:cNvPr id="25" name="Freeform 20"/>
            <p:cNvSpPr>
              <a:spLocks/>
            </p:cNvSpPr>
            <p:nvPr/>
          </p:nvSpPr>
          <p:spPr bwMode="auto">
            <a:xfrm>
              <a:off x="7132638" y="1989138"/>
              <a:ext cx="560387" cy="285750"/>
            </a:xfrm>
            <a:custGeom>
              <a:avLst/>
              <a:gdLst>
                <a:gd name="T0" fmla="*/ 0 w 196"/>
                <a:gd name="T1" fmla="*/ 2147483647 h 100"/>
                <a:gd name="T2" fmla="*/ 2147483647 w 196"/>
                <a:gd name="T3" fmla="*/ 2147483647 h 100"/>
                <a:gd name="T4" fmla="*/ 2147483647 w 196"/>
                <a:gd name="T5" fmla="*/ 0 h 100"/>
                <a:gd name="T6" fmla="*/ 2147483647 w 196"/>
                <a:gd name="T7" fmla="*/ 2147483647 h 100"/>
                <a:gd name="T8" fmla="*/ 2147483647 w 196"/>
                <a:gd name="T9" fmla="*/ 2147483647 h 100"/>
                <a:gd name="T10" fmla="*/ 2147483647 w 196"/>
                <a:gd name="T11" fmla="*/ 2147483647 h 100"/>
                <a:gd name="T12" fmla="*/ 2147483647 w 196"/>
                <a:gd name="T13" fmla="*/ 2147483647 h 100"/>
                <a:gd name="T14" fmla="*/ 2147483647 w 196"/>
                <a:gd name="T15" fmla="*/ 2147483647 h 100"/>
                <a:gd name="T16" fmla="*/ 2147483647 w 196"/>
                <a:gd name="T17" fmla="*/ 2147483647 h 100"/>
                <a:gd name="T18" fmla="*/ 2147483647 w 196"/>
                <a:gd name="T19" fmla="*/ 2147483647 h 100"/>
                <a:gd name="T20" fmla="*/ 2147483647 w 196"/>
                <a:gd name="T21" fmla="*/ 2147483647 h 100"/>
                <a:gd name="T22" fmla="*/ 2147483647 w 196"/>
                <a:gd name="T23" fmla="*/ 2147483647 h 100"/>
                <a:gd name="T24" fmla="*/ 0 w 196"/>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100">
                  <a:moveTo>
                    <a:pt x="0" y="8"/>
                  </a:moveTo>
                  <a:lnTo>
                    <a:pt x="72" y="2"/>
                  </a:lnTo>
                  <a:lnTo>
                    <a:pt x="138" y="0"/>
                  </a:lnTo>
                  <a:lnTo>
                    <a:pt x="152" y="16"/>
                  </a:lnTo>
                  <a:lnTo>
                    <a:pt x="140" y="36"/>
                  </a:lnTo>
                  <a:lnTo>
                    <a:pt x="144" y="44"/>
                  </a:lnTo>
                  <a:lnTo>
                    <a:pt x="196" y="84"/>
                  </a:lnTo>
                  <a:lnTo>
                    <a:pt x="122" y="92"/>
                  </a:lnTo>
                  <a:lnTo>
                    <a:pt x="66" y="98"/>
                  </a:lnTo>
                  <a:lnTo>
                    <a:pt x="26" y="100"/>
                  </a:lnTo>
                  <a:lnTo>
                    <a:pt x="14" y="100"/>
                  </a:lnTo>
                  <a:lnTo>
                    <a:pt x="8" y="98"/>
                  </a:lnTo>
                  <a:lnTo>
                    <a:pt x="0" y="8"/>
                  </a:lnTo>
                  <a:close/>
                </a:path>
              </a:pathLst>
            </a:custGeom>
            <a:grpFill/>
            <a:ln w="6350" cmpd="sng">
              <a:solidFill>
                <a:schemeClr val="tx2"/>
              </a:solidFill>
              <a:prstDash val="solid"/>
              <a:round/>
              <a:headEnd/>
              <a:tailEnd/>
            </a:ln>
          </p:spPr>
          <p:txBody>
            <a:bodyPr/>
            <a:lstStyle/>
            <a:p>
              <a:endParaRPr lang="en-US"/>
            </a:p>
          </p:txBody>
        </p:sp>
        <p:sp>
          <p:nvSpPr>
            <p:cNvPr id="26" name="Freeform 21"/>
            <p:cNvSpPr>
              <a:spLocks/>
            </p:cNvSpPr>
            <p:nvPr/>
          </p:nvSpPr>
          <p:spPr bwMode="auto">
            <a:xfrm>
              <a:off x="7481888" y="2228850"/>
              <a:ext cx="325437" cy="520700"/>
            </a:xfrm>
            <a:custGeom>
              <a:avLst/>
              <a:gdLst>
                <a:gd name="T0" fmla="*/ 0 w 114"/>
                <a:gd name="T1" fmla="*/ 2147483647 h 182"/>
                <a:gd name="T2" fmla="*/ 2147483647 w 114"/>
                <a:gd name="T3" fmla="*/ 0 h 182"/>
                <a:gd name="T4" fmla="*/ 2147483647 w 114"/>
                <a:gd name="T5" fmla="*/ 2147483647 h 182"/>
                <a:gd name="T6" fmla="*/ 2147483647 w 114"/>
                <a:gd name="T7" fmla="*/ 2147483647 h 182"/>
                <a:gd name="T8" fmla="*/ 2147483647 w 114"/>
                <a:gd name="T9" fmla="*/ 2147483647 h 182"/>
                <a:gd name="T10" fmla="*/ 2147483647 w 114"/>
                <a:gd name="T11" fmla="*/ 2147483647 h 182"/>
                <a:gd name="T12" fmla="*/ 2147483647 w 114"/>
                <a:gd name="T13" fmla="*/ 2147483647 h 182"/>
                <a:gd name="T14" fmla="*/ 2147483647 w 114"/>
                <a:gd name="T15" fmla="*/ 2147483647 h 182"/>
                <a:gd name="T16" fmla="*/ 2147483647 w 114"/>
                <a:gd name="T17" fmla="*/ 2147483647 h 182"/>
                <a:gd name="T18" fmla="*/ 2147483647 w 114"/>
                <a:gd name="T19" fmla="*/ 2147483647 h 182"/>
                <a:gd name="T20" fmla="*/ 2147483647 w 114"/>
                <a:gd name="T21" fmla="*/ 2147483647 h 182"/>
                <a:gd name="T22" fmla="*/ 2147483647 w 114"/>
                <a:gd name="T23" fmla="*/ 2147483647 h 182"/>
                <a:gd name="T24" fmla="*/ 0 w 114"/>
                <a:gd name="T25" fmla="*/ 2147483647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82">
                  <a:moveTo>
                    <a:pt x="0" y="8"/>
                  </a:moveTo>
                  <a:lnTo>
                    <a:pt x="74" y="0"/>
                  </a:lnTo>
                  <a:lnTo>
                    <a:pt x="90" y="14"/>
                  </a:lnTo>
                  <a:lnTo>
                    <a:pt x="90" y="36"/>
                  </a:lnTo>
                  <a:lnTo>
                    <a:pt x="114" y="78"/>
                  </a:lnTo>
                  <a:lnTo>
                    <a:pt x="90" y="80"/>
                  </a:lnTo>
                  <a:lnTo>
                    <a:pt x="94" y="140"/>
                  </a:lnTo>
                  <a:lnTo>
                    <a:pt x="84" y="164"/>
                  </a:lnTo>
                  <a:lnTo>
                    <a:pt x="42" y="172"/>
                  </a:lnTo>
                  <a:lnTo>
                    <a:pt x="34" y="180"/>
                  </a:lnTo>
                  <a:lnTo>
                    <a:pt x="6" y="182"/>
                  </a:lnTo>
                  <a:lnTo>
                    <a:pt x="4" y="152"/>
                  </a:lnTo>
                  <a:lnTo>
                    <a:pt x="0" y="8"/>
                  </a:lnTo>
                  <a:close/>
                </a:path>
              </a:pathLst>
            </a:custGeom>
            <a:grpFill/>
            <a:ln w="6350" cmpd="sng">
              <a:solidFill>
                <a:schemeClr val="tx2"/>
              </a:solidFill>
              <a:prstDash val="solid"/>
              <a:round/>
              <a:headEnd/>
              <a:tailEnd/>
            </a:ln>
          </p:spPr>
          <p:txBody>
            <a:bodyPr/>
            <a:lstStyle/>
            <a:p>
              <a:endParaRPr lang="en-US"/>
            </a:p>
          </p:txBody>
        </p:sp>
        <p:sp>
          <p:nvSpPr>
            <p:cNvPr id="27" name="Freeform 22"/>
            <p:cNvSpPr>
              <a:spLocks/>
            </p:cNvSpPr>
            <p:nvPr/>
          </p:nvSpPr>
          <p:spPr bwMode="auto">
            <a:xfrm>
              <a:off x="7739063" y="2451100"/>
              <a:ext cx="274637" cy="184150"/>
            </a:xfrm>
            <a:custGeom>
              <a:avLst/>
              <a:gdLst>
                <a:gd name="T0" fmla="*/ 2147483647 w 96"/>
                <a:gd name="T1" fmla="*/ 0 h 64"/>
                <a:gd name="T2" fmla="*/ 2147483647 w 96"/>
                <a:gd name="T3" fmla="*/ 2147483647 h 64"/>
                <a:gd name="T4" fmla="*/ 2147483647 w 96"/>
                <a:gd name="T5" fmla="*/ 2147483647 h 64"/>
                <a:gd name="T6" fmla="*/ 2147483647 w 96"/>
                <a:gd name="T7" fmla="*/ 2147483647 h 64"/>
                <a:gd name="T8" fmla="*/ 2147483647 w 96"/>
                <a:gd name="T9" fmla="*/ 2147483647 h 64"/>
                <a:gd name="T10" fmla="*/ 2147483647 w 96"/>
                <a:gd name="T11" fmla="*/ 2147483647 h 64"/>
                <a:gd name="T12" fmla="*/ 2147483647 w 96"/>
                <a:gd name="T13" fmla="*/ 2147483647 h 64"/>
                <a:gd name="T14" fmla="*/ 2147483647 w 96"/>
                <a:gd name="T15" fmla="*/ 2147483647 h 64"/>
                <a:gd name="T16" fmla="*/ 0 w 96"/>
                <a:gd name="T17" fmla="*/ 2147483647 h 64"/>
                <a:gd name="T18" fmla="*/ 2147483647 w 9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4">
                  <a:moveTo>
                    <a:pt x="24" y="0"/>
                  </a:moveTo>
                  <a:lnTo>
                    <a:pt x="54" y="12"/>
                  </a:lnTo>
                  <a:lnTo>
                    <a:pt x="68" y="4"/>
                  </a:lnTo>
                  <a:lnTo>
                    <a:pt x="96" y="22"/>
                  </a:lnTo>
                  <a:lnTo>
                    <a:pt x="86" y="60"/>
                  </a:lnTo>
                  <a:lnTo>
                    <a:pt x="36" y="64"/>
                  </a:lnTo>
                  <a:lnTo>
                    <a:pt x="32" y="58"/>
                  </a:lnTo>
                  <a:lnTo>
                    <a:pt x="4" y="62"/>
                  </a:lnTo>
                  <a:lnTo>
                    <a:pt x="0" y="2"/>
                  </a:lnTo>
                  <a:lnTo>
                    <a:pt x="24" y="0"/>
                  </a:lnTo>
                  <a:close/>
                </a:path>
              </a:pathLst>
            </a:custGeom>
            <a:grpFill/>
            <a:ln w="6350" cmpd="sng">
              <a:solidFill>
                <a:schemeClr val="tx2"/>
              </a:solidFill>
              <a:round/>
              <a:headEnd/>
              <a:tailEnd/>
            </a:ln>
          </p:spPr>
          <p:txBody>
            <a:bodyPr/>
            <a:lstStyle/>
            <a:p>
              <a:endParaRPr lang="en-US"/>
            </a:p>
          </p:txBody>
        </p:sp>
        <p:sp>
          <p:nvSpPr>
            <p:cNvPr id="28" name="Freeform 23"/>
            <p:cNvSpPr>
              <a:spLocks/>
            </p:cNvSpPr>
            <p:nvPr/>
          </p:nvSpPr>
          <p:spPr bwMode="auto">
            <a:xfrm>
              <a:off x="7602538" y="2617788"/>
              <a:ext cx="422275" cy="377825"/>
            </a:xfrm>
            <a:custGeom>
              <a:avLst/>
              <a:gdLst>
                <a:gd name="T0" fmla="*/ 2147483647 w 148"/>
                <a:gd name="T1" fmla="*/ 2147483647 h 132"/>
                <a:gd name="T2" fmla="*/ 2147483647 w 148"/>
                <a:gd name="T3" fmla="*/ 2147483647 h 132"/>
                <a:gd name="T4" fmla="*/ 2147483647 w 148"/>
                <a:gd name="T5" fmla="*/ 2147483647 h 132"/>
                <a:gd name="T6" fmla="*/ 2147483647 w 148"/>
                <a:gd name="T7" fmla="*/ 2147483647 h 132"/>
                <a:gd name="T8" fmla="*/ 0 w 148"/>
                <a:gd name="T9" fmla="*/ 2147483647 h 132"/>
                <a:gd name="T10" fmla="*/ 2147483647 w 148"/>
                <a:gd name="T11" fmla="*/ 2147483647 h 132"/>
                <a:gd name="T12" fmla="*/ 2147483647 w 148"/>
                <a:gd name="T13" fmla="*/ 2147483647 h 132"/>
                <a:gd name="T14" fmla="*/ 2147483647 w 148"/>
                <a:gd name="T15" fmla="*/ 0 h 132"/>
                <a:gd name="T16" fmla="*/ 2147483647 w 148"/>
                <a:gd name="T17" fmla="*/ 2147483647 h 132"/>
                <a:gd name="T18" fmla="*/ 2147483647 w 148"/>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32">
                  <a:moveTo>
                    <a:pt x="134" y="2"/>
                  </a:moveTo>
                  <a:lnTo>
                    <a:pt x="148" y="80"/>
                  </a:lnTo>
                  <a:lnTo>
                    <a:pt x="142" y="124"/>
                  </a:lnTo>
                  <a:lnTo>
                    <a:pt x="8" y="132"/>
                  </a:lnTo>
                  <a:lnTo>
                    <a:pt x="0" y="36"/>
                  </a:lnTo>
                  <a:lnTo>
                    <a:pt x="42" y="28"/>
                  </a:lnTo>
                  <a:lnTo>
                    <a:pt x="52" y="4"/>
                  </a:lnTo>
                  <a:lnTo>
                    <a:pt x="80" y="0"/>
                  </a:lnTo>
                  <a:lnTo>
                    <a:pt x="84" y="6"/>
                  </a:lnTo>
                  <a:lnTo>
                    <a:pt x="134" y="2"/>
                  </a:lnTo>
                  <a:close/>
                </a:path>
              </a:pathLst>
            </a:custGeom>
            <a:grpFill/>
            <a:ln w="6350" cmpd="sng">
              <a:solidFill>
                <a:schemeClr val="tx2"/>
              </a:solidFill>
              <a:round/>
              <a:headEnd/>
              <a:tailEnd/>
            </a:ln>
          </p:spPr>
          <p:txBody>
            <a:bodyPr/>
            <a:lstStyle/>
            <a:p>
              <a:endParaRPr lang="en-US"/>
            </a:p>
          </p:txBody>
        </p:sp>
        <p:sp>
          <p:nvSpPr>
            <p:cNvPr id="29" name="Freeform 24"/>
            <p:cNvSpPr>
              <a:spLocks/>
            </p:cNvSpPr>
            <p:nvPr/>
          </p:nvSpPr>
          <p:spPr bwMode="auto">
            <a:xfrm>
              <a:off x="7143750" y="2251075"/>
              <a:ext cx="349250" cy="423863"/>
            </a:xfrm>
            <a:custGeom>
              <a:avLst/>
              <a:gdLst>
                <a:gd name="T0" fmla="*/ 2147483647 w 122"/>
                <a:gd name="T1" fmla="*/ 2147483647 h 148"/>
                <a:gd name="T2" fmla="*/ 2147483647 w 122"/>
                <a:gd name="T3" fmla="*/ 0 h 148"/>
                <a:gd name="T4" fmla="*/ 2147483647 w 122"/>
                <a:gd name="T5" fmla="*/ 2147483647 h 148"/>
                <a:gd name="T6" fmla="*/ 2147483647 w 122"/>
                <a:gd name="T7" fmla="*/ 2147483647 h 148"/>
                <a:gd name="T8" fmla="*/ 2147483647 w 122"/>
                <a:gd name="T9" fmla="*/ 2147483647 h 148"/>
                <a:gd name="T10" fmla="*/ 2147483647 w 122"/>
                <a:gd name="T11" fmla="*/ 2147483647 h 148"/>
                <a:gd name="T12" fmla="*/ 0 w 122"/>
                <a:gd name="T13" fmla="*/ 2147483647 h 148"/>
                <a:gd name="T14" fmla="*/ 0 w 122"/>
                <a:gd name="T15" fmla="*/ 2147483647 h 148"/>
                <a:gd name="T16" fmla="*/ 2147483647 w 122"/>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48">
                  <a:moveTo>
                    <a:pt x="4" y="6"/>
                  </a:moveTo>
                  <a:lnTo>
                    <a:pt x="118" y="0"/>
                  </a:lnTo>
                  <a:lnTo>
                    <a:pt x="122" y="144"/>
                  </a:lnTo>
                  <a:lnTo>
                    <a:pt x="100" y="140"/>
                  </a:lnTo>
                  <a:lnTo>
                    <a:pt x="94" y="148"/>
                  </a:lnTo>
                  <a:lnTo>
                    <a:pt x="28" y="136"/>
                  </a:lnTo>
                  <a:lnTo>
                    <a:pt x="0" y="132"/>
                  </a:lnTo>
                  <a:lnTo>
                    <a:pt x="0" y="82"/>
                  </a:lnTo>
                  <a:lnTo>
                    <a:pt x="4" y="6"/>
                  </a:lnTo>
                  <a:close/>
                </a:path>
              </a:pathLst>
            </a:custGeom>
            <a:grpFill/>
            <a:ln w="6350" cmpd="sng">
              <a:solidFill>
                <a:schemeClr val="tx2"/>
              </a:solidFill>
              <a:round/>
              <a:headEnd/>
              <a:tailEnd/>
            </a:ln>
          </p:spPr>
          <p:txBody>
            <a:bodyPr/>
            <a:lstStyle/>
            <a:p>
              <a:endParaRPr lang="en-US"/>
            </a:p>
          </p:txBody>
        </p:sp>
        <p:sp>
          <p:nvSpPr>
            <p:cNvPr id="30" name="Freeform 25"/>
            <p:cNvSpPr>
              <a:spLocks/>
            </p:cNvSpPr>
            <p:nvPr/>
          </p:nvSpPr>
          <p:spPr bwMode="auto">
            <a:xfrm>
              <a:off x="7624763" y="2971800"/>
              <a:ext cx="412750" cy="395288"/>
            </a:xfrm>
            <a:custGeom>
              <a:avLst/>
              <a:gdLst>
                <a:gd name="T0" fmla="*/ 0 w 144"/>
                <a:gd name="T1" fmla="*/ 2147483647 h 138"/>
                <a:gd name="T2" fmla="*/ 2147483647 w 144"/>
                <a:gd name="T3" fmla="*/ 0 h 138"/>
                <a:gd name="T4" fmla="*/ 2147483647 w 144"/>
                <a:gd name="T5" fmla="*/ 2147483647 h 138"/>
                <a:gd name="T6" fmla="*/ 2147483647 w 144"/>
                <a:gd name="T7" fmla="*/ 2147483647 h 138"/>
                <a:gd name="T8" fmla="*/ 2147483647 w 144"/>
                <a:gd name="T9" fmla="*/ 2147483647 h 138"/>
                <a:gd name="T10" fmla="*/ 0 w 144"/>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38">
                  <a:moveTo>
                    <a:pt x="0" y="8"/>
                  </a:moveTo>
                  <a:lnTo>
                    <a:pt x="134" y="0"/>
                  </a:lnTo>
                  <a:lnTo>
                    <a:pt x="144" y="98"/>
                  </a:lnTo>
                  <a:lnTo>
                    <a:pt x="140" y="130"/>
                  </a:lnTo>
                  <a:lnTo>
                    <a:pt x="4" y="138"/>
                  </a:lnTo>
                  <a:lnTo>
                    <a:pt x="0" y="8"/>
                  </a:lnTo>
                  <a:close/>
                </a:path>
              </a:pathLst>
            </a:custGeom>
            <a:grpFill/>
            <a:ln w="6350" cmpd="sng">
              <a:solidFill>
                <a:schemeClr val="tx2"/>
              </a:solidFill>
              <a:round/>
              <a:headEnd/>
              <a:tailEnd/>
            </a:ln>
          </p:spPr>
          <p:txBody>
            <a:bodyPr/>
            <a:lstStyle/>
            <a:p>
              <a:endParaRPr lang="en-US"/>
            </a:p>
          </p:txBody>
        </p:sp>
        <p:sp>
          <p:nvSpPr>
            <p:cNvPr id="31" name="Freeform 26"/>
            <p:cNvSpPr>
              <a:spLocks/>
            </p:cNvSpPr>
            <p:nvPr/>
          </p:nvSpPr>
          <p:spPr bwMode="auto">
            <a:xfrm>
              <a:off x="7635875" y="3343275"/>
              <a:ext cx="430213" cy="430213"/>
            </a:xfrm>
            <a:custGeom>
              <a:avLst/>
              <a:gdLst>
                <a:gd name="T0" fmla="*/ 0 w 150"/>
                <a:gd name="T1" fmla="*/ 2147483647 h 150"/>
                <a:gd name="T2" fmla="*/ 2147483647 w 150"/>
                <a:gd name="T3" fmla="*/ 0 h 150"/>
                <a:gd name="T4" fmla="*/ 2147483647 w 150"/>
                <a:gd name="T5" fmla="*/ 2147483647 h 150"/>
                <a:gd name="T6" fmla="*/ 2147483647 w 150"/>
                <a:gd name="T7" fmla="*/ 2147483647 h 150"/>
                <a:gd name="T8" fmla="*/ 2147483647 w 150"/>
                <a:gd name="T9" fmla="*/ 2147483647 h 150"/>
                <a:gd name="T10" fmla="*/ 0 w 15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50">
                  <a:moveTo>
                    <a:pt x="0" y="8"/>
                  </a:moveTo>
                  <a:lnTo>
                    <a:pt x="136" y="0"/>
                  </a:lnTo>
                  <a:lnTo>
                    <a:pt x="150" y="130"/>
                  </a:lnTo>
                  <a:lnTo>
                    <a:pt x="148" y="136"/>
                  </a:lnTo>
                  <a:lnTo>
                    <a:pt x="8" y="150"/>
                  </a:lnTo>
                  <a:lnTo>
                    <a:pt x="0" y="8"/>
                  </a:lnTo>
                  <a:close/>
                </a:path>
              </a:pathLst>
            </a:custGeom>
            <a:grpFill/>
            <a:ln w="6350" cmpd="sng">
              <a:solidFill>
                <a:schemeClr val="tx2"/>
              </a:solidFill>
              <a:round/>
              <a:headEnd/>
              <a:tailEnd/>
            </a:ln>
          </p:spPr>
          <p:txBody>
            <a:bodyPr/>
            <a:lstStyle/>
            <a:p>
              <a:endParaRPr lang="en-US"/>
            </a:p>
          </p:txBody>
        </p:sp>
        <p:sp>
          <p:nvSpPr>
            <p:cNvPr id="32" name="Freeform 27"/>
            <p:cNvSpPr>
              <a:spLocks/>
            </p:cNvSpPr>
            <p:nvPr/>
          </p:nvSpPr>
          <p:spPr bwMode="auto">
            <a:xfrm>
              <a:off x="7224713" y="2640013"/>
              <a:ext cx="400050" cy="377825"/>
            </a:xfrm>
            <a:custGeom>
              <a:avLst/>
              <a:gdLst>
                <a:gd name="T0" fmla="*/ 0 w 140"/>
                <a:gd name="T1" fmla="*/ 0 h 132"/>
                <a:gd name="T2" fmla="*/ 2147483647 w 140"/>
                <a:gd name="T3" fmla="*/ 2147483647 h 132"/>
                <a:gd name="T4" fmla="*/ 2147483647 w 140"/>
                <a:gd name="T5" fmla="*/ 2147483647 h 132"/>
                <a:gd name="T6" fmla="*/ 2147483647 w 140"/>
                <a:gd name="T7" fmla="*/ 2147483647 h 132"/>
                <a:gd name="T8" fmla="*/ 2147483647 w 140"/>
                <a:gd name="T9" fmla="*/ 2147483647 h 132"/>
                <a:gd name="T10" fmla="*/ 2147483647 w 140"/>
                <a:gd name="T11" fmla="*/ 2147483647 h 132"/>
                <a:gd name="T12" fmla="*/ 2147483647 w 140"/>
                <a:gd name="T13" fmla="*/ 2147483647 h 132"/>
                <a:gd name="T14" fmla="*/ 2147483647 w 140"/>
                <a:gd name="T15" fmla="*/ 2147483647 h 132"/>
                <a:gd name="T16" fmla="*/ 2147483647 w 140"/>
                <a:gd name="T17" fmla="*/ 2147483647 h 132"/>
                <a:gd name="T18" fmla="*/ 2147483647 w 140"/>
                <a:gd name="T19" fmla="*/ 2147483647 h 132"/>
                <a:gd name="T20" fmla="*/ 0 w 140"/>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32">
                  <a:moveTo>
                    <a:pt x="0" y="0"/>
                  </a:moveTo>
                  <a:lnTo>
                    <a:pt x="66" y="12"/>
                  </a:lnTo>
                  <a:lnTo>
                    <a:pt x="72" y="4"/>
                  </a:lnTo>
                  <a:lnTo>
                    <a:pt x="94" y="8"/>
                  </a:lnTo>
                  <a:lnTo>
                    <a:pt x="96" y="38"/>
                  </a:lnTo>
                  <a:lnTo>
                    <a:pt x="124" y="36"/>
                  </a:lnTo>
                  <a:lnTo>
                    <a:pt x="132" y="28"/>
                  </a:lnTo>
                  <a:lnTo>
                    <a:pt x="140" y="124"/>
                  </a:lnTo>
                  <a:lnTo>
                    <a:pt x="8" y="132"/>
                  </a:lnTo>
                  <a:lnTo>
                    <a:pt x="4" y="80"/>
                  </a:lnTo>
                  <a:lnTo>
                    <a:pt x="0" y="0"/>
                  </a:lnTo>
                  <a:close/>
                </a:path>
              </a:pathLst>
            </a:custGeom>
            <a:grpFill/>
            <a:ln w="6350" cmpd="sng">
              <a:solidFill>
                <a:schemeClr val="tx2"/>
              </a:solidFill>
              <a:round/>
              <a:headEnd/>
              <a:tailEnd/>
            </a:ln>
          </p:spPr>
          <p:txBody>
            <a:bodyPr/>
            <a:lstStyle/>
            <a:p>
              <a:endParaRPr lang="en-US"/>
            </a:p>
          </p:txBody>
        </p:sp>
        <p:sp>
          <p:nvSpPr>
            <p:cNvPr id="33" name="Freeform 28"/>
            <p:cNvSpPr>
              <a:spLocks/>
            </p:cNvSpPr>
            <p:nvPr/>
          </p:nvSpPr>
          <p:spPr bwMode="auto">
            <a:xfrm>
              <a:off x="7246938" y="2995613"/>
              <a:ext cx="388937" cy="393700"/>
            </a:xfrm>
            <a:custGeom>
              <a:avLst/>
              <a:gdLst>
                <a:gd name="T0" fmla="*/ 0 w 136"/>
                <a:gd name="T1" fmla="*/ 2147483647 h 138"/>
                <a:gd name="T2" fmla="*/ 2147483647 w 136"/>
                <a:gd name="T3" fmla="*/ 0 h 138"/>
                <a:gd name="T4" fmla="*/ 2147483647 w 136"/>
                <a:gd name="T5" fmla="*/ 2147483647 h 138"/>
                <a:gd name="T6" fmla="*/ 2147483647 w 136"/>
                <a:gd name="T7" fmla="*/ 2147483647 h 138"/>
                <a:gd name="T8" fmla="*/ 2147483647 w 136"/>
                <a:gd name="T9" fmla="*/ 2147483647 h 138"/>
                <a:gd name="T10" fmla="*/ 0 w 136"/>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8">
                  <a:moveTo>
                    <a:pt x="0" y="8"/>
                  </a:moveTo>
                  <a:lnTo>
                    <a:pt x="132" y="0"/>
                  </a:lnTo>
                  <a:lnTo>
                    <a:pt x="136" y="130"/>
                  </a:lnTo>
                  <a:lnTo>
                    <a:pt x="8" y="138"/>
                  </a:lnTo>
                  <a:lnTo>
                    <a:pt x="4" y="124"/>
                  </a:lnTo>
                  <a:lnTo>
                    <a:pt x="0" y="8"/>
                  </a:lnTo>
                  <a:close/>
                </a:path>
              </a:pathLst>
            </a:custGeom>
            <a:grpFill/>
            <a:ln w="6350" cmpd="sng">
              <a:solidFill>
                <a:schemeClr val="tx2"/>
              </a:solidFill>
              <a:round/>
              <a:headEnd/>
              <a:tailEnd/>
            </a:ln>
          </p:spPr>
          <p:txBody>
            <a:bodyPr/>
            <a:lstStyle/>
            <a:p>
              <a:endParaRPr lang="en-US"/>
            </a:p>
          </p:txBody>
        </p:sp>
        <p:sp>
          <p:nvSpPr>
            <p:cNvPr id="34" name="Freeform 29"/>
            <p:cNvSpPr>
              <a:spLocks/>
            </p:cNvSpPr>
            <p:nvPr/>
          </p:nvSpPr>
          <p:spPr bwMode="auto">
            <a:xfrm>
              <a:off x="7270750" y="3367088"/>
              <a:ext cx="388938" cy="417512"/>
            </a:xfrm>
            <a:custGeom>
              <a:avLst/>
              <a:gdLst>
                <a:gd name="T0" fmla="*/ 0 w 136"/>
                <a:gd name="T1" fmla="*/ 2147483647 h 146"/>
                <a:gd name="T2" fmla="*/ 2147483647 w 136"/>
                <a:gd name="T3" fmla="*/ 0 h 146"/>
                <a:gd name="T4" fmla="*/ 2147483647 w 136"/>
                <a:gd name="T5" fmla="*/ 2147483647 h 146"/>
                <a:gd name="T6" fmla="*/ 0 w 136"/>
                <a:gd name="T7" fmla="*/ 2147483647 h 146"/>
                <a:gd name="T8" fmla="*/ 0 w 136"/>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46">
                  <a:moveTo>
                    <a:pt x="0" y="8"/>
                  </a:moveTo>
                  <a:lnTo>
                    <a:pt x="128" y="0"/>
                  </a:lnTo>
                  <a:lnTo>
                    <a:pt x="136" y="142"/>
                  </a:lnTo>
                  <a:lnTo>
                    <a:pt x="0" y="146"/>
                  </a:lnTo>
                  <a:lnTo>
                    <a:pt x="0" y="8"/>
                  </a:lnTo>
                  <a:close/>
                </a:path>
              </a:pathLst>
            </a:custGeom>
            <a:grpFill/>
            <a:ln w="6350" cmpd="sng">
              <a:solidFill>
                <a:schemeClr val="tx2"/>
              </a:solidFill>
              <a:round/>
              <a:headEnd/>
              <a:tailEnd/>
            </a:ln>
          </p:spPr>
          <p:txBody>
            <a:bodyPr/>
            <a:lstStyle/>
            <a:p>
              <a:endParaRPr lang="en-US"/>
            </a:p>
          </p:txBody>
        </p:sp>
        <p:sp>
          <p:nvSpPr>
            <p:cNvPr id="35" name="Freeform 30"/>
            <p:cNvSpPr>
              <a:spLocks/>
            </p:cNvSpPr>
            <p:nvPr/>
          </p:nvSpPr>
          <p:spPr bwMode="auto">
            <a:xfrm>
              <a:off x="7659688" y="3732213"/>
              <a:ext cx="411162" cy="446087"/>
            </a:xfrm>
            <a:custGeom>
              <a:avLst/>
              <a:gdLst>
                <a:gd name="T0" fmla="*/ 0 w 144"/>
                <a:gd name="T1" fmla="*/ 2147483647 h 156"/>
                <a:gd name="T2" fmla="*/ 2147483647 w 144"/>
                <a:gd name="T3" fmla="*/ 0 h 156"/>
                <a:gd name="T4" fmla="*/ 2147483647 w 144"/>
                <a:gd name="T5" fmla="*/ 2147483647 h 156"/>
                <a:gd name="T6" fmla="*/ 2147483647 w 144"/>
                <a:gd name="T7" fmla="*/ 2147483647 h 156"/>
                <a:gd name="T8" fmla="*/ 2147483647 w 144"/>
                <a:gd name="T9" fmla="*/ 2147483647 h 156"/>
                <a:gd name="T10" fmla="*/ 2147483647 w 144"/>
                <a:gd name="T11" fmla="*/ 2147483647 h 156"/>
                <a:gd name="T12" fmla="*/ 2147483647 w 144"/>
                <a:gd name="T13" fmla="*/ 2147483647 h 156"/>
                <a:gd name="T14" fmla="*/ 2147483647 w 144"/>
                <a:gd name="T15" fmla="*/ 2147483647 h 156"/>
                <a:gd name="T16" fmla="*/ 2147483647 w 144"/>
                <a:gd name="T17" fmla="*/ 2147483647 h 156"/>
                <a:gd name="T18" fmla="*/ 0 w 144"/>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56">
                  <a:moveTo>
                    <a:pt x="0" y="14"/>
                  </a:moveTo>
                  <a:lnTo>
                    <a:pt x="140" y="0"/>
                  </a:lnTo>
                  <a:lnTo>
                    <a:pt x="144" y="70"/>
                  </a:lnTo>
                  <a:lnTo>
                    <a:pt x="144" y="118"/>
                  </a:lnTo>
                  <a:lnTo>
                    <a:pt x="144" y="134"/>
                  </a:lnTo>
                  <a:lnTo>
                    <a:pt x="144" y="142"/>
                  </a:lnTo>
                  <a:lnTo>
                    <a:pt x="72" y="150"/>
                  </a:lnTo>
                  <a:lnTo>
                    <a:pt x="4" y="156"/>
                  </a:lnTo>
                  <a:lnTo>
                    <a:pt x="2" y="130"/>
                  </a:lnTo>
                  <a:lnTo>
                    <a:pt x="0" y="14"/>
                  </a:lnTo>
                  <a:close/>
                </a:path>
              </a:pathLst>
            </a:custGeom>
            <a:grpFill/>
            <a:ln w="6350" cmpd="sng">
              <a:solidFill>
                <a:schemeClr val="tx2"/>
              </a:solidFill>
              <a:round/>
              <a:headEnd/>
              <a:tailEnd/>
            </a:ln>
          </p:spPr>
          <p:txBody>
            <a:bodyPr/>
            <a:lstStyle/>
            <a:p>
              <a:endParaRPr lang="en-US"/>
            </a:p>
          </p:txBody>
        </p:sp>
        <p:sp>
          <p:nvSpPr>
            <p:cNvPr id="36" name="Freeform 31"/>
            <p:cNvSpPr>
              <a:spLocks/>
            </p:cNvSpPr>
            <p:nvPr/>
          </p:nvSpPr>
          <p:spPr bwMode="auto">
            <a:xfrm>
              <a:off x="7670800" y="4138613"/>
              <a:ext cx="411163" cy="388937"/>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14"/>
                  </a:moveTo>
                  <a:lnTo>
                    <a:pt x="140" y="0"/>
                  </a:lnTo>
                  <a:lnTo>
                    <a:pt x="140" y="16"/>
                  </a:lnTo>
                  <a:lnTo>
                    <a:pt x="144" y="130"/>
                  </a:lnTo>
                  <a:lnTo>
                    <a:pt x="12" y="136"/>
                  </a:lnTo>
                  <a:lnTo>
                    <a:pt x="4" y="124"/>
                  </a:lnTo>
                  <a:lnTo>
                    <a:pt x="0" y="14"/>
                  </a:lnTo>
                  <a:close/>
                </a:path>
              </a:pathLst>
            </a:custGeom>
            <a:solidFill>
              <a:schemeClr val="accent2">
                <a:lumMod val="60000"/>
                <a:lumOff val="40000"/>
              </a:schemeClr>
            </a:solidFill>
            <a:ln w="6350" cmpd="sng">
              <a:solidFill>
                <a:schemeClr val="accent2"/>
              </a:solidFill>
              <a:round/>
              <a:headEnd/>
              <a:tailEnd/>
            </a:ln>
          </p:spPr>
          <p:txBody>
            <a:bodyPr/>
            <a:lstStyle/>
            <a:p>
              <a:endParaRPr lang="en-US"/>
            </a:p>
          </p:txBody>
        </p:sp>
        <p:sp>
          <p:nvSpPr>
            <p:cNvPr id="37" name="Freeform 32"/>
            <p:cNvSpPr>
              <a:spLocks/>
            </p:cNvSpPr>
            <p:nvPr/>
          </p:nvSpPr>
          <p:spPr bwMode="auto">
            <a:xfrm>
              <a:off x="7705725" y="4505325"/>
              <a:ext cx="411163" cy="388938"/>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8"/>
                  </a:moveTo>
                  <a:lnTo>
                    <a:pt x="136" y="0"/>
                  </a:lnTo>
                  <a:lnTo>
                    <a:pt x="144" y="110"/>
                  </a:lnTo>
                  <a:lnTo>
                    <a:pt x="140" y="130"/>
                  </a:lnTo>
                  <a:lnTo>
                    <a:pt x="32" y="136"/>
                  </a:lnTo>
                  <a:lnTo>
                    <a:pt x="4" y="136"/>
                  </a:lnTo>
                  <a:lnTo>
                    <a:pt x="0" y="8"/>
                  </a:lnTo>
                  <a:close/>
                </a:path>
              </a:pathLst>
            </a:custGeom>
            <a:grpFill/>
            <a:ln w="6350" cmpd="sng">
              <a:solidFill>
                <a:schemeClr val="tx2"/>
              </a:solidFill>
              <a:round/>
              <a:headEnd/>
              <a:tailEnd/>
            </a:ln>
          </p:spPr>
          <p:txBody>
            <a:bodyPr/>
            <a:lstStyle/>
            <a:p>
              <a:endParaRPr lang="en-US"/>
            </a:p>
          </p:txBody>
        </p:sp>
        <p:sp>
          <p:nvSpPr>
            <p:cNvPr id="38" name="Freeform 33"/>
            <p:cNvSpPr>
              <a:spLocks/>
            </p:cNvSpPr>
            <p:nvPr/>
          </p:nvSpPr>
          <p:spPr bwMode="auto">
            <a:xfrm>
              <a:off x="7304088" y="4494213"/>
              <a:ext cx="412750" cy="422275"/>
            </a:xfrm>
            <a:custGeom>
              <a:avLst/>
              <a:gdLst>
                <a:gd name="T0" fmla="*/ 0 w 144"/>
                <a:gd name="T1" fmla="*/ 2147483647 h 148"/>
                <a:gd name="T2" fmla="*/ 2147483647 w 144"/>
                <a:gd name="T3" fmla="*/ 0 h 148"/>
                <a:gd name="T4" fmla="*/ 2147483647 w 144"/>
                <a:gd name="T5" fmla="*/ 2147483647 h 148"/>
                <a:gd name="T6" fmla="*/ 2147483647 w 144"/>
                <a:gd name="T7" fmla="*/ 2147483647 h 148"/>
                <a:gd name="T8" fmla="*/ 2147483647 w 144"/>
                <a:gd name="T9" fmla="*/ 2147483647 h 148"/>
                <a:gd name="T10" fmla="*/ 2147483647 w 144"/>
                <a:gd name="T11" fmla="*/ 2147483647 h 148"/>
                <a:gd name="T12" fmla="*/ 0 w 144"/>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8">
                  <a:moveTo>
                    <a:pt x="0" y="6"/>
                  </a:moveTo>
                  <a:lnTo>
                    <a:pt x="132" y="0"/>
                  </a:lnTo>
                  <a:lnTo>
                    <a:pt x="140" y="12"/>
                  </a:lnTo>
                  <a:lnTo>
                    <a:pt x="144" y="140"/>
                  </a:lnTo>
                  <a:lnTo>
                    <a:pt x="44" y="146"/>
                  </a:lnTo>
                  <a:lnTo>
                    <a:pt x="8" y="148"/>
                  </a:lnTo>
                  <a:lnTo>
                    <a:pt x="0" y="6"/>
                  </a:lnTo>
                  <a:close/>
                </a:path>
              </a:pathLst>
            </a:custGeom>
            <a:grpFill/>
            <a:ln w="6350" cmpd="sng">
              <a:solidFill>
                <a:schemeClr val="tx2"/>
              </a:solidFill>
              <a:round/>
              <a:headEnd/>
              <a:tailEnd/>
            </a:ln>
          </p:spPr>
          <p:txBody>
            <a:bodyPr/>
            <a:lstStyle/>
            <a:p>
              <a:endParaRPr lang="en-US"/>
            </a:p>
          </p:txBody>
        </p:sp>
        <p:sp>
          <p:nvSpPr>
            <p:cNvPr id="39" name="Freeform 34"/>
            <p:cNvSpPr>
              <a:spLocks/>
            </p:cNvSpPr>
            <p:nvPr/>
          </p:nvSpPr>
          <p:spPr bwMode="auto">
            <a:xfrm>
              <a:off x="6910388" y="4510088"/>
              <a:ext cx="417512" cy="423862"/>
            </a:xfrm>
            <a:custGeom>
              <a:avLst/>
              <a:gdLst>
                <a:gd name="T0" fmla="*/ 2147483647 w 146"/>
                <a:gd name="T1" fmla="*/ 2147483647 h 148"/>
                <a:gd name="T2" fmla="*/ 2147483647 w 146"/>
                <a:gd name="T3" fmla="*/ 2147483647 h 148"/>
                <a:gd name="T4" fmla="*/ 2147483647 w 146"/>
                <a:gd name="T5" fmla="*/ 2147483647 h 148"/>
                <a:gd name="T6" fmla="*/ 0 w 146"/>
                <a:gd name="T7" fmla="*/ 2147483647 h 148"/>
                <a:gd name="T8" fmla="*/ 2147483647 w 146"/>
                <a:gd name="T9" fmla="*/ 2147483647 h 148"/>
                <a:gd name="T10" fmla="*/ 2147483647 w 146"/>
                <a:gd name="T11" fmla="*/ 0 h 148"/>
                <a:gd name="T12" fmla="*/ 2147483647 w 146"/>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48">
                  <a:moveTo>
                    <a:pt x="146" y="142"/>
                  </a:moveTo>
                  <a:lnTo>
                    <a:pt x="64" y="146"/>
                  </a:lnTo>
                  <a:lnTo>
                    <a:pt x="6" y="148"/>
                  </a:lnTo>
                  <a:lnTo>
                    <a:pt x="0" y="38"/>
                  </a:lnTo>
                  <a:lnTo>
                    <a:pt x="8" y="6"/>
                  </a:lnTo>
                  <a:lnTo>
                    <a:pt x="138" y="0"/>
                  </a:lnTo>
                  <a:lnTo>
                    <a:pt x="146" y="142"/>
                  </a:lnTo>
                  <a:close/>
                </a:path>
              </a:pathLst>
            </a:custGeom>
            <a:grpFill/>
            <a:ln w="6350" cmpd="sng">
              <a:solidFill>
                <a:schemeClr val="tx2"/>
              </a:solidFill>
              <a:round/>
              <a:headEnd/>
              <a:tailEnd/>
            </a:ln>
          </p:spPr>
          <p:txBody>
            <a:bodyPr/>
            <a:lstStyle/>
            <a:p>
              <a:endParaRPr lang="en-US"/>
            </a:p>
          </p:txBody>
        </p:sp>
        <p:sp>
          <p:nvSpPr>
            <p:cNvPr id="40" name="Freeform 35"/>
            <p:cNvSpPr>
              <a:spLocks/>
            </p:cNvSpPr>
            <p:nvPr/>
          </p:nvSpPr>
          <p:spPr bwMode="auto">
            <a:xfrm>
              <a:off x="7286625" y="4105275"/>
              <a:ext cx="395288" cy="404813"/>
            </a:xfrm>
            <a:custGeom>
              <a:avLst/>
              <a:gdLst>
                <a:gd name="T0" fmla="*/ 2147483647 w 138"/>
                <a:gd name="T1" fmla="*/ 2147483647 h 142"/>
                <a:gd name="T2" fmla="*/ 2147483647 w 138"/>
                <a:gd name="T3" fmla="*/ 2147483647 h 142"/>
                <a:gd name="T4" fmla="*/ 0 w 138"/>
                <a:gd name="T5" fmla="*/ 2147483647 h 142"/>
                <a:gd name="T6" fmla="*/ 2147483647 w 138"/>
                <a:gd name="T7" fmla="*/ 0 h 142"/>
                <a:gd name="T8" fmla="*/ 2147483647 w 138"/>
                <a:gd name="T9" fmla="*/ 2147483647 h 142"/>
                <a:gd name="T10" fmla="*/ 2147483647 w 138"/>
                <a:gd name="T11" fmla="*/ 2147483647 h 142"/>
                <a:gd name="T12" fmla="*/ 2147483647 w 138"/>
                <a:gd name="T13" fmla="*/ 2147483647 h 142"/>
                <a:gd name="T14" fmla="*/ 2147483647 w 138"/>
                <a:gd name="T15" fmla="*/ 2147483647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2">
                  <a:moveTo>
                    <a:pt x="138" y="136"/>
                  </a:moveTo>
                  <a:lnTo>
                    <a:pt x="6" y="142"/>
                  </a:lnTo>
                  <a:lnTo>
                    <a:pt x="0" y="8"/>
                  </a:lnTo>
                  <a:lnTo>
                    <a:pt x="132" y="0"/>
                  </a:lnTo>
                  <a:lnTo>
                    <a:pt x="132" y="12"/>
                  </a:lnTo>
                  <a:lnTo>
                    <a:pt x="134" y="26"/>
                  </a:lnTo>
                  <a:lnTo>
                    <a:pt x="136" y="82"/>
                  </a:lnTo>
                  <a:lnTo>
                    <a:pt x="138" y="136"/>
                  </a:lnTo>
                  <a:close/>
                </a:path>
              </a:pathLst>
            </a:custGeom>
            <a:grpFill/>
            <a:ln w="6350" cmpd="sng">
              <a:solidFill>
                <a:schemeClr val="tx2"/>
              </a:solidFill>
              <a:prstDash val="solid"/>
              <a:round/>
              <a:headEnd/>
              <a:tailEnd/>
            </a:ln>
          </p:spPr>
          <p:txBody>
            <a:bodyPr/>
            <a:lstStyle/>
            <a:p>
              <a:endParaRPr lang="en-US"/>
            </a:p>
          </p:txBody>
        </p:sp>
        <p:sp>
          <p:nvSpPr>
            <p:cNvPr id="41" name="Freeform 36"/>
            <p:cNvSpPr>
              <a:spLocks/>
            </p:cNvSpPr>
            <p:nvPr/>
          </p:nvSpPr>
          <p:spPr bwMode="auto">
            <a:xfrm>
              <a:off x="7270750" y="3773488"/>
              <a:ext cx="393700" cy="354012"/>
            </a:xfrm>
            <a:custGeom>
              <a:avLst/>
              <a:gdLst>
                <a:gd name="T0" fmla="*/ 2147483647 w 138"/>
                <a:gd name="T1" fmla="*/ 2147483647 h 124"/>
                <a:gd name="T2" fmla="*/ 2147483647 w 138"/>
                <a:gd name="T3" fmla="*/ 2147483647 h 124"/>
                <a:gd name="T4" fmla="*/ 0 w 138"/>
                <a:gd name="T5" fmla="*/ 2147483647 h 124"/>
                <a:gd name="T6" fmla="*/ 2147483647 w 138"/>
                <a:gd name="T7" fmla="*/ 0 h 124"/>
                <a:gd name="T8" fmla="*/ 2147483647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138" y="116"/>
                  </a:moveTo>
                  <a:lnTo>
                    <a:pt x="6" y="124"/>
                  </a:lnTo>
                  <a:lnTo>
                    <a:pt x="0" y="4"/>
                  </a:lnTo>
                  <a:lnTo>
                    <a:pt x="136" y="0"/>
                  </a:lnTo>
                  <a:lnTo>
                    <a:pt x="138" y="116"/>
                  </a:lnTo>
                  <a:close/>
                </a:path>
              </a:pathLst>
            </a:custGeom>
            <a:grpFill/>
            <a:ln w="6350" cmpd="sng">
              <a:solidFill>
                <a:schemeClr val="tx2"/>
              </a:solidFill>
              <a:round/>
              <a:headEnd/>
              <a:tailEnd/>
            </a:ln>
          </p:spPr>
          <p:txBody>
            <a:bodyPr/>
            <a:lstStyle/>
            <a:p>
              <a:endParaRPr lang="en-US"/>
            </a:p>
          </p:txBody>
        </p:sp>
        <p:sp>
          <p:nvSpPr>
            <p:cNvPr id="42" name="Freeform 37"/>
            <p:cNvSpPr>
              <a:spLocks/>
            </p:cNvSpPr>
            <p:nvPr/>
          </p:nvSpPr>
          <p:spPr bwMode="auto">
            <a:xfrm>
              <a:off x="6434138" y="4619625"/>
              <a:ext cx="492125" cy="354013"/>
            </a:xfrm>
            <a:custGeom>
              <a:avLst/>
              <a:gdLst>
                <a:gd name="T0" fmla="*/ 2147483647 w 172"/>
                <a:gd name="T1" fmla="*/ 2147483647 h 124"/>
                <a:gd name="T2" fmla="*/ 2147483647 w 172"/>
                <a:gd name="T3" fmla="*/ 2147483647 h 124"/>
                <a:gd name="T4" fmla="*/ 2147483647 w 172"/>
                <a:gd name="T5" fmla="*/ 2147483647 h 124"/>
                <a:gd name="T6" fmla="*/ 0 w 172"/>
                <a:gd name="T7" fmla="*/ 2147483647 h 124"/>
                <a:gd name="T8" fmla="*/ 2147483647 w 172"/>
                <a:gd name="T9" fmla="*/ 0 h 124"/>
                <a:gd name="T10" fmla="*/ 2147483647 w 172"/>
                <a:gd name="T11" fmla="*/ 2147483647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24">
                  <a:moveTo>
                    <a:pt x="172" y="110"/>
                  </a:moveTo>
                  <a:lnTo>
                    <a:pt x="162" y="120"/>
                  </a:lnTo>
                  <a:lnTo>
                    <a:pt x="4" y="124"/>
                  </a:lnTo>
                  <a:lnTo>
                    <a:pt x="0" y="14"/>
                  </a:lnTo>
                  <a:lnTo>
                    <a:pt x="166" y="0"/>
                  </a:lnTo>
                  <a:lnTo>
                    <a:pt x="172" y="110"/>
                  </a:lnTo>
                  <a:close/>
                </a:path>
              </a:pathLst>
            </a:custGeom>
            <a:grpFill/>
            <a:ln w="6350" cmpd="sng">
              <a:solidFill>
                <a:schemeClr val="tx2"/>
              </a:solidFill>
              <a:round/>
              <a:headEnd/>
              <a:tailEnd/>
            </a:ln>
          </p:spPr>
          <p:txBody>
            <a:bodyPr/>
            <a:lstStyle/>
            <a:p>
              <a:endParaRPr lang="en-US"/>
            </a:p>
          </p:txBody>
        </p:sp>
        <p:sp>
          <p:nvSpPr>
            <p:cNvPr id="43" name="Freeform 38"/>
            <p:cNvSpPr>
              <a:spLocks/>
            </p:cNvSpPr>
            <p:nvPr/>
          </p:nvSpPr>
          <p:spPr bwMode="auto">
            <a:xfrm>
              <a:off x="6910388" y="4127500"/>
              <a:ext cx="393700" cy="400050"/>
            </a:xfrm>
            <a:custGeom>
              <a:avLst/>
              <a:gdLst>
                <a:gd name="T0" fmla="*/ 2147483647 w 138"/>
                <a:gd name="T1" fmla="*/ 2147483647 h 140"/>
                <a:gd name="T2" fmla="*/ 2147483647 w 138"/>
                <a:gd name="T3" fmla="*/ 2147483647 h 140"/>
                <a:gd name="T4" fmla="*/ 0 w 138"/>
                <a:gd name="T5" fmla="*/ 2147483647 h 140"/>
                <a:gd name="T6" fmla="*/ 0 w 138"/>
                <a:gd name="T7" fmla="*/ 2147483647 h 140"/>
                <a:gd name="T8" fmla="*/ 0 w 138"/>
                <a:gd name="T9" fmla="*/ 2147483647 h 140"/>
                <a:gd name="T10" fmla="*/ 2147483647 w 138"/>
                <a:gd name="T11" fmla="*/ 2147483647 h 140"/>
                <a:gd name="T12" fmla="*/ 2147483647 w 138"/>
                <a:gd name="T13" fmla="*/ 0 h 140"/>
                <a:gd name="T14" fmla="*/ 2147483647 w 138"/>
                <a:gd name="T15" fmla="*/ 2147483647 h 140"/>
                <a:gd name="T16" fmla="*/ 2147483647 w 138"/>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140">
                  <a:moveTo>
                    <a:pt x="8" y="140"/>
                  </a:moveTo>
                  <a:lnTo>
                    <a:pt x="2" y="64"/>
                  </a:lnTo>
                  <a:lnTo>
                    <a:pt x="0" y="34"/>
                  </a:lnTo>
                  <a:lnTo>
                    <a:pt x="0" y="14"/>
                  </a:lnTo>
                  <a:lnTo>
                    <a:pt x="0" y="8"/>
                  </a:lnTo>
                  <a:lnTo>
                    <a:pt x="2" y="4"/>
                  </a:lnTo>
                  <a:lnTo>
                    <a:pt x="132" y="0"/>
                  </a:lnTo>
                  <a:lnTo>
                    <a:pt x="138" y="134"/>
                  </a:lnTo>
                  <a:lnTo>
                    <a:pt x="8" y="140"/>
                  </a:lnTo>
                  <a:close/>
                </a:path>
              </a:pathLst>
            </a:custGeom>
            <a:grpFill/>
            <a:ln w="6350" cmpd="sng">
              <a:solidFill>
                <a:schemeClr val="tx2"/>
              </a:solidFill>
              <a:round/>
              <a:headEnd/>
              <a:tailEnd/>
            </a:ln>
          </p:spPr>
          <p:txBody>
            <a:bodyPr/>
            <a:lstStyle/>
            <a:p>
              <a:endParaRPr lang="en-US"/>
            </a:p>
          </p:txBody>
        </p:sp>
        <p:sp>
          <p:nvSpPr>
            <p:cNvPr id="44" name="Freeform 39"/>
            <p:cNvSpPr>
              <a:spLocks/>
            </p:cNvSpPr>
            <p:nvPr/>
          </p:nvSpPr>
          <p:spPr bwMode="auto">
            <a:xfrm>
              <a:off x="5862638" y="4459288"/>
              <a:ext cx="584200" cy="525462"/>
            </a:xfrm>
            <a:custGeom>
              <a:avLst/>
              <a:gdLst>
                <a:gd name="T0" fmla="*/ 2147483647 w 204"/>
                <a:gd name="T1" fmla="*/ 2147483647 h 184"/>
                <a:gd name="T2" fmla="*/ 2147483647 w 204"/>
                <a:gd name="T3" fmla="*/ 2147483647 h 184"/>
                <a:gd name="T4" fmla="*/ 2147483647 w 204"/>
                <a:gd name="T5" fmla="*/ 2147483647 h 184"/>
                <a:gd name="T6" fmla="*/ 0 w 204"/>
                <a:gd name="T7" fmla="*/ 2147483647 h 184"/>
                <a:gd name="T8" fmla="*/ 2147483647 w 204"/>
                <a:gd name="T9" fmla="*/ 0 h 184"/>
                <a:gd name="T10" fmla="*/ 2147483647 w 204"/>
                <a:gd name="T11" fmla="*/ 2147483647 h 184"/>
                <a:gd name="T12" fmla="*/ 2147483647 w 204"/>
                <a:gd name="T13" fmla="*/ 2147483647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84">
                  <a:moveTo>
                    <a:pt x="204" y="180"/>
                  </a:moveTo>
                  <a:lnTo>
                    <a:pt x="136" y="184"/>
                  </a:lnTo>
                  <a:lnTo>
                    <a:pt x="8" y="184"/>
                  </a:lnTo>
                  <a:lnTo>
                    <a:pt x="0" y="12"/>
                  </a:lnTo>
                  <a:lnTo>
                    <a:pt x="196" y="0"/>
                  </a:lnTo>
                  <a:lnTo>
                    <a:pt x="200" y="70"/>
                  </a:lnTo>
                  <a:lnTo>
                    <a:pt x="204" y="180"/>
                  </a:lnTo>
                  <a:close/>
                </a:path>
              </a:pathLst>
            </a:custGeom>
            <a:grpFill/>
            <a:ln w="6350" cmpd="sng">
              <a:solidFill>
                <a:schemeClr val="tx2"/>
              </a:solidFill>
              <a:round/>
              <a:headEnd/>
              <a:tailEnd/>
            </a:ln>
          </p:spPr>
          <p:txBody>
            <a:bodyPr/>
            <a:lstStyle/>
            <a:p>
              <a:endParaRPr lang="en-US"/>
            </a:p>
          </p:txBody>
        </p:sp>
        <p:sp>
          <p:nvSpPr>
            <p:cNvPr id="45" name="Freeform 40"/>
            <p:cNvSpPr>
              <a:spLocks/>
            </p:cNvSpPr>
            <p:nvPr/>
          </p:nvSpPr>
          <p:spPr bwMode="auto">
            <a:xfrm>
              <a:off x="6423025" y="4310063"/>
              <a:ext cx="509588" cy="349250"/>
            </a:xfrm>
            <a:custGeom>
              <a:avLst/>
              <a:gdLst>
                <a:gd name="T0" fmla="*/ 0 w 178"/>
                <a:gd name="T1" fmla="*/ 2147483647 h 122"/>
                <a:gd name="T2" fmla="*/ 0 w 178"/>
                <a:gd name="T3" fmla="*/ 0 h 122"/>
                <a:gd name="T4" fmla="*/ 2147483647 w 178"/>
                <a:gd name="T5" fmla="*/ 0 h 122"/>
                <a:gd name="T6" fmla="*/ 2147483647 w 178"/>
                <a:gd name="T7" fmla="*/ 2147483647 h 122"/>
                <a:gd name="T8" fmla="*/ 2147483647 w 178"/>
                <a:gd name="T9" fmla="*/ 2147483647 h 122"/>
                <a:gd name="T10" fmla="*/ 2147483647 w 178"/>
                <a:gd name="T11" fmla="*/ 2147483647 h 122"/>
                <a:gd name="T12" fmla="*/ 0 w 178"/>
                <a:gd name="T13" fmla="*/ 2147483647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22">
                  <a:moveTo>
                    <a:pt x="0" y="52"/>
                  </a:moveTo>
                  <a:lnTo>
                    <a:pt x="0" y="0"/>
                  </a:lnTo>
                  <a:lnTo>
                    <a:pt x="172" y="0"/>
                  </a:lnTo>
                  <a:lnTo>
                    <a:pt x="178" y="76"/>
                  </a:lnTo>
                  <a:lnTo>
                    <a:pt x="170" y="108"/>
                  </a:lnTo>
                  <a:lnTo>
                    <a:pt x="4" y="122"/>
                  </a:lnTo>
                  <a:lnTo>
                    <a:pt x="0" y="52"/>
                  </a:lnTo>
                  <a:close/>
                </a:path>
              </a:pathLst>
            </a:custGeom>
            <a:grpFill/>
            <a:ln w="6350" cmpd="sng">
              <a:solidFill>
                <a:schemeClr val="tx2"/>
              </a:solidFill>
              <a:round/>
              <a:headEnd/>
              <a:tailEnd/>
            </a:ln>
          </p:spPr>
          <p:txBody>
            <a:bodyPr/>
            <a:lstStyle/>
            <a:p>
              <a:endParaRPr lang="en-US"/>
            </a:p>
          </p:txBody>
        </p:sp>
        <p:sp>
          <p:nvSpPr>
            <p:cNvPr id="46" name="Freeform 41"/>
            <p:cNvSpPr>
              <a:spLocks/>
            </p:cNvSpPr>
            <p:nvPr/>
          </p:nvSpPr>
          <p:spPr bwMode="auto">
            <a:xfrm>
              <a:off x="5291138" y="4494213"/>
              <a:ext cx="593725" cy="514350"/>
            </a:xfrm>
            <a:custGeom>
              <a:avLst/>
              <a:gdLst>
                <a:gd name="T0" fmla="*/ 2147483647 w 208"/>
                <a:gd name="T1" fmla="*/ 2147483647 h 180"/>
                <a:gd name="T2" fmla="*/ 2147483647 w 208"/>
                <a:gd name="T3" fmla="*/ 2147483647 h 180"/>
                <a:gd name="T4" fmla="*/ 2147483647 w 208"/>
                <a:gd name="T5" fmla="*/ 2147483647 h 180"/>
                <a:gd name="T6" fmla="*/ 0 w 208"/>
                <a:gd name="T7" fmla="*/ 2147483647 h 180"/>
                <a:gd name="T8" fmla="*/ 2147483647 w 208"/>
                <a:gd name="T9" fmla="*/ 2147483647 h 180"/>
                <a:gd name="T10" fmla="*/ 2147483647 w 208"/>
                <a:gd name="T11" fmla="*/ 0 h 180"/>
                <a:gd name="T12" fmla="*/ 2147483647 w 20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0">
                  <a:moveTo>
                    <a:pt x="208" y="172"/>
                  </a:moveTo>
                  <a:lnTo>
                    <a:pt x="114" y="180"/>
                  </a:lnTo>
                  <a:lnTo>
                    <a:pt x="6" y="180"/>
                  </a:lnTo>
                  <a:lnTo>
                    <a:pt x="0" y="40"/>
                  </a:lnTo>
                  <a:lnTo>
                    <a:pt x="4" y="8"/>
                  </a:lnTo>
                  <a:lnTo>
                    <a:pt x="200" y="0"/>
                  </a:lnTo>
                  <a:lnTo>
                    <a:pt x="208" y="172"/>
                  </a:lnTo>
                  <a:close/>
                </a:path>
              </a:pathLst>
            </a:custGeom>
            <a:grpFill/>
            <a:ln w="6350" cmpd="sng">
              <a:solidFill>
                <a:schemeClr val="tx2"/>
              </a:solidFill>
              <a:round/>
              <a:headEnd/>
              <a:tailEnd/>
            </a:ln>
          </p:spPr>
          <p:txBody>
            <a:bodyPr/>
            <a:lstStyle/>
            <a:p>
              <a:endParaRPr lang="en-US"/>
            </a:p>
          </p:txBody>
        </p:sp>
        <p:sp>
          <p:nvSpPr>
            <p:cNvPr id="47" name="Freeform 42"/>
            <p:cNvSpPr>
              <a:spLocks/>
            </p:cNvSpPr>
            <p:nvPr/>
          </p:nvSpPr>
          <p:spPr bwMode="auto">
            <a:xfrm>
              <a:off x="4832350" y="4608513"/>
              <a:ext cx="474663" cy="411162"/>
            </a:xfrm>
            <a:custGeom>
              <a:avLst/>
              <a:gdLst>
                <a:gd name="T0" fmla="*/ 2147483647 w 166"/>
                <a:gd name="T1" fmla="*/ 2147483647 h 144"/>
                <a:gd name="T2" fmla="*/ 2147483647 w 166"/>
                <a:gd name="T3" fmla="*/ 2147483647 h 144"/>
                <a:gd name="T4" fmla="*/ 0 w 166"/>
                <a:gd name="T5" fmla="*/ 2147483647 h 144"/>
                <a:gd name="T6" fmla="*/ 0 w 166"/>
                <a:gd name="T7" fmla="*/ 2147483647 h 144"/>
                <a:gd name="T8" fmla="*/ 2147483647 w 166"/>
                <a:gd name="T9" fmla="*/ 0 h 144"/>
                <a:gd name="T10" fmla="*/ 2147483647 w 166"/>
                <a:gd name="T11" fmla="*/ 2147483647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4">
                  <a:moveTo>
                    <a:pt x="166" y="140"/>
                  </a:moveTo>
                  <a:lnTo>
                    <a:pt x="76" y="144"/>
                  </a:lnTo>
                  <a:lnTo>
                    <a:pt x="0" y="144"/>
                  </a:lnTo>
                  <a:lnTo>
                    <a:pt x="0" y="4"/>
                  </a:lnTo>
                  <a:lnTo>
                    <a:pt x="160" y="0"/>
                  </a:lnTo>
                  <a:lnTo>
                    <a:pt x="166" y="140"/>
                  </a:lnTo>
                  <a:close/>
                </a:path>
              </a:pathLst>
            </a:custGeom>
            <a:grpFill/>
            <a:ln w="6350" cmpd="sng">
              <a:solidFill>
                <a:schemeClr val="tx2"/>
              </a:solidFill>
              <a:round/>
              <a:headEnd/>
              <a:tailEnd/>
            </a:ln>
          </p:spPr>
          <p:txBody>
            <a:bodyPr/>
            <a:lstStyle/>
            <a:p>
              <a:endParaRPr lang="en-US"/>
            </a:p>
          </p:txBody>
        </p:sp>
        <p:sp>
          <p:nvSpPr>
            <p:cNvPr id="48" name="Freeform 43"/>
            <p:cNvSpPr>
              <a:spLocks/>
            </p:cNvSpPr>
            <p:nvPr/>
          </p:nvSpPr>
          <p:spPr bwMode="auto">
            <a:xfrm>
              <a:off x="4718050" y="4219575"/>
              <a:ext cx="584200" cy="400050"/>
            </a:xfrm>
            <a:custGeom>
              <a:avLst/>
              <a:gdLst>
                <a:gd name="T0" fmla="*/ 2147483647 w 204"/>
                <a:gd name="T1" fmla="*/ 2147483647 h 140"/>
                <a:gd name="T2" fmla="*/ 2147483647 w 204"/>
                <a:gd name="T3" fmla="*/ 2147483647 h 140"/>
                <a:gd name="T4" fmla="*/ 2147483647 w 204"/>
                <a:gd name="T5" fmla="*/ 2147483647 h 140"/>
                <a:gd name="T6" fmla="*/ 0 w 204"/>
                <a:gd name="T7" fmla="*/ 2147483647 h 140"/>
                <a:gd name="T8" fmla="*/ 0 w 204"/>
                <a:gd name="T9" fmla="*/ 0 h 140"/>
                <a:gd name="T10" fmla="*/ 2147483647 w 204"/>
                <a:gd name="T11" fmla="*/ 2147483647 h 140"/>
                <a:gd name="T12" fmla="*/ 2147483647 w 204"/>
                <a:gd name="T13" fmla="*/ 2147483647 h 140"/>
                <a:gd name="T14" fmla="*/ 2147483647 w 204"/>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 h="140">
                  <a:moveTo>
                    <a:pt x="200" y="136"/>
                  </a:moveTo>
                  <a:lnTo>
                    <a:pt x="40" y="140"/>
                  </a:lnTo>
                  <a:lnTo>
                    <a:pt x="4" y="136"/>
                  </a:lnTo>
                  <a:lnTo>
                    <a:pt x="0" y="100"/>
                  </a:lnTo>
                  <a:lnTo>
                    <a:pt x="0" y="0"/>
                  </a:lnTo>
                  <a:lnTo>
                    <a:pt x="204" y="2"/>
                  </a:lnTo>
                  <a:lnTo>
                    <a:pt x="204" y="104"/>
                  </a:lnTo>
                  <a:lnTo>
                    <a:pt x="200" y="136"/>
                  </a:lnTo>
                  <a:close/>
                </a:path>
              </a:pathLst>
            </a:custGeom>
            <a:grpFill/>
            <a:ln w="6350" cmpd="sng">
              <a:solidFill>
                <a:schemeClr val="tx2"/>
              </a:solidFill>
              <a:round/>
              <a:headEnd/>
              <a:tailEnd/>
            </a:ln>
          </p:spPr>
          <p:txBody>
            <a:bodyPr/>
            <a:lstStyle/>
            <a:p>
              <a:endParaRPr lang="en-US"/>
            </a:p>
          </p:txBody>
        </p:sp>
        <p:sp>
          <p:nvSpPr>
            <p:cNvPr id="49" name="Freeform 44"/>
            <p:cNvSpPr>
              <a:spLocks/>
            </p:cNvSpPr>
            <p:nvPr/>
          </p:nvSpPr>
          <p:spPr bwMode="auto">
            <a:xfrm>
              <a:off x="4243388" y="4505325"/>
              <a:ext cx="588962" cy="525463"/>
            </a:xfrm>
            <a:custGeom>
              <a:avLst/>
              <a:gdLst>
                <a:gd name="T0" fmla="*/ 2147483647 w 206"/>
                <a:gd name="T1" fmla="*/ 2147483647 h 184"/>
                <a:gd name="T2" fmla="*/ 2147483647 w 206"/>
                <a:gd name="T3" fmla="*/ 2147483647 h 184"/>
                <a:gd name="T4" fmla="*/ 2147483647 w 206"/>
                <a:gd name="T5" fmla="*/ 2147483647 h 184"/>
                <a:gd name="T6" fmla="*/ 0 w 206"/>
                <a:gd name="T7" fmla="*/ 2147483647 h 184"/>
                <a:gd name="T8" fmla="*/ 2147483647 w 206"/>
                <a:gd name="T9" fmla="*/ 2147483647 h 184"/>
                <a:gd name="T10" fmla="*/ 2147483647 w 206"/>
                <a:gd name="T11" fmla="*/ 0 h 184"/>
                <a:gd name="T12" fmla="*/ 2147483647 w 206"/>
                <a:gd name="T13" fmla="*/ 2147483647 h 184"/>
                <a:gd name="T14" fmla="*/ 2147483647 w 206"/>
                <a:gd name="T15" fmla="*/ 2147483647 h 184"/>
                <a:gd name="T16" fmla="*/ 2147483647 w 206"/>
                <a:gd name="T17" fmla="*/ 2147483647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 h="184">
                  <a:moveTo>
                    <a:pt x="206" y="180"/>
                  </a:moveTo>
                  <a:lnTo>
                    <a:pt x="150" y="184"/>
                  </a:lnTo>
                  <a:lnTo>
                    <a:pt x="4" y="184"/>
                  </a:lnTo>
                  <a:lnTo>
                    <a:pt x="0" y="42"/>
                  </a:lnTo>
                  <a:lnTo>
                    <a:pt x="2" y="4"/>
                  </a:lnTo>
                  <a:lnTo>
                    <a:pt x="166" y="0"/>
                  </a:lnTo>
                  <a:lnTo>
                    <a:pt x="170" y="36"/>
                  </a:lnTo>
                  <a:lnTo>
                    <a:pt x="206" y="40"/>
                  </a:lnTo>
                  <a:lnTo>
                    <a:pt x="206" y="180"/>
                  </a:lnTo>
                  <a:close/>
                </a:path>
              </a:pathLst>
            </a:custGeom>
            <a:grpFill/>
            <a:ln w="6350" cmpd="sng">
              <a:solidFill>
                <a:schemeClr val="tx2"/>
              </a:solidFill>
              <a:round/>
              <a:headEnd/>
              <a:tailEnd/>
            </a:ln>
          </p:spPr>
          <p:txBody>
            <a:bodyPr/>
            <a:lstStyle/>
            <a:p>
              <a:endParaRPr lang="en-US"/>
            </a:p>
          </p:txBody>
        </p:sp>
        <p:sp>
          <p:nvSpPr>
            <p:cNvPr id="50" name="Freeform 45"/>
            <p:cNvSpPr>
              <a:spLocks/>
            </p:cNvSpPr>
            <p:nvPr/>
          </p:nvSpPr>
          <p:spPr bwMode="auto">
            <a:xfrm>
              <a:off x="3779838" y="4624388"/>
              <a:ext cx="474662" cy="417512"/>
            </a:xfrm>
            <a:custGeom>
              <a:avLst/>
              <a:gdLst>
                <a:gd name="T0" fmla="*/ 2147483647 w 166"/>
                <a:gd name="T1" fmla="*/ 2147483647 h 146"/>
                <a:gd name="T2" fmla="*/ 2147483647 w 166"/>
                <a:gd name="T3" fmla="*/ 2147483647 h 146"/>
                <a:gd name="T4" fmla="*/ 0 w 166"/>
                <a:gd name="T5" fmla="*/ 2147483647 h 146"/>
                <a:gd name="T6" fmla="*/ 0 w 166"/>
                <a:gd name="T7" fmla="*/ 2147483647 h 146"/>
                <a:gd name="T8" fmla="*/ 2147483647 w 166"/>
                <a:gd name="T9" fmla="*/ 0 h 146"/>
                <a:gd name="T10" fmla="*/ 2147483647 w 166"/>
                <a:gd name="T11" fmla="*/ 2147483647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6">
                  <a:moveTo>
                    <a:pt x="166" y="142"/>
                  </a:moveTo>
                  <a:lnTo>
                    <a:pt x="24" y="146"/>
                  </a:lnTo>
                  <a:lnTo>
                    <a:pt x="0" y="146"/>
                  </a:lnTo>
                  <a:lnTo>
                    <a:pt x="0" y="4"/>
                  </a:lnTo>
                  <a:lnTo>
                    <a:pt x="162" y="0"/>
                  </a:lnTo>
                  <a:lnTo>
                    <a:pt x="166" y="142"/>
                  </a:lnTo>
                  <a:close/>
                </a:path>
              </a:pathLst>
            </a:custGeom>
            <a:grpFill/>
            <a:ln w="6350" cmpd="sng">
              <a:solidFill>
                <a:schemeClr val="tx2"/>
              </a:solidFill>
              <a:round/>
              <a:headEnd/>
              <a:tailEnd/>
            </a:ln>
          </p:spPr>
          <p:txBody>
            <a:bodyPr/>
            <a:lstStyle/>
            <a:p>
              <a:endParaRPr lang="en-US"/>
            </a:p>
          </p:txBody>
        </p:sp>
        <p:sp>
          <p:nvSpPr>
            <p:cNvPr id="51" name="Freeform 46"/>
            <p:cNvSpPr>
              <a:spLocks/>
            </p:cNvSpPr>
            <p:nvPr/>
          </p:nvSpPr>
          <p:spPr bwMode="auto">
            <a:xfrm>
              <a:off x="3298825" y="4527550"/>
              <a:ext cx="481013" cy="520700"/>
            </a:xfrm>
            <a:custGeom>
              <a:avLst/>
              <a:gdLst>
                <a:gd name="T0" fmla="*/ 2147483647 w 168"/>
                <a:gd name="T1" fmla="*/ 2147483647 h 182"/>
                <a:gd name="T2" fmla="*/ 2147483647 w 168"/>
                <a:gd name="T3" fmla="*/ 2147483647 h 182"/>
                <a:gd name="T4" fmla="*/ 2147483647 w 168"/>
                <a:gd name="T5" fmla="*/ 2147483647 h 182"/>
                <a:gd name="T6" fmla="*/ 0 w 168"/>
                <a:gd name="T7" fmla="*/ 0 h 182"/>
                <a:gd name="T8" fmla="*/ 2147483647 w 168"/>
                <a:gd name="T9" fmla="*/ 0 h 182"/>
                <a:gd name="T10" fmla="*/ 2147483647 w 168"/>
                <a:gd name="T11" fmla="*/ 2147483647 h 182"/>
                <a:gd name="T12" fmla="*/ 2147483647 w 168"/>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82">
                  <a:moveTo>
                    <a:pt x="168" y="180"/>
                  </a:moveTo>
                  <a:lnTo>
                    <a:pt x="24" y="182"/>
                  </a:lnTo>
                  <a:lnTo>
                    <a:pt x="4" y="180"/>
                  </a:lnTo>
                  <a:lnTo>
                    <a:pt x="0" y="0"/>
                  </a:lnTo>
                  <a:lnTo>
                    <a:pt x="160" y="0"/>
                  </a:lnTo>
                  <a:lnTo>
                    <a:pt x="168" y="38"/>
                  </a:lnTo>
                  <a:lnTo>
                    <a:pt x="168" y="180"/>
                  </a:lnTo>
                  <a:close/>
                </a:path>
              </a:pathLst>
            </a:custGeom>
            <a:grpFill/>
            <a:ln w="6350" cmpd="sng">
              <a:solidFill>
                <a:schemeClr val="tx2"/>
              </a:solidFill>
              <a:round/>
              <a:headEnd/>
              <a:tailEnd/>
            </a:ln>
          </p:spPr>
          <p:txBody>
            <a:bodyPr/>
            <a:lstStyle/>
            <a:p>
              <a:endParaRPr lang="en-US"/>
            </a:p>
          </p:txBody>
        </p:sp>
        <p:sp>
          <p:nvSpPr>
            <p:cNvPr id="52" name="Freeform 47"/>
            <p:cNvSpPr>
              <a:spLocks/>
            </p:cNvSpPr>
            <p:nvPr/>
          </p:nvSpPr>
          <p:spPr bwMode="auto">
            <a:xfrm>
              <a:off x="2806700" y="4527550"/>
              <a:ext cx="504825" cy="514350"/>
            </a:xfrm>
            <a:custGeom>
              <a:avLst/>
              <a:gdLst>
                <a:gd name="T0" fmla="*/ 2147483647 w 176"/>
                <a:gd name="T1" fmla="*/ 2147483647 h 180"/>
                <a:gd name="T2" fmla="*/ 2147483647 w 176"/>
                <a:gd name="T3" fmla="*/ 2147483647 h 180"/>
                <a:gd name="T4" fmla="*/ 2147483647 w 176"/>
                <a:gd name="T5" fmla="*/ 2147483647 h 180"/>
                <a:gd name="T6" fmla="*/ 0 w 176"/>
                <a:gd name="T7" fmla="*/ 2147483647 h 180"/>
                <a:gd name="T8" fmla="*/ 2147483647 w 176"/>
                <a:gd name="T9" fmla="*/ 2147483647 h 180"/>
                <a:gd name="T10" fmla="*/ 2147483647 w 176"/>
                <a:gd name="T11" fmla="*/ 0 h 180"/>
                <a:gd name="T12" fmla="*/ 2147483647 w 176"/>
                <a:gd name="T13" fmla="*/ 0 h 180"/>
                <a:gd name="T14" fmla="*/ 2147483647 w 176"/>
                <a:gd name="T15" fmla="*/ 2147483647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180">
                  <a:moveTo>
                    <a:pt x="176" y="180"/>
                  </a:moveTo>
                  <a:lnTo>
                    <a:pt x="12" y="180"/>
                  </a:lnTo>
                  <a:lnTo>
                    <a:pt x="12" y="32"/>
                  </a:lnTo>
                  <a:lnTo>
                    <a:pt x="0" y="32"/>
                  </a:lnTo>
                  <a:lnTo>
                    <a:pt x="8" y="2"/>
                  </a:lnTo>
                  <a:lnTo>
                    <a:pt x="134" y="0"/>
                  </a:lnTo>
                  <a:lnTo>
                    <a:pt x="172" y="0"/>
                  </a:lnTo>
                  <a:lnTo>
                    <a:pt x="176" y="180"/>
                  </a:lnTo>
                  <a:close/>
                </a:path>
              </a:pathLst>
            </a:custGeom>
            <a:grpFill/>
            <a:ln w="6350" cmpd="sng">
              <a:solidFill>
                <a:schemeClr val="tx2"/>
              </a:solidFill>
              <a:round/>
              <a:headEnd/>
              <a:tailEnd/>
            </a:ln>
          </p:spPr>
          <p:txBody>
            <a:bodyPr/>
            <a:lstStyle/>
            <a:p>
              <a:endParaRPr lang="en-US"/>
            </a:p>
          </p:txBody>
        </p:sp>
        <p:sp>
          <p:nvSpPr>
            <p:cNvPr id="53" name="Freeform 48"/>
            <p:cNvSpPr>
              <a:spLocks/>
            </p:cNvSpPr>
            <p:nvPr/>
          </p:nvSpPr>
          <p:spPr bwMode="auto">
            <a:xfrm>
              <a:off x="3757613" y="4241800"/>
              <a:ext cx="492125" cy="395288"/>
            </a:xfrm>
            <a:custGeom>
              <a:avLst/>
              <a:gdLst>
                <a:gd name="T0" fmla="*/ 0 w 172"/>
                <a:gd name="T1" fmla="*/ 2147483647 h 138"/>
                <a:gd name="T2" fmla="*/ 2147483647 w 172"/>
                <a:gd name="T3" fmla="*/ 2147483647 h 138"/>
                <a:gd name="T4" fmla="*/ 2147483647 w 172"/>
                <a:gd name="T5" fmla="*/ 0 h 138"/>
                <a:gd name="T6" fmla="*/ 2147483647 w 172"/>
                <a:gd name="T7" fmla="*/ 2147483647 h 138"/>
                <a:gd name="T8" fmla="*/ 2147483647 w 172"/>
                <a:gd name="T9" fmla="*/ 2147483647 h 138"/>
                <a:gd name="T10" fmla="*/ 2147483647 w 172"/>
                <a:gd name="T11" fmla="*/ 2147483647 h 138"/>
                <a:gd name="T12" fmla="*/ 0 w 172"/>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38">
                  <a:moveTo>
                    <a:pt x="0" y="100"/>
                  </a:moveTo>
                  <a:lnTo>
                    <a:pt x="6" y="2"/>
                  </a:lnTo>
                  <a:lnTo>
                    <a:pt x="168" y="0"/>
                  </a:lnTo>
                  <a:lnTo>
                    <a:pt x="172" y="96"/>
                  </a:lnTo>
                  <a:lnTo>
                    <a:pt x="170" y="134"/>
                  </a:lnTo>
                  <a:lnTo>
                    <a:pt x="8" y="138"/>
                  </a:lnTo>
                  <a:lnTo>
                    <a:pt x="0" y="100"/>
                  </a:lnTo>
                  <a:close/>
                </a:path>
              </a:pathLst>
            </a:custGeom>
            <a:grpFill/>
            <a:ln w="6350" cmpd="sng">
              <a:solidFill>
                <a:schemeClr val="tx2"/>
              </a:solidFill>
              <a:round/>
              <a:headEnd/>
              <a:tailEnd/>
            </a:ln>
          </p:spPr>
          <p:txBody>
            <a:bodyPr/>
            <a:lstStyle/>
            <a:p>
              <a:endParaRPr lang="en-US"/>
            </a:p>
          </p:txBody>
        </p:sp>
        <p:sp>
          <p:nvSpPr>
            <p:cNvPr id="54" name="Freeform 49"/>
            <p:cNvSpPr>
              <a:spLocks/>
            </p:cNvSpPr>
            <p:nvPr/>
          </p:nvSpPr>
          <p:spPr bwMode="auto">
            <a:xfrm>
              <a:off x="4237038" y="4121150"/>
              <a:ext cx="481012" cy="395288"/>
            </a:xfrm>
            <a:custGeom>
              <a:avLst/>
              <a:gdLst>
                <a:gd name="T0" fmla="*/ 0 w 168"/>
                <a:gd name="T1" fmla="*/ 2147483647 h 138"/>
                <a:gd name="T2" fmla="*/ 2147483647 w 168"/>
                <a:gd name="T3" fmla="*/ 2147483647 h 138"/>
                <a:gd name="T4" fmla="*/ 2147483647 w 168"/>
                <a:gd name="T5" fmla="*/ 0 h 138"/>
                <a:gd name="T6" fmla="*/ 2147483647 w 168"/>
                <a:gd name="T7" fmla="*/ 2147483647 h 138"/>
                <a:gd name="T8" fmla="*/ 2147483647 w 168"/>
                <a:gd name="T9" fmla="*/ 2147483647 h 138"/>
                <a:gd name="T10" fmla="*/ 2147483647 w 168"/>
                <a:gd name="T11" fmla="*/ 2147483647 h 138"/>
                <a:gd name="T12" fmla="*/ 0 w 168"/>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8">
                  <a:moveTo>
                    <a:pt x="0" y="42"/>
                  </a:moveTo>
                  <a:lnTo>
                    <a:pt x="4" y="4"/>
                  </a:lnTo>
                  <a:lnTo>
                    <a:pt x="168" y="0"/>
                  </a:lnTo>
                  <a:lnTo>
                    <a:pt x="168" y="34"/>
                  </a:lnTo>
                  <a:lnTo>
                    <a:pt x="168" y="134"/>
                  </a:lnTo>
                  <a:lnTo>
                    <a:pt x="4" y="138"/>
                  </a:lnTo>
                  <a:lnTo>
                    <a:pt x="0" y="42"/>
                  </a:lnTo>
                  <a:close/>
                </a:path>
              </a:pathLst>
            </a:custGeom>
            <a:grpFill/>
            <a:ln w="6350" cmpd="sng">
              <a:solidFill>
                <a:schemeClr val="tx2"/>
              </a:solidFill>
              <a:round/>
              <a:headEnd/>
              <a:tailEnd/>
            </a:ln>
          </p:spPr>
          <p:txBody>
            <a:bodyPr/>
            <a:lstStyle/>
            <a:p>
              <a:endParaRPr lang="en-US"/>
            </a:p>
          </p:txBody>
        </p:sp>
        <p:sp>
          <p:nvSpPr>
            <p:cNvPr id="55" name="Freeform 50"/>
            <p:cNvSpPr>
              <a:spLocks/>
            </p:cNvSpPr>
            <p:nvPr/>
          </p:nvSpPr>
          <p:spPr bwMode="auto">
            <a:xfrm>
              <a:off x="2441575" y="4619625"/>
              <a:ext cx="400050" cy="428625"/>
            </a:xfrm>
            <a:custGeom>
              <a:avLst/>
              <a:gdLst>
                <a:gd name="T0" fmla="*/ 2147483647 w 140"/>
                <a:gd name="T1" fmla="*/ 2147483647 h 150"/>
                <a:gd name="T2" fmla="*/ 2147483647 w 140"/>
                <a:gd name="T3" fmla="*/ 2147483647 h 150"/>
                <a:gd name="T4" fmla="*/ 0 w 140"/>
                <a:gd name="T5" fmla="*/ 2147483647 h 150"/>
                <a:gd name="T6" fmla="*/ 0 w 140"/>
                <a:gd name="T7" fmla="*/ 0 h 150"/>
                <a:gd name="T8" fmla="*/ 2147483647 w 140"/>
                <a:gd name="T9" fmla="*/ 0 h 150"/>
                <a:gd name="T10" fmla="*/ 2147483647 w 140"/>
                <a:gd name="T11" fmla="*/ 0 h 150"/>
                <a:gd name="T12" fmla="*/ 2147483647 w 140"/>
                <a:gd name="T13" fmla="*/ 2147483647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50">
                  <a:moveTo>
                    <a:pt x="140" y="148"/>
                  </a:moveTo>
                  <a:lnTo>
                    <a:pt x="42" y="150"/>
                  </a:lnTo>
                  <a:lnTo>
                    <a:pt x="0" y="148"/>
                  </a:lnTo>
                  <a:lnTo>
                    <a:pt x="0" y="0"/>
                  </a:lnTo>
                  <a:lnTo>
                    <a:pt x="128" y="0"/>
                  </a:lnTo>
                  <a:lnTo>
                    <a:pt x="140" y="0"/>
                  </a:lnTo>
                  <a:lnTo>
                    <a:pt x="140" y="148"/>
                  </a:lnTo>
                  <a:close/>
                </a:path>
              </a:pathLst>
            </a:custGeom>
            <a:grpFill/>
            <a:ln w="6350" cmpd="sng">
              <a:solidFill>
                <a:schemeClr val="tx2"/>
              </a:solidFill>
              <a:round/>
              <a:headEnd/>
              <a:tailEnd/>
            </a:ln>
          </p:spPr>
          <p:txBody>
            <a:bodyPr/>
            <a:lstStyle/>
            <a:p>
              <a:endParaRPr lang="en-US"/>
            </a:p>
          </p:txBody>
        </p:sp>
        <p:sp>
          <p:nvSpPr>
            <p:cNvPr id="56" name="Freeform 51"/>
            <p:cNvSpPr>
              <a:spLocks/>
            </p:cNvSpPr>
            <p:nvPr/>
          </p:nvSpPr>
          <p:spPr bwMode="auto">
            <a:xfrm>
              <a:off x="2017713" y="4619625"/>
              <a:ext cx="423862" cy="422275"/>
            </a:xfrm>
            <a:custGeom>
              <a:avLst/>
              <a:gdLst>
                <a:gd name="T0" fmla="*/ 2147483647 w 148"/>
                <a:gd name="T1" fmla="*/ 2147483647 h 148"/>
                <a:gd name="T2" fmla="*/ 0 w 148"/>
                <a:gd name="T3" fmla="*/ 2147483647 h 148"/>
                <a:gd name="T4" fmla="*/ 0 w 148"/>
                <a:gd name="T5" fmla="*/ 0 h 148"/>
                <a:gd name="T6" fmla="*/ 2147483647 w 148"/>
                <a:gd name="T7" fmla="*/ 0 h 148"/>
                <a:gd name="T8" fmla="*/ 2147483647 w 148"/>
                <a:gd name="T9" fmla="*/ 21474836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48">
                  <a:moveTo>
                    <a:pt x="148" y="148"/>
                  </a:moveTo>
                  <a:lnTo>
                    <a:pt x="0" y="146"/>
                  </a:lnTo>
                  <a:lnTo>
                    <a:pt x="0" y="0"/>
                  </a:lnTo>
                  <a:lnTo>
                    <a:pt x="148" y="0"/>
                  </a:lnTo>
                  <a:lnTo>
                    <a:pt x="148" y="148"/>
                  </a:lnTo>
                  <a:close/>
                </a:path>
              </a:pathLst>
            </a:custGeom>
            <a:grpFill/>
            <a:ln w="6350" cmpd="sng">
              <a:solidFill>
                <a:schemeClr val="tx2"/>
              </a:solidFill>
              <a:round/>
              <a:headEnd/>
              <a:tailEnd/>
            </a:ln>
          </p:spPr>
          <p:txBody>
            <a:bodyPr/>
            <a:lstStyle/>
            <a:p>
              <a:endParaRPr lang="en-US"/>
            </a:p>
          </p:txBody>
        </p:sp>
        <p:sp>
          <p:nvSpPr>
            <p:cNvPr id="57" name="Freeform 52"/>
            <p:cNvSpPr>
              <a:spLocks/>
            </p:cNvSpPr>
            <p:nvPr/>
          </p:nvSpPr>
          <p:spPr bwMode="auto">
            <a:xfrm>
              <a:off x="1571625" y="4608513"/>
              <a:ext cx="446088" cy="428625"/>
            </a:xfrm>
            <a:custGeom>
              <a:avLst/>
              <a:gdLst>
                <a:gd name="T0" fmla="*/ 2147483647 w 156"/>
                <a:gd name="T1" fmla="*/ 2147483647 h 150"/>
                <a:gd name="T2" fmla="*/ 0 w 156"/>
                <a:gd name="T3" fmla="*/ 2147483647 h 150"/>
                <a:gd name="T4" fmla="*/ 2147483647 w 156"/>
                <a:gd name="T5" fmla="*/ 0 h 150"/>
                <a:gd name="T6" fmla="*/ 2147483647 w 156"/>
                <a:gd name="T7" fmla="*/ 2147483647 h 150"/>
                <a:gd name="T8" fmla="*/ 2147483647 w 156"/>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50">
                  <a:moveTo>
                    <a:pt x="156" y="150"/>
                  </a:moveTo>
                  <a:lnTo>
                    <a:pt x="0" y="148"/>
                  </a:lnTo>
                  <a:lnTo>
                    <a:pt x="4" y="0"/>
                  </a:lnTo>
                  <a:lnTo>
                    <a:pt x="156" y="4"/>
                  </a:lnTo>
                  <a:lnTo>
                    <a:pt x="156" y="150"/>
                  </a:lnTo>
                  <a:close/>
                </a:path>
              </a:pathLst>
            </a:custGeom>
            <a:grpFill/>
            <a:ln w="6350" cmpd="sng">
              <a:solidFill>
                <a:schemeClr val="tx2"/>
              </a:solidFill>
              <a:round/>
              <a:headEnd/>
              <a:tailEnd/>
            </a:ln>
          </p:spPr>
          <p:txBody>
            <a:bodyPr/>
            <a:lstStyle/>
            <a:p>
              <a:endParaRPr lang="en-US"/>
            </a:p>
          </p:txBody>
        </p:sp>
        <p:sp>
          <p:nvSpPr>
            <p:cNvPr id="58" name="Freeform 53"/>
            <p:cNvSpPr>
              <a:spLocks/>
            </p:cNvSpPr>
            <p:nvPr/>
          </p:nvSpPr>
          <p:spPr bwMode="auto">
            <a:xfrm>
              <a:off x="1577975" y="4219575"/>
              <a:ext cx="479425" cy="400050"/>
            </a:xfrm>
            <a:custGeom>
              <a:avLst/>
              <a:gdLst>
                <a:gd name="T0" fmla="*/ 2147483647 w 168"/>
                <a:gd name="T1" fmla="*/ 2147483647 h 140"/>
                <a:gd name="T2" fmla="*/ 0 w 168"/>
                <a:gd name="T3" fmla="*/ 2147483647 h 140"/>
                <a:gd name="T4" fmla="*/ 2147483647 w 168"/>
                <a:gd name="T5" fmla="*/ 0 h 140"/>
                <a:gd name="T6" fmla="*/ 2147483647 w 168"/>
                <a:gd name="T7" fmla="*/ 2147483647 h 140"/>
                <a:gd name="T8" fmla="*/ 2147483647 w 168"/>
                <a:gd name="T9" fmla="*/ 2147483647 h 140"/>
                <a:gd name="T10" fmla="*/ 2147483647 w 168"/>
                <a:gd name="T11" fmla="*/ 2147483647 h 140"/>
                <a:gd name="T12" fmla="*/ 2147483647 w 168"/>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40">
                  <a:moveTo>
                    <a:pt x="2" y="136"/>
                  </a:moveTo>
                  <a:lnTo>
                    <a:pt x="0" y="36"/>
                  </a:lnTo>
                  <a:lnTo>
                    <a:pt x="2" y="0"/>
                  </a:lnTo>
                  <a:lnTo>
                    <a:pt x="168" y="4"/>
                  </a:lnTo>
                  <a:lnTo>
                    <a:pt x="166" y="140"/>
                  </a:lnTo>
                  <a:lnTo>
                    <a:pt x="154" y="140"/>
                  </a:lnTo>
                  <a:lnTo>
                    <a:pt x="2" y="136"/>
                  </a:lnTo>
                  <a:close/>
                </a:path>
              </a:pathLst>
            </a:custGeom>
            <a:grpFill/>
            <a:ln w="6350" cmpd="sng">
              <a:solidFill>
                <a:schemeClr val="tx2"/>
              </a:solidFill>
              <a:round/>
              <a:headEnd/>
              <a:tailEnd/>
            </a:ln>
          </p:spPr>
          <p:txBody>
            <a:bodyPr/>
            <a:lstStyle/>
            <a:p>
              <a:endParaRPr lang="en-US"/>
            </a:p>
          </p:txBody>
        </p:sp>
        <p:sp>
          <p:nvSpPr>
            <p:cNvPr id="59" name="Freeform 54"/>
            <p:cNvSpPr>
              <a:spLocks/>
            </p:cNvSpPr>
            <p:nvPr/>
          </p:nvSpPr>
          <p:spPr bwMode="auto">
            <a:xfrm>
              <a:off x="2052638" y="4230688"/>
              <a:ext cx="388937" cy="388937"/>
            </a:xfrm>
            <a:custGeom>
              <a:avLst/>
              <a:gdLst>
                <a:gd name="T0" fmla="*/ 2147483647 w 136"/>
                <a:gd name="T1" fmla="*/ 0 h 136"/>
                <a:gd name="T2" fmla="*/ 2147483647 w 136"/>
                <a:gd name="T3" fmla="*/ 2147483647 h 136"/>
                <a:gd name="T4" fmla="*/ 2147483647 w 136"/>
                <a:gd name="T5" fmla="*/ 2147483647 h 136"/>
                <a:gd name="T6" fmla="*/ 0 w 136"/>
                <a:gd name="T7" fmla="*/ 2147483647 h 136"/>
                <a:gd name="T8" fmla="*/ 2147483647 w 136"/>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2" y="0"/>
                  </a:moveTo>
                  <a:lnTo>
                    <a:pt x="136" y="2"/>
                  </a:lnTo>
                  <a:lnTo>
                    <a:pt x="136" y="136"/>
                  </a:lnTo>
                  <a:lnTo>
                    <a:pt x="0" y="136"/>
                  </a:lnTo>
                  <a:lnTo>
                    <a:pt x="2" y="0"/>
                  </a:lnTo>
                  <a:close/>
                </a:path>
              </a:pathLst>
            </a:custGeom>
            <a:grpFill/>
            <a:ln w="6350" cmpd="sng">
              <a:solidFill>
                <a:schemeClr val="tx2"/>
              </a:solidFill>
              <a:round/>
              <a:headEnd/>
              <a:tailEnd/>
            </a:ln>
          </p:spPr>
          <p:txBody>
            <a:bodyPr/>
            <a:lstStyle/>
            <a:p>
              <a:endParaRPr lang="en-US"/>
            </a:p>
          </p:txBody>
        </p:sp>
        <p:sp>
          <p:nvSpPr>
            <p:cNvPr id="60" name="Freeform 55"/>
            <p:cNvSpPr>
              <a:spLocks/>
            </p:cNvSpPr>
            <p:nvPr/>
          </p:nvSpPr>
          <p:spPr bwMode="auto">
            <a:xfrm>
              <a:off x="1582738" y="3635375"/>
              <a:ext cx="474662" cy="595313"/>
            </a:xfrm>
            <a:custGeom>
              <a:avLst/>
              <a:gdLst>
                <a:gd name="T0" fmla="*/ 2147483647 w 166"/>
                <a:gd name="T1" fmla="*/ 2147483647 h 208"/>
                <a:gd name="T2" fmla="*/ 2147483647 w 166"/>
                <a:gd name="T3" fmla="*/ 0 h 208"/>
                <a:gd name="T4" fmla="*/ 2147483647 w 166"/>
                <a:gd name="T5" fmla="*/ 2147483647 h 208"/>
                <a:gd name="T6" fmla="*/ 2147483647 w 166"/>
                <a:gd name="T7" fmla="*/ 2147483647 h 208"/>
                <a:gd name="T8" fmla="*/ 0 w 166"/>
                <a:gd name="T9" fmla="*/ 2147483647 h 208"/>
                <a:gd name="T10" fmla="*/ 2147483647 w 166"/>
                <a:gd name="T11" fmla="*/ 2147483647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208">
                  <a:moveTo>
                    <a:pt x="4" y="6"/>
                  </a:moveTo>
                  <a:lnTo>
                    <a:pt x="148" y="0"/>
                  </a:lnTo>
                  <a:lnTo>
                    <a:pt x="162" y="10"/>
                  </a:lnTo>
                  <a:lnTo>
                    <a:pt x="166" y="208"/>
                  </a:lnTo>
                  <a:lnTo>
                    <a:pt x="0" y="204"/>
                  </a:lnTo>
                  <a:lnTo>
                    <a:pt x="4" y="6"/>
                  </a:lnTo>
                  <a:close/>
                </a:path>
              </a:pathLst>
            </a:custGeom>
            <a:grpFill/>
            <a:ln w="6350" cmpd="sng">
              <a:solidFill>
                <a:schemeClr val="tx2"/>
              </a:solidFill>
              <a:round/>
              <a:headEnd/>
              <a:tailEnd/>
            </a:ln>
          </p:spPr>
          <p:txBody>
            <a:bodyPr/>
            <a:lstStyle/>
            <a:p>
              <a:endParaRPr lang="en-US"/>
            </a:p>
          </p:txBody>
        </p:sp>
        <p:sp>
          <p:nvSpPr>
            <p:cNvPr id="61" name="Freeform 56"/>
            <p:cNvSpPr>
              <a:spLocks/>
            </p:cNvSpPr>
            <p:nvPr/>
          </p:nvSpPr>
          <p:spPr bwMode="auto">
            <a:xfrm>
              <a:off x="1593850" y="3155950"/>
              <a:ext cx="419100" cy="496888"/>
            </a:xfrm>
            <a:custGeom>
              <a:avLst/>
              <a:gdLst>
                <a:gd name="T0" fmla="*/ 2147483647 w 146"/>
                <a:gd name="T1" fmla="*/ 0 h 174"/>
                <a:gd name="T2" fmla="*/ 2147483647 w 146"/>
                <a:gd name="T3" fmla="*/ 2147483647 h 174"/>
                <a:gd name="T4" fmla="*/ 2147483647 w 146"/>
                <a:gd name="T5" fmla="*/ 2147483647 h 174"/>
                <a:gd name="T6" fmla="*/ 0 w 146"/>
                <a:gd name="T7" fmla="*/ 2147483647 h 174"/>
                <a:gd name="T8" fmla="*/ 0 w 146"/>
                <a:gd name="T9" fmla="*/ 2147483647 h 174"/>
                <a:gd name="T10" fmla="*/ 0 w 146"/>
                <a:gd name="T11" fmla="*/ 2147483647 h 174"/>
                <a:gd name="T12" fmla="*/ 2147483647 w 14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4">
                  <a:moveTo>
                    <a:pt x="4" y="0"/>
                  </a:moveTo>
                  <a:lnTo>
                    <a:pt x="146" y="4"/>
                  </a:lnTo>
                  <a:lnTo>
                    <a:pt x="144" y="168"/>
                  </a:lnTo>
                  <a:lnTo>
                    <a:pt x="0" y="174"/>
                  </a:lnTo>
                  <a:lnTo>
                    <a:pt x="0" y="168"/>
                  </a:lnTo>
                  <a:lnTo>
                    <a:pt x="0" y="32"/>
                  </a:lnTo>
                  <a:lnTo>
                    <a:pt x="4" y="0"/>
                  </a:lnTo>
                  <a:close/>
                </a:path>
              </a:pathLst>
            </a:custGeom>
            <a:grpFill/>
            <a:ln w="6350" cmpd="sng">
              <a:solidFill>
                <a:schemeClr val="tx2"/>
              </a:solidFill>
              <a:round/>
              <a:headEnd/>
              <a:tailEnd/>
            </a:ln>
          </p:spPr>
          <p:txBody>
            <a:bodyPr/>
            <a:lstStyle/>
            <a:p>
              <a:endParaRPr lang="en-US"/>
            </a:p>
          </p:txBody>
        </p:sp>
        <p:sp>
          <p:nvSpPr>
            <p:cNvPr id="62" name="Freeform 57"/>
            <p:cNvSpPr>
              <a:spLocks/>
            </p:cNvSpPr>
            <p:nvPr/>
          </p:nvSpPr>
          <p:spPr bwMode="auto">
            <a:xfrm>
              <a:off x="1600200" y="2674938"/>
              <a:ext cx="509588" cy="492125"/>
            </a:xfrm>
            <a:custGeom>
              <a:avLst/>
              <a:gdLst>
                <a:gd name="T0" fmla="*/ 0 w 178"/>
                <a:gd name="T1" fmla="*/ 2147483647 h 172"/>
                <a:gd name="T2" fmla="*/ 2147483647 w 178"/>
                <a:gd name="T3" fmla="*/ 0 h 172"/>
                <a:gd name="T4" fmla="*/ 2147483647 w 178"/>
                <a:gd name="T5" fmla="*/ 2147483647 h 172"/>
                <a:gd name="T6" fmla="*/ 2147483647 w 178"/>
                <a:gd name="T7" fmla="*/ 2147483647 h 172"/>
                <a:gd name="T8" fmla="*/ 2147483647 w 178"/>
                <a:gd name="T9" fmla="*/ 2147483647 h 172"/>
                <a:gd name="T10" fmla="*/ 2147483647 w 178"/>
                <a:gd name="T11" fmla="*/ 2147483647 h 172"/>
                <a:gd name="T12" fmla="*/ 0 w 178"/>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0" y="30"/>
                  </a:moveTo>
                  <a:lnTo>
                    <a:pt x="4" y="0"/>
                  </a:lnTo>
                  <a:lnTo>
                    <a:pt x="172" y="4"/>
                  </a:lnTo>
                  <a:lnTo>
                    <a:pt x="178" y="168"/>
                  </a:lnTo>
                  <a:lnTo>
                    <a:pt x="144" y="172"/>
                  </a:lnTo>
                  <a:lnTo>
                    <a:pt x="2" y="168"/>
                  </a:lnTo>
                  <a:lnTo>
                    <a:pt x="0" y="30"/>
                  </a:lnTo>
                  <a:close/>
                </a:path>
              </a:pathLst>
            </a:custGeom>
            <a:grpFill/>
            <a:ln w="6350" cmpd="sng">
              <a:solidFill>
                <a:schemeClr val="tx2"/>
              </a:solidFill>
              <a:round/>
              <a:headEnd/>
              <a:tailEnd/>
            </a:ln>
          </p:spPr>
          <p:txBody>
            <a:bodyPr/>
            <a:lstStyle/>
            <a:p>
              <a:endParaRPr lang="en-US"/>
            </a:p>
          </p:txBody>
        </p:sp>
        <p:sp>
          <p:nvSpPr>
            <p:cNvPr id="63" name="Freeform 58"/>
            <p:cNvSpPr>
              <a:spLocks/>
            </p:cNvSpPr>
            <p:nvPr/>
          </p:nvSpPr>
          <p:spPr bwMode="auto">
            <a:xfrm>
              <a:off x="2006600" y="3155950"/>
              <a:ext cx="388938" cy="508000"/>
            </a:xfrm>
            <a:custGeom>
              <a:avLst/>
              <a:gdLst>
                <a:gd name="T0" fmla="*/ 2147483647 w 136"/>
                <a:gd name="T1" fmla="*/ 0 h 178"/>
                <a:gd name="T2" fmla="*/ 2147483647 w 136"/>
                <a:gd name="T3" fmla="*/ 2147483647 h 178"/>
                <a:gd name="T4" fmla="*/ 2147483647 w 136"/>
                <a:gd name="T5" fmla="*/ 2147483647 h 178"/>
                <a:gd name="T6" fmla="*/ 2147483647 w 136"/>
                <a:gd name="T7" fmla="*/ 2147483647 h 178"/>
                <a:gd name="T8" fmla="*/ 0 w 136"/>
                <a:gd name="T9" fmla="*/ 2147483647 h 178"/>
                <a:gd name="T10" fmla="*/ 2147483647 w 136"/>
                <a:gd name="T11" fmla="*/ 2147483647 h 178"/>
                <a:gd name="T12" fmla="*/ 2147483647 w 13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78">
                  <a:moveTo>
                    <a:pt x="36" y="0"/>
                  </a:moveTo>
                  <a:lnTo>
                    <a:pt x="136" y="8"/>
                  </a:lnTo>
                  <a:lnTo>
                    <a:pt x="132" y="172"/>
                  </a:lnTo>
                  <a:lnTo>
                    <a:pt x="14" y="178"/>
                  </a:lnTo>
                  <a:lnTo>
                    <a:pt x="0" y="168"/>
                  </a:lnTo>
                  <a:lnTo>
                    <a:pt x="2" y="4"/>
                  </a:lnTo>
                  <a:lnTo>
                    <a:pt x="36" y="0"/>
                  </a:lnTo>
                  <a:close/>
                </a:path>
              </a:pathLst>
            </a:custGeom>
            <a:grpFill/>
            <a:ln w="6350" cmpd="sng">
              <a:solidFill>
                <a:schemeClr val="tx2"/>
              </a:solidFill>
              <a:round/>
              <a:headEnd/>
              <a:tailEnd/>
            </a:ln>
          </p:spPr>
          <p:txBody>
            <a:bodyPr/>
            <a:lstStyle/>
            <a:p>
              <a:endParaRPr lang="en-US"/>
            </a:p>
          </p:txBody>
        </p:sp>
        <p:sp>
          <p:nvSpPr>
            <p:cNvPr id="64" name="Freeform 59"/>
            <p:cNvSpPr>
              <a:spLocks/>
            </p:cNvSpPr>
            <p:nvPr/>
          </p:nvSpPr>
          <p:spPr bwMode="auto">
            <a:xfrm>
              <a:off x="2046288" y="3646488"/>
              <a:ext cx="395287" cy="588962"/>
            </a:xfrm>
            <a:custGeom>
              <a:avLst/>
              <a:gdLst>
                <a:gd name="T0" fmla="*/ 0 w 138"/>
                <a:gd name="T1" fmla="*/ 2147483647 h 206"/>
                <a:gd name="T2" fmla="*/ 2147483647 w 138"/>
                <a:gd name="T3" fmla="*/ 0 h 206"/>
                <a:gd name="T4" fmla="*/ 2147483647 w 138"/>
                <a:gd name="T5" fmla="*/ 0 h 206"/>
                <a:gd name="T6" fmla="*/ 2147483647 w 138"/>
                <a:gd name="T7" fmla="*/ 2147483647 h 206"/>
                <a:gd name="T8" fmla="*/ 2147483647 w 138"/>
                <a:gd name="T9" fmla="*/ 2147483647 h 206"/>
                <a:gd name="T10" fmla="*/ 2147483647 w 138"/>
                <a:gd name="T11" fmla="*/ 2147483647 h 206"/>
                <a:gd name="T12" fmla="*/ 2147483647 w 138"/>
                <a:gd name="T13" fmla="*/ 2147483647 h 206"/>
                <a:gd name="T14" fmla="*/ 0 w 138"/>
                <a:gd name="T15" fmla="*/ 2147483647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06">
                  <a:moveTo>
                    <a:pt x="0" y="6"/>
                  </a:moveTo>
                  <a:lnTo>
                    <a:pt x="118" y="0"/>
                  </a:lnTo>
                  <a:lnTo>
                    <a:pt x="130" y="0"/>
                  </a:lnTo>
                  <a:lnTo>
                    <a:pt x="126" y="166"/>
                  </a:lnTo>
                  <a:lnTo>
                    <a:pt x="134" y="166"/>
                  </a:lnTo>
                  <a:lnTo>
                    <a:pt x="138" y="206"/>
                  </a:lnTo>
                  <a:lnTo>
                    <a:pt x="4" y="204"/>
                  </a:lnTo>
                  <a:lnTo>
                    <a:pt x="0" y="6"/>
                  </a:lnTo>
                  <a:close/>
                </a:path>
              </a:pathLst>
            </a:custGeom>
            <a:grpFill/>
            <a:ln w="6350" cmpd="sng">
              <a:solidFill>
                <a:schemeClr val="tx2"/>
              </a:solidFill>
              <a:round/>
              <a:headEnd/>
              <a:tailEnd/>
            </a:ln>
          </p:spPr>
          <p:txBody>
            <a:bodyPr/>
            <a:lstStyle/>
            <a:p>
              <a:endParaRPr lang="en-US"/>
            </a:p>
          </p:txBody>
        </p:sp>
        <p:sp>
          <p:nvSpPr>
            <p:cNvPr id="65" name="Freeform 60"/>
            <p:cNvSpPr>
              <a:spLocks/>
            </p:cNvSpPr>
            <p:nvPr/>
          </p:nvSpPr>
          <p:spPr bwMode="auto">
            <a:xfrm>
              <a:off x="1611313" y="2189163"/>
              <a:ext cx="573087" cy="496887"/>
            </a:xfrm>
            <a:custGeom>
              <a:avLst/>
              <a:gdLst>
                <a:gd name="T0" fmla="*/ 0 w 200"/>
                <a:gd name="T1" fmla="*/ 2147483647 h 174"/>
                <a:gd name="T2" fmla="*/ 2147483647 w 200"/>
                <a:gd name="T3" fmla="*/ 0 h 174"/>
                <a:gd name="T4" fmla="*/ 2147483647 w 200"/>
                <a:gd name="T5" fmla="*/ 2147483647 h 174"/>
                <a:gd name="T6" fmla="*/ 2147483647 w 200"/>
                <a:gd name="T7" fmla="*/ 2147483647 h 174"/>
                <a:gd name="T8" fmla="*/ 0 w 200"/>
                <a:gd name="T9" fmla="*/ 2147483647 h 174"/>
                <a:gd name="T10" fmla="*/ 0 w 200"/>
                <a:gd name="T11" fmla="*/ 2147483647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74">
                  <a:moveTo>
                    <a:pt x="0" y="2"/>
                  </a:moveTo>
                  <a:lnTo>
                    <a:pt x="200" y="0"/>
                  </a:lnTo>
                  <a:lnTo>
                    <a:pt x="200" y="164"/>
                  </a:lnTo>
                  <a:lnTo>
                    <a:pt x="168" y="174"/>
                  </a:lnTo>
                  <a:lnTo>
                    <a:pt x="0" y="170"/>
                  </a:lnTo>
                  <a:lnTo>
                    <a:pt x="0" y="2"/>
                  </a:lnTo>
                  <a:close/>
                </a:path>
              </a:pathLst>
            </a:custGeom>
            <a:grpFill/>
            <a:ln w="6350" cmpd="sng">
              <a:solidFill>
                <a:schemeClr val="tx2"/>
              </a:solidFill>
              <a:round/>
              <a:headEnd/>
              <a:tailEnd/>
            </a:ln>
          </p:spPr>
          <p:txBody>
            <a:bodyPr/>
            <a:lstStyle/>
            <a:p>
              <a:endParaRPr lang="en-US"/>
            </a:p>
          </p:txBody>
        </p:sp>
        <p:sp>
          <p:nvSpPr>
            <p:cNvPr id="66" name="Freeform 61"/>
            <p:cNvSpPr>
              <a:spLocks/>
            </p:cNvSpPr>
            <p:nvPr/>
          </p:nvSpPr>
          <p:spPr bwMode="auto">
            <a:xfrm>
              <a:off x="2184400" y="2182813"/>
              <a:ext cx="577850" cy="498475"/>
            </a:xfrm>
            <a:custGeom>
              <a:avLst/>
              <a:gdLst>
                <a:gd name="T0" fmla="*/ 0 w 202"/>
                <a:gd name="T1" fmla="*/ 2147483647 h 174"/>
                <a:gd name="T2" fmla="*/ 2147483647 w 202"/>
                <a:gd name="T3" fmla="*/ 0 h 174"/>
                <a:gd name="T4" fmla="*/ 2147483647 w 202"/>
                <a:gd name="T5" fmla="*/ 2147483647 h 174"/>
                <a:gd name="T6" fmla="*/ 2147483647 w 202"/>
                <a:gd name="T7" fmla="*/ 2147483647 h 174"/>
                <a:gd name="T8" fmla="*/ 2147483647 w 202"/>
                <a:gd name="T9" fmla="*/ 2147483647 h 174"/>
                <a:gd name="T10" fmla="*/ 0 w 202"/>
                <a:gd name="T11" fmla="*/ 2147483647 h 174"/>
                <a:gd name="T12" fmla="*/ 0 w 202"/>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174">
                  <a:moveTo>
                    <a:pt x="0" y="2"/>
                  </a:moveTo>
                  <a:lnTo>
                    <a:pt x="194" y="0"/>
                  </a:lnTo>
                  <a:lnTo>
                    <a:pt x="202" y="8"/>
                  </a:lnTo>
                  <a:lnTo>
                    <a:pt x="202" y="174"/>
                  </a:lnTo>
                  <a:lnTo>
                    <a:pt x="176" y="168"/>
                  </a:lnTo>
                  <a:lnTo>
                    <a:pt x="0" y="166"/>
                  </a:lnTo>
                  <a:lnTo>
                    <a:pt x="0" y="2"/>
                  </a:lnTo>
                  <a:close/>
                </a:path>
              </a:pathLst>
            </a:custGeom>
            <a:grpFill/>
            <a:ln w="6350" cmpd="sng">
              <a:solidFill>
                <a:schemeClr val="tx2"/>
              </a:solidFill>
              <a:round/>
              <a:headEnd/>
              <a:tailEnd/>
            </a:ln>
          </p:spPr>
          <p:txBody>
            <a:bodyPr/>
            <a:lstStyle/>
            <a:p>
              <a:endParaRPr lang="en-US"/>
            </a:p>
          </p:txBody>
        </p:sp>
        <p:sp>
          <p:nvSpPr>
            <p:cNvPr id="67" name="Freeform 62"/>
            <p:cNvSpPr>
              <a:spLocks/>
            </p:cNvSpPr>
            <p:nvPr/>
          </p:nvSpPr>
          <p:spPr bwMode="auto">
            <a:xfrm>
              <a:off x="2092325" y="2657475"/>
              <a:ext cx="595313" cy="520700"/>
            </a:xfrm>
            <a:custGeom>
              <a:avLst/>
              <a:gdLst>
                <a:gd name="T0" fmla="*/ 2147483647 w 208"/>
                <a:gd name="T1" fmla="*/ 0 h 182"/>
                <a:gd name="T2" fmla="*/ 2147483647 w 208"/>
                <a:gd name="T3" fmla="*/ 2147483647 h 182"/>
                <a:gd name="T4" fmla="*/ 2147483647 w 208"/>
                <a:gd name="T5" fmla="*/ 2147483647 h 182"/>
                <a:gd name="T6" fmla="*/ 2147483647 w 208"/>
                <a:gd name="T7" fmla="*/ 2147483647 h 182"/>
                <a:gd name="T8" fmla="*/ 2147483647 w 208"/>
                <a:gd name="T9" fmla="*/ 2147483647 h 182"/>
                <a:gd name="T10" fmla="*/ 0 w 208"/>
                <a:gd name="T11" fmla="*/ 2147483647 h 182"/>
                <a:gd name="T12" fmla="*/ 2147483647 w 208"/>
                <a:gd name="T13" fmla="*/ 0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2">
                  <a:moveTo>
                    <a:pt x="32" y="0"/>
                  </a:moveTo>
                  <a:lnTo>
                    <a:pt x="208" y="2"/>
                  </a:lnTo>
                  <a:lnTo>
                    <a:pt x="208" y="176"/>
                  </a:lnTo>
                  <a:lnTo>
                    <a:pt x="106" y="182"/>
                  </a:lnTo>
                  <a:lnTo>
                    <a:pt x="6" y="174"/>
                  </a:lnTo>
                  <a:lnTo>
                    <a:pt x="0" y="10"/>
                  </a:lnTo>
                  <a:lnTo>
                    <a:pt x="32" y="0"/>
                  </a:lnTo>
                  <a:close/>
                </a:path>
              </a:pathLst>
            </a:custGeom>
            <a:grpFill/>
            <a:ln w="6350" cmpd="sng">
              <a:solidFill>
                <a:schemeClr val="tx2"/>
              </a:solidFill>
              <a:round/>
              <a:headEnd/>
              <a:tailEnd/>
            </a:ln>
          </p:spPr>
          <p:txBody>
            <a:bodyPr/>
            <a:lstStyle/>
            <a:p>
              <a:endParaRPr lang="en-US"/>
            </a:p>
          </p:txBody>
        </p:sp>
        <p:sp>
          <p:nvSpPr>
            <p:cNvPr id="68" name="Freeform 63"/>
            <p:cNvSpPr>
              <a:spLocks/>
            </p:cNvSpPr>
            <p:nvPr/>
          </p:nvSpPr>
          <p:spPr bwMode="auto">
            <a:xfrm>
              <a:off x="2762250" y="2205038"/>
              <a:ext cx="468313" cy="476250"/>
            </a:xfrm>
            <a:custGeom>
              <a:avLst/>
              <a:gdLst>
                <a:gd name="T0" fmla="*/ 0 w 164"/>
                <a:gd name="T1" fmla="*/ 0 h 166"/>
                <a:gd name="T2" fmla="*/ 2147483647 w 164"/>
                <a:gd name="T3" fmla="*/ 0 h 166"/>
                <a:gd name="T4" fmla="*/ 2147483647 w 164"/>
                <a:gd name="T5" fmla="*/ 2147483647 h 166"/>
                <a:gd name="T6" fmla="*/ 0 w 164"/>
                <a:gd name="T7" fmla="*/ 2147483647 h 166"/>
                <a:gd name="T8" fmla="*/ 0 w 164"/>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0" y="0"/>
                  </a:moveTo>
                  <a:lnTo>
                    <a:pt x="162" y="0"/>
                  </a:lnTo>
                  <a:lnTo>
                    <a:pt x="164" y="162"/>
                  </a:lnTo>
                  <a:lnTo>
                    <a:pt x="0" y="166"/>
                  </a:lnTo>
                  <a:lnTo>
                    <a:pt x="0" y="0"/>
                  </a:lnTo>
                  <a:close/>
                </a:path>
              </a:pathLst>
            </a:custGeom>
            <a:grpFill/>
            <a:ln w="6350" cmpd="sng">
              <a:solidFill>
                <a:schemeClr val="tx2"/>
              </a:solidFill>
              <a:round/>
              <a:headEnd/>
              <a:tailEnd/>
            </a:ln>
          </p:spPr>
          <p:txBody>
            <a:bodyPr/>
            <a:lstStyle/>
            <a:p>
              <a:endParaRPr lang="en-US"/>
            </a:p>
          </p:txBody>
        </p:sp>
        <p:sp>
          <p:nvSpPr>
            <p:cNvPr id="69" name="Freeform 64"/>
            <p:cNvSpPr>
              <a:spLocks/>
            </p:cNvSpPr>
            <p:nvPr/>
          </p:nvSpPr>
          <p:spPr bwMode="auto">
            <a:xfrm>
              <a:off x="2687638" y="2663825"/>
              <a:ext cx="554037" cy="508000"/>
            </a:xfrm>
            <a:custGeom>
              <a:avLst/>
              <a:gdLst>
                <a:gd name="T0" fmla="*/ 0 w 194"/>
                <a:gd name="T1" fmla="*/ 0 h 178"/>
                <a:gd name="T2" fmla="*/ 2147483647 w 194"/>
                <a:gd name="T3" fmla="*/ 2147483647 h 178"/>
                <a:gd name="T4" fmla="*/ 2147483647 w 194"/>
                <a:gd name="T5" fmla="*/ 2147483647 h 178"/>
                <a:gd name="T6" fmla="*/ 2147483647 w 194"/>
                <a:gd name="T7" fmla="*/ 2147483647 h 178"/>
                <a:gd name="T8" fmla="*/ 2147483647 w 194"/>
                <a:gd name="T9" fmla="*/ 2147483647 h 178"/>
                <a:gd name="T10" fmla="*/ 2147483647 w 194"/>
                <a:gd name="T11" fmla="*/ 2147483647 h 178"/>
                <a:gd name="T12" fmla="*/ 0 w 194"/>
                <a:gd name="T13" fmla="*/ 2147483647 h 178"/>
                <a:gd name="T14" fmla="*/ 0 w 194"/>
                <a:gd name="T15" fmla="*/ 0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8">
                  <a:moveTo>
                    <a:pt x="0" y="0"/>
                  </a:moveTo>
                  <a:lnTo>
                    <a:pt x="26" y="6"/>
                  </a:lnTo>
                  <a:lnTo>
                    <a:pt x="190" y="2"/>
                  </a:lnTo>
                  <a:lnTo>
                    <a:pt x="194" y="176"/>
                  </a:lnTo>
                  <a:lnTo>
                    <a:pt x="164" y="178"/>
                  </a:lnTo>
                  <a:lnTo>
                    <a:pt x="38" y="178"/>
                  </a:lnTo>
                  <a:lnTo>
                    <a:pt x="0" y="174"/>
                  </a:lnTo>
                  <a:lnTo>
                    <a:pt x="0" y="0"/>
                  </a:lnTo>
                  <a:close/>
                </a:path>
              </a:pathLst>
            </a:custGeom>
            <a:grpFill/>
            <a:ln w="6350" cmpd="sng">
              <a:solidFill>
                <a:schemeClr val="tx2"/>
              </a:solidFill>
              <a:round/>
              <a:headEnd/>
              <a:tailEnd/>
            </a:ln>
          </p:spPr>
          <p:txBody>
            <a:bodyPr/>
            <a:lstStyle/>
            <a:p>
              <a:endParaRPr lang="en-US"/>
            </a:p>
          </p:txBody>
        </p:sp>
        <p:sp>
          <p:nvSpPr>
            <p:cNvPr id="70" name="Freeform 65"/>
            <p:cNvSpPr>
              <a:spLocks/>
            </p:cNvSpPr>
            <p:nvPr/>
          </p:nvSpPr>
          <p:spPr bwMode="auto">
            <a:xfrm>
              <a:off x="3225800" y="2193925"/>
              <a:ext cx="485775" cy="481013"/>
            </a:xfrm>
            <a:custGeom>
              <a:avLst/>
              <a:gdLst>
                <a:gd name="T0" fmla="*/ 0 w 170"/>
                <a:gd name="T1" fmla="*/ 2147483647 h 168"/>
                <a:gd name="T2" fmla="*/ 2147483647 w 170"/>
                <a:gd name="T3" fmla="*/ 0 h 168"/>
                <a:gd name="T4" fmla="*/ 2147483647 w 170"/>
                <a:gd name="T5" fmla="*/ 2147483647 h 168"/>
                <a:gd name="T6" fmla="*/ 2147483647 w 170"/>
                <a:gd name="T7" fmla="*/ 2147483647 h 168"/>
                <a:gd name="T8" fmla="*/ 2147483647 w 170"/>
                <a:gd name="T9" fmla="*/ 2147483647 h 168"/>
                <a:gd name="T10" fmla="*/ 0 w 170"/>
                <a:gd name="T11" fmla="*/ 2147483647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68">
                  <a:moveTo>
                    <a:pt x="0" y="4"/>
                  </a:moveTo>
                  <a:lnTo>
                    <a:pt x="160" y="0"/>
                  </a:lnTo>
                  <a:lnTo>
                    <a:pt x="170" y="2"/>
                  </a:lnTo>
                  <a:lnTo>
                    <a:pt x="170" y="168"/>
                  </a:lnTo>
                  <a:lnTo>
                    <a:pt x="2" y="166"/>
                  </a:lnTo>
                  <a:lnTo>
                    <a:pt x="0" y="4"/>
                  </a:lnTo>
                  <a:close/>
                </a:path>
              </a:pathLst>
            </a:custGeom>
            <a:grpFill/>
            <a:ln w="6350" cmpd="sng">
              <a:solidFill>
                <a:schemeClr val="tx2"/>
              </a:solidFill>
              <a:round/>
              <a:headEnd/>
              <a:tailEnd/>
            </a:ln>
          </p:spPr>
          <p:txBody>
            <a:bodyPr/>
            <a:lstStyle/>
            <a:p>
              <a:endParaRPr lang="en-US"/>
            </a:p>
          </p:txBody>
        </p:sp>
        <p:sp>
          <p:nvSpPr>
            <p:cNvPr id="71" name="Freeform 66"/>
            <p:cNvSpPr>
              <a:spLocks/>
            </p:cNvSpPr>
            <p:nvPr/>
          </p:nvSpPr>
          <p:spPr bwMode="auto">
            <a:xfrm>
              <a:off x="3711575" y="2189163"/>
              <a:ext cx="492125" cy="485775"/>
            </a:xfrm>
            <a:custGeom>
              <a:avLst/>
              <a:gdLst>
                <a:gd name="T0" fmla="*/ 0 w 172"/>
                <a:gd name="T1" fmla="*/ 2147483647 h 170"/>
                <a:gd name="T2" fmla="*/ 2147483647 w 172"/>
                <a:gd name="T3" fmla="*/ 0 h 170"/>
                <a:gd name="T4" fmla="*/ 2147483647 w 172"/>
                <a:gd name="T5" fmla="*/ 2147483647 h 170"/>
                <a:gd name="T6" fmla="*/ 2147483647 w 172"/>
                <a:gd name="T7" fmla="*/ 2147483647 h 170"/>
                <a:gd name="T8" fmla="*/ 0 w 172"/>
                <a:gd name="T9" fmla="*/ 2147483647 h 170"/>
                <a:gd name="T10" fmla="*/ 0 w 172"/>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70">
                  <a:moveTo>
                    <a:pt x="0" y="4"/>
                  </a:moveTo>
                  <a:lnTo>
                    <a:pt x="158" y="0"/>
                  </a:lnTo>
                  <a:lnTo>
                    <a:pt x="170" y="2"/>
                  </a:lnTo>
                  <a:lnTo>
                    <a:pt x="172" y="170"/>
                  </a:lnTo>
                  <a:lnTo>
                    <a:pt x="0" y="170"/>
                  </a:lnTo>
                  <a:lnTo>
                    <a:pt x="0" y="4"/>
                  </a:lnTo>
                  <a:close/>
                </a:path>
              </a:pathLst>
            </a:custGeom>
            <a:grpFill/>
            <a:ln w="6350" cmpd="sng">
              <a:solidFill>
                <a:schemeClr val="tx2"/>
              </a:solidFill>
              <a:round/>
              <a:headEnd/>
              <a:tailEnd/>
            </a:ln>
          </p:spPr>
          <p:txBody>
            <a:bodyPr/>
            <a:lstStyle/>
            <a:p>
              <a:endParaRPr lang="en-US"/>
            </a:p>
          </p:txBody>
        </p:sp>
        <p:sp>
          <p:nvSpPr>
            <p:cNvPr id="72" name="Freeform 67"/>
            <p:cNvSpPr>
              <a:spLocks/>
            </p:cNvSpPr>
            <p:nvPr/>
          </p:nvSpPr>
          <p:spPr bwMode="auto">
            <a:xfrm>
              <a:off x="4197350" y="2189163"/>
              <a:ext cx="474663" cy="485775"/>
            </a:xfrm>
            <a:custGeom>
              <a:avLst/>
              <a:gdLst>
                <a:gd name="T0" fmla="*/ 0 w 166"/>
                <a:gd name="T1" fmla="*/ 2147483647 h 170"/>
                <a:gd name="T2" fmla="*/ 2147483647 w 166"/>
                <a:gd name="T3" fmla="*/ 0 h 170"/>
                <a:gd name="T4" fmla="*/ 2147483647 w 166"/>
                <a:gd name="T5" fmla="*/ 2147483647 h 170"/>
                <a:gd name="T6" fmla="*/ 2147483647 w 166"/>
                <a:gd name="T7" fmla="*/ 2147483647 h 170"/>
                <a:gd name="T8" fmla="*/ 2147483647 w 166"/>
                <a:gd name="T9" fmla="*/ 2147483647 h 170"/>
                <a:gd name="T10" fmla="*/ 0 w 166"/>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70">
                  <a:moveTo>
                    <a:pt x="0" y="2"/>
                  </a:moveTo>
                  <a:lnTo>
                    <a:pt x="162" y="0"/>
                  </a:lnTo>
                  <a:lnTo>
                    <a:pt x="166" y="134"/>
                  </a:lnTo>
                  <a:lnTo>
                    <a:pt x="166" y="170"/>
                  </a:lnTo>
                  <a:lnTo>
                    <a:pt x="2" y="170"/>
                  </a:lnTo>
                  <a:lnTo>
                    <a:pt x="0" y="2"/>
                  </a:lnTo>
                  <a:close/>
                </a:path>
              </a:pathLst>
            </a:custGeom>
            <a:grpFill/>
            <a:ln w="6350" cmpd="sng">
              <a:solidFill>
                <a:schemeClr val="tx2"/>
              </a:solidFill>
              <a:round/>
              <a:headEnd/>
              <a:tailEnd/>
            </a:ln>
          </p:spPr>
          <p:txBody>
            <a:bodyPr/>
            <a:lstStyle/>
            <a:p>
              <a:endParaRPr lang="en-US"/>
            </a:p>
          </p:txBody>
        </p:sp>
        <p:sp>
          <p:nvSpPr>
            <p:cNvPr id="73" name="Freeform 68"/>
            <p:cNvSpPr>
              <a:spLocks/>
            </p:cNvSpPr>
            <p:nvPr/>
          </p:nvSpPr>
          <p:spPr bwMode="auto">
            <a:xfrm>
              <a:off x="4660900" y="2189163"/>
              <a:ext cx="487363" cy="382587"/>
            </a:xfrm>
            <a:custGeom>
              <a:avLst/>
              <a:gdLst>
                <a:gd name="T0" fmla="*/ 0 w 170"/>
                <a:gd name="T1" fmla="*/ 0 h 134"/>
                <a:gd name="T2" fmla="*/ 2147483647 w 170"/>
                <a:gd name="T3" fmla="*/ 2147483647 h 134"/>
                <a:gd name="T4" fmla="*/ 2147483647 w 170"/>
                <a:gd name="T5" fmla="*/ 2147483647 h 134"/>
                <a:gd name="T6" fmla="*/ 2147483647 w 170"/>
                <a:gd name="T7" fmla="*/ 2147483647 h 134"/>
                <a:gd name="T8" fmla="*/ 2147483647 w 170"/>
                <a:gd name="T9" fmla="*/ 2147483647 h 134"/>
                <a:gd name="T10" fmla="*/ 0 w 170"/>
                <a:gd name="T11" fmla="*/ 0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34">
                  <a:moveTo>
                    <a:pt x="0" y="0"/>
                  </a:moveTo>
                  <a:lnTo>
                    <a:pt x="164" y="2"/>
                  </a:lnTo>
                  <a:lnTo>
                    <a:pt x="168" y="96"/>
                  </a:lnTo>
                  <a:lnTo>
                    <a:pt x="170" y="130"/>
                  </a:lnTo>
                  <a:lnTo>
                    <a:pt x="4" y="134"/>
                  </a:lnTo>
                  <a:lnTo>
                    <a:pt x="0" y="0"/>
                  </a:lnTo>
                  <a:close/>
                </a:path>
              </a:pathLst>
            </a:custGeom>
            <a:grpFill/>
            <a:ln w="6350" cmpd="sng">
              <a:solidFill>
                <a:schemeClr val="tx2"/>
              </a:solidFill>
              <a:round/>
              <a:headEnd/>
              <a:tailEnd/>
            </a:ln>
          </p:spPr>
          <p:txBody>
            <a:bodyPr/>
            <a:lstStyle/>
            <a:p>
              <a:endParaRPr lang="en-US"/>
            </a:p>
          </p:txBody>
        </p:sp>
        <p:sp>
          <p:nvSpPr>
            <p:cNvPr id="74" name="Freeform 69"/>
            <p:cNvSpPr>
              <a:spLocks/>
            </p:cNvSpPr>
            <p:nvPr/>
          </p:nvSpPr>
          <p:spPr bwMode="auto">
            <a:xfrm>
              <a:off x="5130800" y="2079625"/>
              <a:ext cx="496888" cy="384175"/>
            </a:xfrm>
            <a:custGeom>
              <a:avLst/>
              <a:gdLst>
                <a:gd name="T0" fmla="*/ 2147483647 w 174"/>
                <a:gd name="T1" fmla="*/ 2147483647 h 134"/>
                <a:gd name="T2" fmla="*/ 2147483647 w 174"/>
                <a:gd name="T3" fmla="*/ 0 h 134"/>
                <a:gd name="T4" fmla="*/ 2147483647 w 174"/>
                <a:gd name="T5" fmla="*/ 2147483647 h 134"/>
                <a:gd name="T6" fmla="*/ 2147483647 w 174"/>
                <a:gd name="T7" fmla="*/ 2147483647 h 134"/>
                <a:gd name="T8" fmla="*/ 2147483647 w 174"/>
                <a:gd name="T9" fmla="*/ 2147483647 h 134"/>
                <a:gd name="T10" fmla="*/ 0 w 174"/>
                <a:gd name="T11" fmla="*/ 2147483647 h 134"/>
                <a:gd name="T12" fmla="*/ 2147483647 w 174"/>
                <a:gd name="T13" fmla="*/ 2147483647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34">
                  <a:moveTo>
                    <a:pt x="2" y="6"/>
                  </a:moveTo>
                  <a:lnTo>
                    <a:pt x="168" y="0"/>
                  </a:lnTo>
                  <a:lnTo>
                    <a:pt x="174" y="36"/>
                  </a:lnTo>
                  <a:lnTo>
                    <a:pt x="174" y="132"/>
                  </a:lnTo>
                  <a:lnTo>
                    <a:pt x="4" y="134"/>
                  </a:lnTo>
                  <a:lnTo>
                    <a:pt x="0" y="40"/>
                  </a:lnTo>
                  <a:lnTo>
                    <a:pt x="2" y="6"/>
                  </a:lnTo>
                  <a:close/>
                </a:path>
              </a:pathLst>
            </a:custGeom>
            <a:grpFill/>
            <a:ln w="6350" cmpd="sng">
              <a:solidFill>
                <a:schemeClr val="tx2"/>
              </a:solidFill>
              <a:round/>
              <a:headEnd/>
              <a:tailEnd/>
            </a:ln>
          </p:spPr>
          <p:txBody>
            <a:bodyPr/>
            <a:lstStyle/>
            <a:p>
              <a:endParaRPr lang="en-US"/>
            </a:p>
          </p:txBody>
        </p:sp>
        <p:sp>
          <p:nvSpPr>
            <p:cNvPr id="75" name="Freeform 70"/>
            <p:cNvSpPr>
              <a:spLocks/>
            </p:cNvSpPr>
            <p:nvPr/>
          </p:nvSpPr>
          <p:spPr bwMode="auto">
            <a:xfrm>
              <a:off x="5627688" y="2171700"/>
              <a:ext cx="349250" cy="492125"/>
            </a:xfrm>
            <a:custGeom>
              <a:avLst/>
              <a:gdLst>
                <a:gd name="T0" fmla="*/ 0 w 122"/>
                <a:gd name="T1" fmla="*/ 2147483647 h 172"/>
                <a:gd name="T2" fmla="*/ 2147483647 w 122"/>
                <a:gd name="T3" fmla="*/ 0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0 w 122"/>
                <a:gd name="T13" fmla="*/ 2147483647 h 172"/>
                <a:gd name="T14" fmla="*/ 0 w 122"/>
                <a:gd name="T15" fmla="*/ 2147483647 h 172"/>
                <a:gd name="T16" fmla="*/ 0 w 122"/>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72">
                  <a:moveTo>
                    <a:pt x="0" y="4"/>
                  </a:moveTo>
                  <a:lnTo>
                    <a:pt x="116" y="0"/>
                  </a:lnTo>
                  <a:lnTo>
                    <a:pt x="120" y="128"/>
                  </a:lnTo>
                  <a:lnTo>
                    <a:pt x="122" y="166"/>
                  </a:lnTo>
                  <a:lnTo>
                    <a:pt x="4" y="172"/>
                  </a:lnTo>
                  <a:lnTo>
                    <a:pt x="2" y="138"/>
                  </a:lnTo>
                  <a:lnTo>
                    <a:pt x="0" y="100"/>
                  </a:lnTo>
                  <a:lnTo>
                    <a:pt x="0" y="50"/>
                  </a:lnTo>
                  <a:lnTo>
                    <a:pt x="0" y="4"/>
                  </a:lnTo>
                  <a:close/>
                </a:path>
              </a:pathLst>
            </a:custGeom>
            <a:grpFill/>
            <a:ln w="6350" cmpd="sng">
              <a:solidFill>
                <a:schemeClr val="tx2"/>
              </a:solidFill>
              <a:prstDash val="solid"/>
              <a:round/>
              <a:headEnd/>
              <a:tailEnd/>
            </a:ln>
          </p:spPr>
          <p:txBody>
            <a:bodyPr/>
            <a:lstStyle/>
            <a:p>
              <a:endParaRPr lang="en-US"/>
            </a:p>
          </p:txBody>
        </p:sp>
        <p:sp>
          <p:nvSpPr>
            <p:cNvPr id="76" name="Freeform 71"/>
            <p:cNvSpPr>
              <a:spLocks/>
            </p:cNvSpPr>
            <p:nvPr/>
          </p:nvSpPr>
          <p:spPr bwMode="auto">
            <a:xfrm>
              <a:off x="5141913" y="2457450"/>
              <a:ext cx="496887" cy="406400"/>
            </a:xfrm>
            <a:custGeom>
              <a:avLst/>
              <a:gdLst>
                <a:gd name="T0" fmla="*/ 0 w 174"/>
                <a:gd name="T1" fmla="*/ 2147483647 h 142"/>
                <a:gd name="T2" fmla="*/ 2147483647 w 174"/>
                <a:gd name="T3" fmla="*/ 0 h 142"/>
                <a:gd name="T4" fmla="*/ 2147483647 w 174"/>
                <a:gd name="T5" fmla="*/ 2147483647 h 142"/>
                <a:gd name="T6" fmla="*/ 2147483647 w 174"/>
                <a:gd name="T7" fmla="*/ 2147483647 h 142"/>
                <a:gd name="T8" fmla="*/ 2147483647 w 174"/>
                <a:gd name="T9" fmla="*/ 2147483647 h 142"/>
                <a:gd name="T10" fmla="*/ 2147483647 w 174"/>
                <a:gd name="T11" fmla="*/ 2147483647 h 142"/>
                <a:gd name="T12" fmla="*/ 0 w 174"/>
                <a:gd name="T13" fmla="*/ 2147483647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2">
                  <a:moveTo>
                    <a:pt x="0" y="2"/>
                  </a:moveTo>
                  <a:lnTo>
                    <a:pt x="170" y="0"/>
                  </a:lnTo>
                  <a:lnTo>
                    <a:pt x="174" y="72"/>
                  </a:lnTo>
                  <a:lnTo>
                    <a:pt x="174" y="134"/>
                  </a:lnTo>
                  <a:lnTo>
                    <a:pt x="4" y="142"/>
                  </a:lnTo>
                  <a:lnTo>
                    <a:pt x="2" y="36"/>
                  </a:lnTo>
                  <a:lnTo>
                    <a:pt x="0" y="2"/>
                  </a:lnTo>
                  <a:close/>
                </a:path>
              </a:pathLst>
            </a:custGeom>
            <a:grpFill/>
            <a:ln w="6350" cmpd="sng">
              <a:solidFill>
                <a:schemeClr val="tx2"/>
              </a:solidFill>
              <a:round/>
              <a:headEnd/>
              <a:tailEnd/>
            </a:ln>
          </p:spPr>
          <p:txBody>
            <a:bodyPr/>
            <a:lstStyle/>
            <a:p>
              <a:endParaRPr lang="en-US"/>
            </a:p>
          </p:txBody>
        </p:sp>
        <p:sp>
          <p:nvSpPr>
            <p:cNvPr id="77" name="Freeform 72"/>
            <p:cNvSpPr>
              <a:spLocks/>
            </p:cNvSpPr>
            <p:nvPr/>
          </p:nvSpPr>
          <p:spPr bwMode="auto">
            <a:xfrm>
              <a:off x="5610225" y="2646363"/>
              <a:ext cx="452438" cy="582612"/>
            </a:xfrm>
            <a:custGeom>
              <a:avLst/>
              <a:gdLst>
                <a:gd name="T0" fmla="*/ 2147483647 w 158"/>
                <a:gd name="T1" fmla="*/ 0 h 204"/>
                <a:gd name="T2" fmla="*/ 2147483647 w 158"/>
                <a:gd name="T3" fmla="*/ 2147483647 h 204"/>
                <a:gd name="T4" fmla="*/ 2147483647 w 158"/>
                <a:gd name="T5" fmla="*/ 2147483647 h 204"/>
                <a:gd name="T6" fmla="*/ 2147483647 w 158"/>
                <a:gd name="T7" fmla="*/ 2147483647 h 204"/>
                <a:gd name="T8" fmla="*/ 2147483647 w 158"/>
                <a:gd name="T9" fmla="*/ 2147483647 h 204"/>
                <a:gd name="T10" fmla="*/ 2147483647 w 158"/>
                <a:gd name="T11" fmla="*/ 2147483647 h 204"/>
                <a:gd name="T12" fmla="*/ 2147483647 w 158"/>
                <a:gd name="T13" fmla="*/ 2147483647 h 204"/>
                <a:gd name="T14" fmla="*/ 2147483647 w 158"/>
                <a:gd name="T15" fmla="*/ 2147483647 h 204"/>
                <a:gd name="T16" fmla="*/ 2147483647 w 158"/>
                <a:gd name="T17" fmla="*/ 2147483647 h 204"/>
                <a:gd name="T18" fmla="*/ 0 w 158"/>
                <a:gd name="T19" fmla="*/ 2147483647 h 204"/>
                <a:gd name="T20" fmla="*/ 2147483647 w 158"/>
                <a:gd name="T21" fmla="*/ 2147483647 h 204"/>
                <a:gd name="T22" fmla="*/ 2147483647 w 158"/>
                <a:gd name="T23" fmla="*/ 2147483647 h 204"/>
                <a:gd name="T24" fmla="*/ 2147483647 w 158"/>
                <a:gd name="T25" fmla="*/ 2147483647 h 204"/>
                <a:gd name="T26" fmla="*/ 2147483647 w 158"/>
                <a:gd name="T27" fmla="*/ 2147483647 h 204"/>
                <a:gd name="T28" fmla="*/ 2147483647 w 158"/>
                <a:gd name="T29" fmla="*/ 0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204">
                  <a:moveTo>
                    <a:pt x="128" y="0"/>
                  </a:moveTo>
                  <a:lnTo>
                    <a:pt x="132" y="58"/>
                  </a:lnTo>
                  <a:lnTo>
                    <a:pt x="146" y="64"/>
                  </a:lnTo>
                  <a:lnTo>
                    <a:pt x="152" y="104"/>
                  </a:lnTo>
                  <a:lnTo>
                    <a:pt x="158" y="122"/>
                  </a:lnTo>
                  <a:lnTo>
                    <a:pt x="142" y="124"/>
                  </a:lnTo>
                  <a:lnTo>
                    <a:pt x="144" y="198"/>
                  </a:lnTo>
                  <a:lnTo>
                    <a:pt x="16" y="204"/>
                  </a:lnTo>
                  <a:lnTo>
                    <a:pt x="12" y="98"/>
                  </a:lnTo>
                  <a:lnTo>
                    <a:pt x="0" y="94"/>
                  </a:lnTo>
                  <a:lnTo>
                    <a:pt x="2" y="88"/>
                  </a:lnTo>
                  <a:lnTo>
                    <a:pt x="12" y="84"/>
                  </a:lnTo>
                  <a:lnTo>
                    <a:pt x="10" y="68"/>
                  </a:lnTo>
                  <a:lnTo>
                    <a:pt x="10" y="6"/>
                  </a:lnTo>
                  <a:lnTo>
                    <a:pt x="128" y="0"/>
                  </a:lnTo>
                  <a:close/>
                </a:path>
              </a:pathLst>
            </a:custGeom>
            <a:grpFill/>
            <a:ln w="6350" cmpd="sng">
              <a:solidFill>
                <a:schemeClr val="tx2"/>
              </a:solidFill>
              <a:round/>
              <a:headEnd/>
              <a:tailEnd/>
            </a:ln>
          </p:spPr>
          <p:txBody>
            <a:bodyPr/>
            <a:lstStyle/>
            <a:p>
              <a:endParaRPr lang="en-US"/>
            </a:p>
          </p:txBody>
        </p:sp>
        <p:sp>
          <p:nvSpPr>
            <p:cNvPr id="78" name="Freeform 73"/>
            <p:cNvSpPr>
              <a:spLocks/>
            </p:cNvSpPr>
            <p:nvPr/>
          </p:nvSpPr>
          <p:spPr bwMode="auto">
            <a:xfrm>
              <a:off x="5153025" y="2840038"/>
              <a:ext cx="503238" cy="401637"/>
            </a:xfrm>
            <a:custGeom>
              <a:avLst/>
              <a:gdLst>
                <a:gd name="T0" fmla="*/ 0 w 176"/>
                <a:gd name="T1" fmla="*/ 2147483647 h 140"/>
                <a:gd name="T2" fmla="*/ 2147483647 w 176"/>
                <a:gd name="T3" fmla="*/ 0 h 140"/>
                <a:gd name="T4" fmla="*/ 2147483647 w 176"/>
                <a:gd name="T5" fmla="*/ 2147483647 h 140"/>
                <a:gd name="T6" fmla="*/ 2147483647 w 176"/>
                <a:gd name="T7" fmla="*/ 2147483647 h 140"/>
                <a:gd name="T8" fmla="*/ 2147483647 w 176"/>
                <a:gd name="T9" fmla="*/ 2147483647 h 140"/>
                <a:gd name="T10" fmla="*/ 2147483647 w 176"/>
                <a:gd name="T11" fmla="*/ 2147483647 h 140"/>
                <a:gd name="T12" fmla="*/ 2147483647 w 176"/>
                <a:gd name="T13" fmla="*/ 2147483647 h 140"/>
                <a:gd name="T14" fmla="*/ 2147483647 w 176"/>
                <a:gd name="T15" fmla="*/ 2147483647 h 140"/>
                <a:gd name="T16" fmla="*/ 0 w 176"/>
                <a:gd name="T17" fmla="*/ 2147483647 h 140"/>
                <a:gd name="T18" fmla="*/ 0 w 17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40">
                  <a:moveTo>
                    <a:pt x="0" y="8"/>
                  </a:moveTo>
                  <a:lnTo>
                    <a:pt x="170" y="0"/>
                  </a:lnTo>
                  <a:lnTo>
                    <a:pt x="172" y="16"/>
                  </a:lnTo>
                  <a:lnTo>
                    <a:pt x="162" y="20"/>
                  </a:lnTo>
                  <a:lnTo>
                    <a:pt x="160" y="26"/>
                  </a:lnTo>
                  <a:lnTo>
                    <a:pt x="172" y="30"/>
                  </a:lnTo>
                  <a:lnTo>
                    <a:pt x="176" y="136"/>
                  </a:lnTo>
                  <a:lnTo>
                    <a:pt x="8" y="140"/>
                  </a:lnTo>
                  <a:lnTo>
                    <a:pt x="0" y="32"/>
                  </a:lnTo>
                  <a:lnTo>
                    <a:pt x="0" y="8"/>
                  </a:lnTo>
                  <a:close/>
                </a:path>
              </a:pathLst>
            </a:custGeom>
            <a:grpFill/>
            <a:ln w="6350" cmpd="sng">
              <a:solidFill>
                <a:schemeClr val="tx2"/>
              </a:solidFill>
              <a:round/>
              <a:headEnd/>
              <a:tailEnd/>
            </a:ln>
          </p:spPr>
          <p:txBody>
            <a:bodyPr/>
            <a:lstStyle/>
            <a:p>
              <a:endParaRPr lang="en-US"/>
            </a:p>
          </p:txBody>
        </p:sp>
        <p:sp>
          <p:nvSpPr>
            <p:cNvPr id="79" name="Freeform 74"/>
            <p:cNvSpPr>
              <a:spLocks/>
            </p:cNvSpPr>
            <p:nvPr/>
          </p:nvSpPr>
          <p:spPr bwMode="auto">
            <a:xfrm>
              <a:off x="6761163" y="2486025"/>
              <a:ext cx="474662" cy="400050"/>
            </a:xfrm>
            <a:custGeom>
              <a:avLst/>
              <a:gdLst>
                <a:gd name="T0" fmla="*/ 0 w 166"/>
                <a:gd name="T1" fmla="*/ 2147483647 h 140"/>
                <a:gd name="T2" fmla="*/ 2147483647 w 166"/>
                <a:gd name="T3" fmla="*/ 0 h 140"/>
                <a:gd name="T4" fmla="*/ 2147483647 w 166"/>
                <a:gd name="T5" fmla="*/ 2147483647 h 140"/>
                <a:gd name="T6" fmla="*/ 2147483647 w 166"/>
                <a:gd name="T7" fmla="*/ 2147483647 h 140"/>
                <a:gd name="T8" fmla="*/ 2147483647 w 166"/>
                <a:gd name="T9" fmla="*/ 2147483647 h 140"/>
                <a:gd name="T10" fmla="*/ 2147483647 w 166"/>
                <a:gd name="T11" fmla="*/ 2147483647 h 140"/>
                <a:gd name="T12" fmla="*/ 2147483647 w 166"/>
                <a:gd name="T13" fmla="*/ 2147483647 h 140"/>
                <a:gd name="T14" fmla="*/ 2147483647 w 166"/>
                <a:gd name="T15" fmla="*/ 2147483647 h 140"/>
                <a:gd name="T16" fmla="*/ 0 w 166"/>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40">
                  <a:moveTo>
                    <a:pt x="0" y="6"/>
                  </a:moveTo>
                  <a:lnTo>
                    <a:pt x="134" y="0"/>
                  </a:lnTo>
                  <a:lnTo>
                    <a:pt x="134" y="50"/>
                  </a:lnTo>
                  <a:lnTo>
                    <a:pt x="162" y="54"/>
                  </a:lnTo>
                  <a:lnTo>
                    <a:pt x="166" y="134"/>
                  </a:lnTo>
                  <a:lnTo>
                    <a:pt x="38" y="140"/>
                  </a:lnTo>
                  <a:lnTo>
                    <a:pt x="30" y="46"/>
                  </a:lnTo>
                  <a:lnTo>
                    <a:pt x="6" y="44"/>
                  </a:lnTo>
                  <a:lnTo>
                    <a:pt x="0" y="6"/>
                  </a:lnTo>
                  <a:close/>
                </a:path>
              </a:pathLst>
            </a:custGeom>
            <a:grpFill/>
            <a:ln w="6350" cmpd="sng">
              <a:solidFill>
                <a:schemeClr val="tx2"/>
              </a:solidFill>
              <a:round/>
              <a:headEnd/>
              <a:tailEnd/>
            </a:ln>
          </p:spPr>
          <p:txBody>
            <a:bodyPr/>
            <a:lstStyle/>
            <a:p>
              <a:endParaRPr lang="en-US"/>
            </a:p>
          </p:txBody>
        </p:sp>
        <p:sp>
          <p:nvSpPr>
            <p:cNvPr id="80" name="Freeform 75"/>
            <p:cNvSpPr>
              <a:spLocks/>
            </p:cNvSpPr>
            <p:nvPr/>
          </p:nvSpPr>
          <p:spPr bwMode="auto">
            <a:xfrm>
              <a:off x="6389688" y="2525713"/>
              <a:ext cx="479425" cy="538162"/>
            </a:xfrm>
            <a:custGeom>
              <a:avLst/>
              <a:gdLst>
                <a:gd name="T0" fmla="*/ 0 w 168"/>
                <a:gd name="T1" fmla="*/ 2147483647 h 188"/>
                <a:gd name="T2" fmla="*/ 2147483647 w 168"/>
                <a:gd name="T3" fmla="*/ 2147483647 h 188"/>
                <a:gd name="T4" fmla="*/ 2147483647 w 168"/>
                <a:gd name="T5" fmla="*/ 2147483647 h 188"/>
                <a:gd name="T6" fmla="*/ 2147483647 w 168"/>
                <a:gd name="T7" fmla="*/ 0 h 188"/>
                <a:gd name="T8" fmla="*/ 2147483647 w 168"/>
                <a:gd name="T9" fmla="*/ 2147483647 h 188"/>
                <a:gd name="T10" fmla="*/ 2147483647 w 168"/>
                <a:gd name="T11" fmla="*/ 2147483647 h 188"/>
                <a:gd name="T12" fmla="*/ 2147483647 w 168"/>
                <a:gd name="T13" fmla="*/ 2147483647 h 188"/>
                <a:gd name="T14" fmla="*/ 2147483647 w 168"/>
                <a:gd name="T15" fmla="*/ 2147483647 h 188"/>
                <a:gd name="T16" fmla="*/ 2147483647 w 168"/>
                <a:gd name="T17" fmla="*/ 2147483647 h 188"/>
                <a:gd name="T18" fmla="*/ 2147483647 w 168"/>
                <a:gd name="T19" fmla="*/ 2147483647 h 188"/>
                <a:gd name="T20" fmla="*/ 2147483647 w 168"/>
                <a:gd name="T21" fmla="*/ 2147483647 h 188"/>
                <a:gd name="T22" fmla="*/ 2147483647 w 168"/>
                <a:gd name="T23" fmla="*/ 2147483647 h 188"/>
                <a:gd name="T24" fmla="*/ 2147483647 w 168"/>
                <a:gd name="T25" fmla="*/ 2147483647 h 188"/>
                <a:gd name="T26" fmla="*/ 2147483647 w 168"/>
                <a:gd name="T27" fmla="*/ 2147483647 h 188"/>
                <a:gd name="T28" fmla="*/ 2147483647 w 168"/>
                <a:gd name="T29" fmla="*/ 2147483647 h 188"/>
                <a:gd name="T30" fmla="*/ 0 w 168"/>
                <a:gd name="T31" fmla="*/ 2147483647 h 188"/>
                <a:gd name="T32" fmla="*/ 0 w 168"/>
                <a:gd name="T33" fmla="*/ 214748364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188">
                  <a:moveTo>
                    <a:pt x="0" y="64"/>
                  </a:moveTo>
                  <a:lnTo>
                    <a:pt x="32" y="60"/>
                  </a:lnTo>
                  <a:lnTo>
                    <a:pt x="32" y="24"/>
                  </a:lnTo>
                  <a:lnTo>
                    <a:pt x="84" y="0"/>
                  </a:lnTo>
                  <a:lnTo>
                    <a:pt x="90" y="8"/>
                  </a:lnTo>
                  <a:lnTo>
                    <a:pt x="124" y="12"/>
                  </a:lnTo>
                  <a:lnTo>
                    <a:pt x="120" y="26"/>
                  </a:lnTo>
                  <a:lnTo>
                    <a:pt x="136" y="30"/>
                  </a:lnTo>
                  <a:lnTo>
                    <a:pt x="160" y="32"/>
                  </a:lnTo>
                  <a:lnTo>
                    <a:pt x="168" y="126"/>
                  </a:lnTo>
                  <a:lnTo>
                    <a:pt x="162" y="180"/>
                  </a:lnTo>
                  <a:lnTo>
                    <a:pt x="46" y="188"/>
                  </a:lnTo>
                  <a:lnTo>
                    <a:pt x="36" y="184"/>
                  </a:lnTo>
                  <a:lnTo>
                    <a:pt x="36" y="154"/>
                  </a:lnTo>
                  <a:lnTo>
                    <a:pt x="2" y="152"/>
                  </a:lnTo>
                  <a:lnTo>
                    <a:pt x="0" y="140"/>
                  </a:lnTo>
                  <a:lnTo>
                    <a:pt x="0" y="64"/>
                  </a:lnTo>
                  <a:close/>
                </a:path>
              </a:pathLst>
            </a:custGeom>
            <a:grpFill/>
            <a:ln w="6350" cmpd="sng">
              <a:solidFill>
                <a:schemeClr val="tx2"/>
              </a:solidFill>
              <a:round/>
              <a:headEnd/>
              <a:tailEnd/>
            </a:ln>
          </p:spPr>
          <p:txBody>
            <a:bodyPr/>
            <a:lstStyle/>
            <a:p>
              <a:endParaRPr lang="en-US"/>
            </a:p>
          </p:txBody>
        </p:sp>
        <p:sp>
          <p:nvSpPr>
            <p:cNvPr id="81" name="Freeform 76"/>
            <p:cNvSpPr>
              <a:spLocks/>
            </p:cNvSpPr>
            <p:nvPr/>
          </p:nvSpPr>
          <p:spPr bwMode="auto">
            <a:xfrm>
              <a:off x="5970588" y="2536825"/>
              <a:ext cx="419100" cy="406400"/>
            </a:xfrm>
            <a:custGeom>
              <a:avLst/>
              <a:gdLst>
                <a:gd name="T0" fmla="*/ 0 w 146"/>
                <a:gd name="T1" fmla="*/ 0 h 142"/>
                <a:gd name="T2" fmla="*/ 2147483647 w 146"/>
                <a:gd name="T3" fmla="*/ 0 h 142"/>
                <a:gd name="T4" fmla="*/ 2147483647 w 146"/>
                <a:gd name="T5" fmla="*/ 2147483647 h 142"/>
                <a:gd name="T6" fmla="*/ 2147483647 w 146"/>
                <a:gd name="T7" fmla="*/ 2147483647 h 142"/>
                <a:gd name="T8" fmla="*/ 2147483647 w 146"/>
                <a:gd name="T9" fmla="*/ 2147483647 h 142"/>
                <a:gd name="T10" fmla="*/ 2147483647 w 146"/>
                <a:gd name="T11" fmla="*/ 2147483647 h 142"/>
                <a:gd name="T12" fmla="*/ 2147483647 w 146"/>
                <a:gd name="T13" fmla="*/ 2147483647 h 142"/>
                <a:gd name="T14" fmla="*/ 2147483647 w 146"/>
                <a:gd name="T15" fmla="*/ 2147483647 h 142"/>
                <a:gd name="T16" fmla="*/ 2147483647 w 146"/>
                <a:gd name="T17" fmla="*/ 2147483647 h 142"/>
                <a:gd name="T18" fmla="*/ 2147483647 w 146"/>
                <a:gd name="T19" fmla="*/ 2147483647 h 142"/>
                <a:gd name="T20" fmla="*/ 0 w 146"/>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 h="142">
                  <a:moveTo>
                    <a:pt x="0" y="0"/>
                  </a:moveTo>
                  <a:lnTo>
                    <a:pt x="36" y="0"/>
                  </a:lnTo>
                  <a:lnTo>
                    <a:pt x="38" y="54"/>
                  </a:lnTo>
                  <a:lnTo>
                    <a:pt x="142" y="52"/>
                  </a:lnTo>
                  <a:lnTo>
                    <a:pt x="146" y="60"/>
                  </a:lnTo>
                  <a:lnTo>
                    <a:pt x="146" y="136"/>
                  </a:lnTo>
                  <a:lnTo>
                    <a:pt x="26" y="142"/>
                  </a:lnTo>
                  <a:lnTo>
                    <a:pt x="20" y="102"/>
                  </a:lnTo>
                  <a:lnTo>
                    <a:pt x="6" y="96"/>
                  </a:lnTo>
                  <a:lnTo>
                    <a:pt x="2" y="38"/>
                  </a:lnTo>
                  <a:lnTo>
                    <a:pt x="0" y="0"/>
                  </a:lnTo>
                  <a:close/>
                </a:path>
              </a:pathLst>
            </a:custGeom>
            <a:grpFill/>
            <a:ln w="6350" cmpd="sng">
              <a:solidFill>
                <a:schemeClr val="tx2"/>
              </a:solidFill>
              <a:round/>
              <a:headEnd/>
              <a:tailEnd/>
            </a:ln>
          </p:spPr>
          <p:txBody>
            <a:bodyPr/>
            <a:lstStyle/>
            <a:p>
              <a:endParaRPr lang="en-US"/>
            </a:p>
          </p:txBody>
        </p:sp>
        <p:sp>
          <p:nvSpPr>
            <p:cNvPr id="82" name="Freeform 77"/>
            <p:cNvSpPr>
              <a:spLocks/>
            </p:cNvSpPr>
            <p:nvPr/>
          </p:nvSpPr>
          <p:spPr bwMode="auto">
            <a:xfrm>
              <a:off x="6016625" y="2925763"/>
              <a:ext cx="520700" cy="388937"/>
            </a:xfrm>
            <a:custGeom>
              <a:avLst/>
              <a:gdLst>
                <a:gd name="T0" fmla="*/ 2147483647 w 182"/>
                <a:gd name="T1" fmla="*/ 2147483647 h 136"/>
                <a:gd name="T2" fmla="*/ 2147483647 w 182"/>
                <a:gd name="T3" fmla="*/ 0 h 136"/>
                <a:gd name="T4" fmla="*/ 2147483647 w 182"/>
                <a:gd name="T5" fmla="*/ 2147483647 h 136"/>
                <a:gd name="T6" fmla="*/ 2147483647 w 182"/>
                <a:gd name="T7" fmla="*/ 2147483647 h 136"/>
                <a:gd name="T8" fmla="*/ 2147483647 w 182"/>
                <a:gd name="T9" fmla="*/ 2147483647 h 136"/>
                <a:gd name="T10" fmla="*/ 2147483647 w 182"/>
                <a:gd name="T11" fmla="*/ 2147483647 h 136"/>
                <a:gd name="T12" fmla="*/ 2147483647 w 182"/>
                <a:gd name="T13" fmla="*/ 2147483647 h 136"/>
                <a:gd name="T14" fmla="*/ 2147483647 w 182"/>
                <a:gd name="T15" fmla="*/ 2147483647 h 136"/>
                <a:gd name="T16" fmla="*/ 2147483647 w 182"/>
                <a:gd name="T17" fmla="*/ 2147483647 h 136"/>
                <a:gd name="T18" fmla="*/ 2147483647 w 182"/>
                <a:gd name="T19" fmla="*/ 2147483647 h 136"/>
                <a:gd name="T20" fmla="*/ 0 w 182"/>
                <a:gd name="T21" fmla="*/ 2147483647 h 136"/>
                <a:gd name="T22" fmla="*/ 2147483647 w 182"/>
                <a:gd name="T23" fmla="*/ 2147483647 h 136"/>
                <a:gd name="T24" fmla="*/ 2147483647 w 182"/>
                <a:gd name="T25" fmla="*/ 2147483647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 h="136">
                  <a:moveTo>
                    <a:pt x="10" y="6"/>
                  </a:moveTo>
                  <a:lnTo>
                    <a:pt x="130" y="0"/>
                  </a:lnTo>
                  <a:lnTo>
                    <a:pt x="132" y="12"/>
                  </a:lnTo>
                  <a:lnTo>
                    <a:pt x="166" y="14"/>
                  </a:lnTo>
                  <a:lnTo>
                    <a:pt x="166" y="44"/>
                  </a:lnTo>
                  <a:lnTo>
                    <a:pt x="176" y="48"/>
                  </a:lnTo>
                  <a:lnTo>
                    <a:pt x="182" y="128"/>
                  </a:lnTo>
                  <a:lnTo>
                    <a:pt x="38" y="136"/>
                  </a:lnTo>
                  <a:lnTo>
                    <a:pt x="10" y="136"/>
                  </a:lnTo>
                  <a:lnTo>
                    <a:pt x="2" y="100"/>
                  </a:lnTo>
                  <a:lnTo>
                    <a:pt x="0" y="26"/>
                  </a:lnTo>
                  <a:lnTo>
                    <a:pt x="16" y="24"/>
                  </a:lnTo>
                  <a:lnTo>
                    <a:pt x="10" y="6"/>
                  </a:lnTo>
                  <a:close/>
                </a:path>
              </a:pathLst>
            </a:custGeom>
            <a:grpFill/>
            <a:ln w="6350" cmpd="sng">
              <a:solidFill>
                <a:schemeClr val="tx2"/>
              </a:solidFill>
              <a:round/>
              <a:headEnd/>
              <a:tailEnd/>
            </a:ln>
          </p:spPr>
          <p:txBody>
            <a:bodyPr/>
            <a:lstStyle/>
            <a:p>
              <a:endParaRPr lang="en-US"/>
            </a:p>
          </p:txBody>
        </p:sp>
        <p:sp>
          <p:nvSpPr>
            <p:cNvPr id="83" name="Freeform 78"/>
            <p:cNvSpPr>
              <a:spLocks/>
            </p:cNvSpPr>
            <p:nvPr/>
          </p:nvSpPr>
          <p:spPr bwMode="auto">
            <a:xfrm>
              <a:off x="6853238" y="2868613"/>
              <a:ext cx="404812" cy="515937"/>
            </a:xfrm>
            <a:custGeom>
              <a:avLst/>
              <a:gdLst>
                <a:gd name="T0" fmla="*/ 2147483647 w 142"/>
                <a:gd name="T1" fmla="*/ 2147483647 h 180"/>
                <a:gd name="T2" fmla="*/ 2147483647 w 142"/>
                <a:gd name="T3" fmla="*/ 0 h 180"/>
                <a:gd name="T4" fmla="*/ 2147483647 w 142"/>
                <a:gd name="T5" fmla="*/ 2147483647 h 180"/>
                <a:gd name="T6" fmla="*/ 2147483647 w 142"/>
                <a:gd name="T7" fmla="*/ 2147483647 h 180"/>
                <a:gd name="T8" fmla="*/ 2147483647 w 142"/>
                <a:gd name="T9" fmla="*/ 2147483647 h 180"/>
                <a:gd name="T10" fmla="*/ 0 w 142"/>
                <a:gd name="T11" fmla="*/ 2147483647 h 180"/>
                <a:gd name="T12" fmla="*/ 2147483647 w 142"/>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180">
                  <a:moveTo>
                    <a:pt x="6" y="6"/>
                  </a:moveTo>
                  <a:lnTo>
                    <a:pt x="134" y="0"/>
                  </a:lnTo>
                  <a:lnTo>
                    <a:pt x="138" y="52"/>
                  </a:lnTo>
                  <a:lnTo>
                    <a:pt x="142" y="168"/>
                  </a:lnTo>
                  <a:lnTo>
                    <a:pt x="8" y="180"/>
                  </a:lnTo>
                  <a:lnTo>
                    <a:pt x="0" y="60"/>
                  </a:lnTo>
                  <a:lnTo>
                    <a:pt x="6" y="6"/>
                  </a:lnTo>
                  <a:close/>
                </a:path>
              </a:pathLst>
            </a:custGeom>
            <a:grpFill/>
            <a:ln w="6350" cmpd="sng">
              <a:solidFill>
                <a:schemeClr val="tx2"/>
              </a:solidFill>
              <a:round/>
              <a:headEnd/>
              <a:tailEnd/>
            </a:ln>
          </p:spPr>
          <p:txBody>
            <a:bodyPr/>
            <a:lstStyle/>
            <a:p>
              <a:endParaRPr lang="en-US"/>
            </a:p>
          </p:txBody>
        </p:sp>
        <p:sp>
          <p:nvSpPr>
            <p:cNvPr id="84" name="Freeform 79"/>
            <p:cNvSpPr>
              <a:spLocks/>
            </p:cNvSpPr>
            <p:nvPr/>
          </p:nvSpPr>
          <p:spPr bwMode="auto">
            <a:xfrm>
              <a:off x="6519863" y="3040063"/>
              <a:ext cx="361950" cy="641350"/>
            </a:xfrm>
            <a:custGeom>
              <a:avLst/>
              <a:gdLst>
                <a:gd name="T0" fmla="*/ 0 w 126"/>
                <a:gd name="T1" fmla="*/ 2147483647 h 224"/>
                <a:gd name="T2" fmla="*/ 2147483647 w 126"/>
                <a:gd name="T3" fmla="*/ 0 h 224"/>
                <a:gd name="T4" fmla="*/ 2147483647 w 126"/>
                <a:gd name="T5" fmla="*/ 2147483647 h 224"/>
                <a:gd name="T6" fmla="*/ 2147483647 w 126"/>
                <a:gd name="T7" fmla="*/ 2147483647 h 224"/>
                <a:gd name="T8" fmla="*/ 2147483647 w 126"/>
                <a:gd name="T9" fmla="*/ 2147483647 h 224"/>
                <a:gd name="T10" fmla="*/ 2147483647 w 126"/>
                <a:gd name="T11" fmla="*/ 2147483647 h 224"/>
                <a:gd name="T12" fmla="*/ 0 w 126"/>
                <a:gd name="T13" fmla="*/ 2147483647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0" y="8"/>
                  </a:moveTo>
                  <a:lnTo>
                    <a:pt x="116" y="0"/>
                  </a:lnTo>
                  <a:lnTo>
                    <a:pt x="124" y="120"/>
                  </a:lnTo>
                  <a:lnTo>
                    <a:pt x="126" y="216"/>
                  </a:lnTo>
                  <a:lnTo>
                    <a:pt x="6" y="224"/>
                  </a:lnTo>
                  <a:lnTo>
                    <a:pt x="6" y="88"/>
                  </a:lnTo>
                  <a:lnTo>
                    <a:pt x="0" y="8"/>
                  </a:lnTo>
                  <a:close/>
                </a:path>
              </a:pathLst>
            </a:custGeom>
            <a:grpFill/>
            <a:ln w="6350" cmpd="sng">
              <a:solidFill>
                <a:schemeClr val="tx2"/>
              </a:solidFill>
              <a:round/>
              <a:headEnd/>
              <a:tailEnd/>
            </a:ln>
          </p:spPr>
          <p:txBody>
            <a:bodyPr/>
            <a:lstStyle/>
            <a:p>
              <a:endParaRPr lang="en-US"/>
            </a:p>
          </p:txBody>
        </p:sp>
        <p:sp>
          <p:nvSpPr>
            <p:cNvPr id="85" name="Freeform 80"/>
            <p:cNvSpPr>
              <a:spLocks/>
            </p:cNvSpPr>
            <p:nvPr/>
          </p:nvSpPr>
          <p:spPr bwMode="auto">
            <a:xfrm>
              <a:off x="6875463" y="3349625"/>
              <a:ext cx="395287" cy="457200"/>
            </a:xfrm>
            <a:custGeom>
              <a:avLst/>
              <a:gdLst>
                <a:gd name="T0" fmla="*/ 0 w 138"/>
                <a:gd name="T1" fmla="*/ 2147483647 h 160"/>
                <a:gd name="T2" fmla="*/ 2147483647 w 138"/>
                <a:gd name="T3" fmla="*/ 0 h 160"/>
                <a:gd name="T4" fmla="*/ 2147483647 w 138"/>
                <a:gd name="T5" fmla="*/ 2147483647 h 160"/>
                <a:gd name="T6" fmla="*/ 2147483647 w 138"/>
                <a:gd name="T7" fmla="*/ 2147483647 h 160"/>
                <a:gd name="T8" fmla="*/ 2147483647 w 138"/>
                <a:gd name="T9" fmla="*/ 2147483647 h 160"/>
                <a:gd name="T10" fmla="*/ 2147483647 w 138"/>
                <a:gd name="T11" fmla="*/ 2147483647 h 160"/>
                <a:gd name="T12" fmla="*/ 0 w 138"/>
                <a:gd name="T13" fmla="*/ 2147483647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60">
                  <a:moveTo>
                    <a:pt x="0" y="12"/>
                  </a:moveTo>
                  <a:lnTo>
                    <a:pt x="134" y="0"/>
                  </a:lnTo>
                  <a:lnTo>
                    <a:pt x="138" y="14"/>
                  </a:lnTo>
                  <a:lnTo>
                    <a:pt x="138" y="152"/>
                  </a:lnTo>
                  <a:lnTo>
                    <a:pt x="6" y="160"/>
                  </a:lnTo>
                  <a:lnTo>
                    <a:pt x="2" y="108"/>
                  </a:lnTo>
                  <a:lnTo>
                    <a:pt x="0" y="12"/>
                  </a:lnTo>
                  <a:close/>
                </a:path>
              </a:pathLst>
            </a:custGeom>
            <a:grpFill/>
            <a:ln w="6350" cmpd="sng">
              <a:solidFill>
                <a:schemeClr val="tx2"/>
              </a:solidFill>
              <a:round/>
              <a:headEnd/>
              <a:tailEnd/>
            </a:ln>
          </p:spPr>
          <p:txBody>
            <a:bodyPr/>
            <a:lstStyle/>
            <a:p>
              <a:endParaRPr lang="en-US"/>
            </a:p>
          </p:txBody>
        </p:sp>
        <p:sp>
          <p:nvSpPr>
            <p:cNvPr id="86" name="Freeform 81"/>
            <p:cNvSpPr>
              <a:spLocks/>
            </p:cNvSpPr>
            <p:nvPr/>
          </p:nvSpPr>
          <p:spPr bwMode="auto">
            <a:xfrm>
              <a:off x="6892925" y="3784600"/>
              <a:ext cx="393700" cy="354013"/>
            </a:xfrm>
            <a:custGeom>
              <a:avLst/>
              <a:gdLst>
                <a:gd name="T0" fmla="*/ 0 w 138"/>
                <a:gd name="T1" fmla="*/ 2147483647 h 124"/>
                <a:gd name="T2" fmla="*/ 2147483647 w 138"/>
                <a:gd name="T3" fmla="*/ 0 h 124"/>
                <a:gd name="T4" fmla="*/ 2147483647 w 138"/>
                <a:gd name="T5" fmla="*/ 2147483647 h 124"/>
                <a:gd name="T6" fmla="*/ 2147483647 w 138"/>
                <a:gd name="T7" fmla="*/ 2147483647 h 124"/>
                <a:gd name="T8" fmla="*/ 0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0" y="8"/>
                  </a:moveTo>
                  <a:lnTo>
                    <a:pt x="132" y="0"/>
                  </a:lnTo>
                  <a:lnTo>
                    <a:pt x="138" y="120"/>
                  </a:lnTo>
                  <a:lnTo>
                    <a:pt x="8" y="124"/>
                  </a:lnTo>
                  <a:lnTo>
                    <a:pt x="0" y="8"/>
                  </a:lnTo>
                  <a:close/>
                </a:path>
              </a:pathLst>
            </a:custGeom>
            <a:grpFill/>
            <a:ln w="6350" cmpd="sng">
              <a:solidFill>
                <a:schemeClr val="tx2"/>
              </a:solidFill>
              <a:round/>
              <a:headEnd/>
              <a:tailEnd/>
            </a:ln>
          </p:spPr>
          <p:txBody>
            <a:bodyPr/>
            <a:lstStyle/>
            <a:p>
              <a:endParaRPr lang="en-US"/>
            </a:p>
          </p:txBody>
        </p:sp>
        <p:sp>
          <p:nvSpPr>
            <p:cNvPr id="87" name="Freeform 82"/>
            <p:cNvSpPr>
              <a:spLocks/>
            </p:cNvSpPr>
            <p:nvPr/>
          </p:nvSpPr>
          <p:spPr bwMode="auto">
            <a:xfrm>
              <a:off x="6394450" y="3659188"/>
              <a:ext cx="520700" cy="650875"/>
            </a:xfrm>
            <a:custGeom>
              <a:avLst/>
              <a:gdLst>
                <a:gd name="T0" fmla="*/ 0 w 182"/>
                <a:gd name="T1" fmla="*/ 2147483647 h 228"/>
                <a:gd name="T2" fmla="*/ 2147483647 w 182"/>
                <a:gd name="T3" fmla="*/ 2147483647 h 228"/>
                <a:gd name="T4" fmla="*/ 2147483647 w 182"/>
                <a:gd name="T5" fmla="*/ 2147483647 h 228"/>
                <a:gd name="T6" fmla="*/ 2147483647 w 182"/>
                <a:gd name="T7" fmla="*/ 0 h 228"/>
                <a:gd name="T8" fmla="*/ 2147483647 w 182"/>
                <a:gd name="T9" fmla="*/ 2147483647 h 228"/>
                <a:gd name="T10" fmla="*/ 2147483647 w 182"/>
                <a:gd name="T11" fmla="*/ 2147483647 h 228"/>
                <a:gd name="T12" fmla="*/ 2147483647 w 182"/>
                <a:gd name="T13" fmla="*/ 2147483647 h 228"/>
                <a:gd name="T14" fmla="*/ 2147483647 w 182"/>
                <a:gd name="T15" fmla="*/ 2147483647 h 228"/>
                <a:gd name="T16" fmla="*/ 0 w 182"/>
                <a:gd name="T17" fmla="*/ 2147483647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228">
                  <a:moveTo>
                    <a:pt x="0" y="48"/>
                  </a:moveTo>
                  <a:lnTo>
                    <a:pt x="48" y="46"/>
                  </a:lnTo>
                  <a:lnTo>
                    <a:pt x="50" y="8"/>
                  </a:lnTo>
                  <a:lnTo>
                    <a:pt x="170" y="0"/>
                  </a:lnTo>
                  <a:lnTo>
                    <a:pt x="174" y="52"/>
                  </a:lnTo>
                  <a:lnTo>
                    <a:pt x="182" y="168"/>
                  </a:lnTo>
                  <a:lnTo>
                    <a:pt x="182" y="228"/>
                  </a:lnTo>
                  <a:lnTo>
                    <a:pt x="10" y="228"/>
                  </a:lnTo>
                  <a:lnTo>
                    <a:pt x="0" y="48"/>
                  </a:lnTo>
                  <a:close/>
                </a:path>
              </a:pathLst>
            </a:custGeom>
            <a:grpFill/>
            <a:ln w="6350" cmpd="sng">
              <a:solidFill>
                <a:schemeClr val="tx2"/>
              </a:solidFill>
              <a:round/>
              <a:headEnd/>
              <a:tailEnd/>
            </a:ln>
          </p:spPr>
          <p:txBody>
            <a:bodyPr/>
            <a:lstStyle/>
            <a:p>
              <a:endParaRPr lang="en-US"/>
            </a:p>
          </p:txBody>
        </p:sp>
        <p:sp>
          <p:nvSpPr>
            <p:cNvPr id="88" name="Freeform 83"/>
            <p:cNvSpPr>
              <a:spLocks/>
            </p:cNvSpPr>
            <p:nvPr/>
          </p:nvSpPr>
          <p:spPr bwMode="auto">
            <a:xfrm>
              <a:off x="6108700" y="3292475"/>
              <a:ext cx="428625" cy="514350"/>
            </a:xfrm>
            <a:custGeom>
              <a:avLst/>
              <a:gdLst>
                <a:gd name="T0" fmla="*/ 2147483647 w 150"/>
                <a:gd name="T1" fmla="*/ 2147483647 h 180"/>
                <a:gd name="T2" fmla="*/ 2147483647 w 150"/>
                <a:gd name="T3" fmla="*/ 0 h 180"/>
                <a:gd name="T4" fmla="*/ 2147483647 w 150"/>
                <a:gd name="T5" fmla="*/ 2147483647 h 180"/>
                <a:gd name="T6" fmla="*/ 2147483647 w 150"/>
                <a:gd name="T7" fmla="*/ 2147483647 h 180"/>
                <a:gd name="T8" fmla="*/ 2147483647 w 150"/>
                <a:gd name="T9" fmla="*/ 2147483647 h 180"/>
                <a:gd name="T10" fmla="*/ 0 w 150"/>
                <a:gd name="T11" fmla="*/ 2147483647 h 180"/>
                <a:gd name="T12" fmla="*/ 2147483647 w 150"/>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80">
                  <a:moveTo>
                    <a:pt x="6" y="8"/>
                  </a:moveTo>
                  <a:lnTo>
                    <a:pt x="150" y="0"/>
                  </a:lnTo>
                  <a:lnTo>
                    <a:pt x="150" y="136"/>
                  </a:lnTo>
                  <a:lnTo>
                    <a:pt x="148" y="174"/>
                  </a:lnTo>
                  <a:lnTo>
                    <a:pt x="100" y="176"/>
                  </a:lnTo>
                  <a:lnTo>
                    <a:pt x="0" y="180"/>
                  </a:lnTo>
                  <a:lnTo>
                    <a:pt x="6" y="8"/>
                  </a:lnTo>
                  <a:close/>
                </a:path>
              </a:pathLst>
            </a:custGeom>
            <a:grpFill/>
            <a:ln w="6350" cmpd="sng">
              <a:solidFill>
                <a:schemeClr val="tx2"/>
              </a:solidFill>
              <a:round/>
              <a:headEnd/>
              <a:tailEnd/>
            </a:ln>
          </p:spPr>
          <p:txBody>
            <a:bodyPr/>
            <a:lstStyle/>
            <a:p>
              <a:endParaRPr lang="en-US"/>
            </a:p>
          </p:txBody>
        </p:sp>
        <p:sp>
          <p:nvSpPr>
            <p:cNvPr id="89" name="Freeform 84"/>
            <p:cNvSpPr>
              <a:spLocks/>
            </p:cNvSpPr>
            <p:nvPr/>
          </p:nvSpPr>
          <p:spPr bwMode="auto">
            <a:xfrm>
              <a:off x="5651500" y="3213100"/>
              <a:ext cx="474663" cy="604838"/>
            </a:xfrm>
            <a:custGeom>
              <a:avLst/>
              <a:gdLst>
                <a:gd name="T0" fmla="*/ 2147483647 w 166"/>
                <a:gd name="T1" fmla="*/ 2147483647 h 212"/>
                <a:gd name="T2" fmla="*/ 2147483647 w 166"/>
                <a:gd name="T3" fmla="*/ 0 h 212"/>
                <a:gd name="T4" fmla="*/ 2147483647 w 166"/>
                <a:gd name="T5" fmla="*/ 2147483647 h 212"/>
                <a:gd name="T6" fmla="*/ 2147483647 w 166"/>
                <a:gd name="T7" fmla="*/ 2147483647 h 212"/>
                <a:gd name="T8" fmla="*/ 2147483647 w 166"/>
                <a:gd name="T9" fmla="*/ 2147483647 h 212"/>
                <a:gd name="T10" fmla="*/ 2147483647 w 166"/>
                <a:gd name="T11" fmla="*/ 2147483647 h 212"/>
                <a:gd name="T12" fmla="*/ 2147483647 w 166"/>
                <a:gd name="T13" fmla="*/ 2147483647 h 212"/>
                <a:gd name="T14" fmla="*/ 0 w 166"/>
                <a:gd name="T15" fmla="*/ 2147483647 h 212"/>
                <a:gd name="T16" fmla="*/ 2147483647 w 166"/>
                <a:gd name="T17" fmla="*/ 2147483647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212">
                  <a:moveTo>
                    <a:pt x="2" y="6"/>
                  </a:moveTo>
                  <a:lnTo>
                    <a:pt x="130" y="0"/>
                  </a:lnTo>
                  <a:lnTo>
                    <a:pt x="138" y="36"/>
                  </a:lnTo>
                  <a:lnTo>
                    <a:pt x="166" y="36"/>
                  </a:lnTo>
                  <a:lnTo>
                    <a:pt x="160" y="208"/>
                  </a:lnTo>
                  <a:lnTo>
                    <a:pt x="70" y="212"/>
                  </a:lnTo>
                  <a:lnTo>
                    <a:pt x="66" y="176"/>
                  </a:lnTo>
                  <a:lnTo>
                    <a:pt x="0" y="174"/>
                  </a:lnTo>
                  <a:lnTo>
                    <a:pt x="2" y="6"/>
                  </a:lnTo>
                  <a:close/>
                </a:path>
              </a:pathLst>
            </a:custGeom>
            <a:grpFill/>
            <a:ln w="6350" cmpd="sng">
              <a:solidFill>
                <a:schemeClr val="tx2"/>
              </a:solidFill>
              <a:round/>
              <a:headEnd/>
              <a:tailEnd/>
            </a:ln>
          </p:spPr>
          <p:txBody>
            <a:bodyPr/>
            <a:lstStyle/>
            <a:p>
              <a:endParaRPr lang="en-US"/>
            </a:p>
          </p:txBody>
        </p:sp>
        <p:sp>
          <p:nvSpPr>
            <p:cNvPr id="90" name="Freeform 85"/>
            <p:cNvSpPr>
              <a:spLocks/>
            </p:cNvSpPr>
            <p:nvPr/>
          </p:nvSpPr>
          <p:spPr bwMode="auto">
            <a:xfrm>
              <a:off x="5851525" y="3789363"/>
              <a:ext cx="571500" cy="704850"/>
            </a:xfrm>
            <a:custGeom>
              <a:avLst/>
              <a:gdLst>
                <a:gd name="T0" fmla="*/ 0 w 200"/>
                <a:gd name="T1" fmla="*/ 2147483647 h 246"/>
                <a:gd name="T2" fmla="*/ 2147483647 w 200"/>
                <a:gd name="T3" fmla="*/ 2147483647 h 246"/>
                <a:gd name="T4" fmla="*/ 2147483647 w 200"/>
                <a:gd name="T5" fmla="*/ 2147483647 h 246"/>
                <a:gd name="T6" fmla="*/ 2147483647 w 200"/>
                <a:gd name="T7" fmla="*/ 0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0 w 200"/>
                <a:gd name="T19" fmla="*/ 2147483647 h 246"/>
                <a:gd name="T20" fmla="*/ 0 w 200"/>
                <a:gd name="T21" fmla="*/ 21474836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246">
                  <a:moveTo>
                    <a:pt x="0" y="10"/>
                  </a:moveTo>
                  <a:lnTo>
                    <a:pt x="90" y="6"/>
                  </a:lnTo>
                  <a:lnTo>
                    <a:pt x="140" y="2"/>
                  </a:lnTo>
                  <a:lnTo>
                    <a:pt x="174" y="0"/>
                  </a:lnTo>
                  <a:lnTo>
                    <a:pt x="186" y="2"/>
                  </a:lnTo>
                  <a:lnTo>
                    <a:pt x="190" y="2"/>
                  </a:lnTo>
                  <a:lnTo>
                    <a:pt x="200" y="182"/>
                  </a:lnTo>
                  <a:lnTo>
                    <a:pt x="200" y="234"/>
                  </a:lnTo>
                  <a:lnTo>
                    <a:pt x="4" y="246"/>
                  </a:lnTo>
                  <a:lnTo>
                    <a:pt x="0" y="74"/>
                  </a:lnTo>
                  <a:lnTo>
                    <a:pt x="0" y="10"/>
                  </a:lnTo>
                  <a:close/>
                </a:path>
              </a:pathLst>
            </a:custGeom>
            <a:grpFill/>
            <a:ln w="6350" cmpd="sng">
              <a:solidFill>
                <a:schemeClr val="tx2"/>
              </a:solidFill>
              <a:round/>
              <a:headEnd/>
              <a:tailEnd/>
            </a:ln>
          </p:spPr>
          <p:txBody>
            <a:bodyPr/>
            <a:lstStyle/>
            <a:p>
              <a:endParaRPr lang="en-US"/>
            </a:p>
          </p:txBody>
        </p:sp>
        <p:sp>
          <p:nvSpPr>
            <p:cNvPr id="91" name="Freeform 86"/>
            <p:cNvSpPr>
              <a:spLocks/>
            </p:cNvSpPr>
            <p:nvPr/>
          </p:nvSpPr>
          <p:spPr bwMode="auto">
            <a:xfrm>
              <a:off x="5376863" y="3709988"/>
              <a:ext cx="474662" cy="303212"/>
            </a:xfrm>
            <a:custGeom>
              <a:avLst/>
              <a:gdLst>
                <a:gd name="T0" fmla="*/ 0 w 166"/>
                <a:gd name="T1" fmla="*/ 2147483647 h 106"/>
                <a:gd name="T2" fmla="*/ 2147483647 w 166"/>
                <a:gd name="T3" fmla="*/ 0 h 106"/>
                <a:gd name="T4" fmla="*/ 2147483647 w 166"/>
                <a:gd name="T5" fmla="*/ 2147483647 h 106"/>
                <a:gd name="T6" fmla="*/ 2147483647 w 166"/>
                <a:gd name="T7" fmla="*/ 2147483647 h 106"/>
                <a:gd name="T8" fmla="*/ 2147483647 w 166"/>
                <a:gd name="T9" fmla="*/ 2147483647 h 106"/>
                <a:gd name="T10" fmla="*/ 2147483647 w 166"/>
                <a:gd name="T11" fmla="*/ 2147483647 h 106"/>
                <a:gd name="T12" fmla="*/ 0 w 166"/>
                <a:gd name="T13" fmla="*/ 2147483647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106">
                  <a:moveTo>
                    <a:pt x="0" y="4"/>
                  </a:moveTo>
                  <a:lnTo>
                    <a:pt x="96" y="0"/>
                  </a:lnTo>
                  <a:lnTo>
                    <a:pt x="162" y="2"/>
                  </a:lnTo>
                  <a:lnTo>
                    <a:pt x="166" y="38"/>
                  </a:lnTo>
                  <a:lnTo>
                    <a:pt x="166" y="102"/>
                  </a:lnTo>
                  <a:lnTo>
                    <a:pt x="4" y="106"/>
                  </a:lnTo>
                  <a:lnTo>
                    <a:pt x="0" y="4"/>
                  </a:lnTo>
                  <a:close/>
                </a:path>
              </a:pathLst>
            </a:custGeom>
            <a:grpFill/>
            <a:ln w="6350" cmpd="sng">
              <a:solidFill>
                <a:schemeClr val="tx2"/>
              </a:solidFill>
              <a:round/>
              <a:headEnd/>
              <a:tailEnd/>
            </a:ln>
          </p:spPr>
          <p:txBody>
            <a:bodyPr/>
            <a:lstStyle/>
            <a:p>
              <a:endParaRPr lang="en-US"/>
            </a:p>
          </p:txBody>
        </p:sp>
        <p:sp>
          <p:nvSpPr>
            <p:cNvPr id="92" name="Freeform 87"/>
            <p:cNvSpPr>
              <a:spLocks/>
            </p:cNvSpPr>
            <p:nvPr/>
          </p:nvSpPr>
          <p:spPr bwMode="auto">
            <a:xfrm>
              <a:off x="5302250" y="4002088"/>
              <a:ext cx="560388" cy="514350"/>
            </a:xfrm>
            <a:custGeom>
              <a:avLst/>
              <a:gdLst>
                <a:gd name="T0" fmla="*/ 2147483647 w 196"/>
                <a:gd name="T1" fmla="*/ 2147483647 h 180"/>
                <a:gd name="T2" fmla="*/ 2147483647 w 196"/>
                <a:gd name="T3" fmla="*/ 0 h 180"/>
                <a:gd name="T4" fmla="*/ 2147483647 w 196"/>
                <a:gd name="T5" fmla="*/ 2147483647 h 180"/>
                <a:gd name="T6" fmla="*/ 0 w 196"/>
                <a:gd name="T7" fmla="*/ 2147483647 h 180"/>
                <a:gd name="T8" fmla="*/ 0 w 196"/>
                <a:gd name="T9" fmla="*/ 2147483647 h 180"/>
                <a:gd name="T10" fmla="*/ 2147483647 w 196"/>
                <a:gd name="T11" fmla="*/ 2147483647 h 180"/>
                <a:gd name="T12" fmla="*/ 2147483647 w 196"/>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0">
                  <a:moveTo>
                    <a:pt x="30" y="4"/>
                  </a:moveTo>
                  <a:lnTo>
                    <a:pt x="192" y="0"/>
                  </a:lnTo>
                  <a:lnTo>
                    <a:pt x="196" y="172"/>
                  </a:lnTo>
                  <a:lnTo>
                    <a:pt x="0" y="180"/>
                  </a:lnTo>
                  <a:lnTo>
                    <a:pt x="0" y="78"/>
                  </a:lnTo>
                  <a:lnTo>
                    <a:pt x="30" y="76"/>
                  </a:lnTo>
                  <a:lnTo>
                    <a:pt x="30" y="4"/>
                  </a:lnTo>
                  <a:close/>
                </a:path>
              </a:pathLst>
            </a:custGeom>
            <a:grpFill/>
            <a:ln w="6350" cmpd="sng">
              <a:solidFill>
                <a:schemeClr val="tx2"/>
              </a:solidFill>
              <a:round/>
              <a:headEnd/>
              <a:tailEnd/>
            </a:ln>
          </p:spPr>
          <p:txBody>
            <a:bodyPr/>
            <a:lstStyle/>
            <a:p>
              <a:endParaRPr lang="en-US"/>
            </a:p>
          </p:txBody>
        </p:sp>
        <p:sp>
          <p:nvSpPr>
            <p:cNvPr id="93" name="Freeform 88"/>
            <p:cNvSpPr>
              <a:spLocks/>
            </p:cNvSpPr>
            <p:nvPr/>
          </p:nvSpPr>
          <p:spPr bwMode="auto">
            <a:xfrm>
              <a:off x="4706938" y="3721100"/>
              <a:ext cx="681037" cy="503238"/>
            </a:xfrm>
            <a:custGeom>
              <a:avLst/>
              <a:gdLst>
                <a:gd name="T0" fmla="*/ 0 w 238"/>
                <a:gd name="T1" fmla="*/ 2147483647 h 176"/>
                <a:gd name="T2" fmla="*/ 2147483647 w 238"/>
                <a:gd name="T3" fmla="*/ 0 h 176"/>
                <a:gd name="T4" fmla="*/ 2147483647 w 238"/>
                <a:gd name="T5" fmla="*/ 0 h 176"/>
                <a:gd name="T6" fmla="*/ 2147483647 w 238"/>
                <a:gd name="T7" fmla="*/ 2147483647 h 176"/>
                <a:gd name="T8" fmla="*/ 2147483647 w 238"/>
                <a:gd name="T9" fmla="*/ 2147483647 h 176"/>
                <a:gd name="T10" fmla="*/ 2147483647 w 238"/>
                <a:gd name="T11" fmla="*/ 2147483647 h 176"/>
                <a:gd name="T12" fmla="*/ 2147483647 w 238"/>
                <a:gd name="T13" fmla="*/ 2147483647 h 176"/>
                <a:gd name="T14" fmla="*/ 2147483647 w 238"/>
                <a:gd name="T15" fmla="*/ 2147483647 h 176"/>
                <a:gd name="T16" fmla="*/ 2147483647 w 238"/>
                <a:gd name="T17" fmla="*/ 2147483647 h 176"/>
                <a:gd name="T18" fmla="*/ 2147483647 w 238"/>
                <a:gd name="T19" fmla="*/ 2147483647 h 176"/>
                <a:gd name="T20" fmla="*/ 0 w 238"/>
                <a:gd name="T21" fmla="*/ 2147483647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176">
                  <a:moveTo>
                    <a:pt x="0" y="6"/>
                  </a:moveTo>
                  <a:lnTo>
                    <a:pt x="166" y="0"/>
                  </a:lnTo>
                  <a:lnTo>
                    <a:pt x="234" y="0"/>
                  </a:lnTo>
                  <a:lnTo>
                    <a:pt x="236" y="48"/>
                  </a:lnTo>
                  <a:lnTo>
                    <a:pt x="238" y="102"/>
                  </a:lnTo>
                  <a:lnTo>
                    <a:pt x="238" y="140"/>
                  </a:lnTo>
                  <a:lnTo>
                    <a:pt x="238" y="174"/>
                  </a:lnTo>
                  <a:lnTo>
                    <a:pt x="208" y="176"/>
                  </a:lnTo>
                  <a:lnTo>
                    <a:pt x="4" y="174"/>
                  </a:lnTo>
                  <a:lnTo>
                    <a:pt x="4" y="140"/>
                  </a:lnTo>
                  <a:lnTo>
                    <a:pt x="0" y="6"/>
                  </a:lnTo>
                  <a:close/>
                </a:path>
              </a:pathLst>
            </a:custGeom>
            <a:grpFill/>
            <a:ln w="6350" cmpd="sng">
              <a:solidFill>
                <a:schemeClr val="tx2"/>
              </a:solidFill>
              <a:round/>
              <a:headEnd/>
              <a:tailEnd/>
            </a:ln>
          </p:spPr>
          <p:txBody>
            <a:bodyPr/>
            <a:lstStyle/>
            <a:p>
              <a:endParaRPr lang="en-US"/>
            </a:p>
          </p:txBody>
        </p:sp>
        <p:sp>
          <p:nvSpPr>
            <p:cNvPr id="94" name="Freeform 89"/>
            <p:cNvSpPr>
              <a:spLocks/>
            </p:cNvSpPr>
            <p:nvPr/>
          </p:nvSpPr>
          <p:spPr bwMode="auto">
            <a:xfrm>
              <a:off x="5164138" y="3228975"/>
              <a:ext cx="492125" cy="492125"/>
            </a:xfrm>
            <a:custGeom>
              <a:avLst/>
              <a:gdLst>
                <a:gd name="T0" fmla="*/ 0 w 172"/>
                <a:gd name="T1" fmla="*/ 2147483647 h 172"/>
                <a:gd name="T2" fmla="*/ 2147483647 w 172"/>
                <a:gd name="T3" fmla="*/ 2147483647 h 172"/>
                <a:gd name="T4" fmla="*/ 2147483647 w 172"/>
                <a:gd name="T5" fmla="*/ 0 h 172"/>
                <a:gd name="T6" fmla="*/ 2147483647 w 172"/>
                <a:gd name="T7" fmla="*/ 2147483647 h 172"/>
                <a:gd name="T8" fmla="*/ 2147483647 w 172"/>
                <a:gd name="T9" fmla="*/ 2147483647 h 172"/>
                <a:gd name="T10" fmla="*/ 2147483647 w 172"/>
                <a:gd name="T11" fmla="*/ 2147483647 h 172"/>
                <a:gd name="T12" fmla="*/ 0 w 172"/>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72">
                  <a:moveTo>
                    <a:pt x="0" y="38"/>
                  </a:moveTo>
                  <a:lnTo>
                    <a:pt x="4" y="4"/>
                  </a:lnTo>
                  <a:lnTo>
                    <a:pt x="172" y="0"/>
                  </a:lnTo>
                  <a:lnTo>
                    <a:pt x="170" y="168"/>
                  </a:lnTo>
                  <a:lnTo>
                    <a:pt x="74" y="172"/>
                  </a:lnTo>
                  <a:lnTo>
                    <a:pt x="10" y="170"/>
                  </a:lnTo>
                  <a:lnTo>
                    <a:pt x="0" y="38"/>
                  </a:lnTo>
                  <a:close/>
                </a:path>
              </a:pathLst>
            </a:custGeom>
            <a:grpFill/>
            <a:ln w="6350" cmpd="sng">
              <a:solidFill>
                <a:schemeClr val="tx2"/>
              </a:solidFill>
              <a:round/>
              <a:headEnd/>
              <a:tailEnd/>
            </a:ln>
          </p:spPr>
          <p:txBody>
            <a:bodyPr/>
            <a:lstStyle/>
            <a:p>
              <a:endParaRPr lang="en-US"/>
            </a:p>
          </p:txBody>
        </p:sp>
        <p:sp>
          <p:nvSpPr>
            <p:cNvPr id="95" name="Freeform 90"/>
            <p:cNvSpPr>
              <a:spLocks/>
            </p:cNvSpPr>
            <p:nvPr/>
          </p:nvSpPr>
          <p:spPr bwMode="auto">
            <a:xfrm>
              <a:off x="4695825" y="3338513"/>
              <a:ext cx="496888" cy="400050"/>
            </a:xfrm>
            <a:custGeom>
              <a:avLst/>
              <a:gdLst>
                <a:gd name="T0" fmla="*/ 0 w 174"/>
                <a:gd name="T1" fmla="*/ 2147483647 h 140"/>
                <a:gd name="T2" fmla="*/ 2147483647 w 174"/>
                <a:gd name="T3" fmla="*/ 0 h 140"/>
                <a:gd name="T4" fmla="*/ 2147483647 w 174"/>
                <a:gd name="T5" fmla="*/ 2147483647 h 140"/>
                <a:gd name="T6" fmla="*/ 2147483647 w 174"/>
                <a:gd name="T7" fmla="*/ 2147483647 h 140"/>
                <a:gd name="T8" fmla="*/ 2147483647 w 174"/>
                <a:gd name="T9" fmla="*/ 2147483647 h 140"/>
                <a:gd name="T10" fmla="*/ 0 w 174"/>
                <a:gd name="T11" fmla="*/ 2147483647 h 140"/>
                <a:gd name="T12" fmla="*/ 0 w 174"/>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0">
                  <a:moveTo>
                    <a:pt x="0" y="2"/>
                  </a:moveTo>
                  <a:lnTo>
                    <a:pt x="164" y="0"/>
                  </a:lnTo>
                  <a:lnTo>
                    <a:pt x="174" y="132"/>
                  </a:lnTo>
                  <a:lnTo>
                    <a:pt x="4" y="140"/>
                  </a:lnTo>
                  <a:lnTo>
                    <a:pt x="4" y="106"/>
                  </a:lnTo>
                  <a:lnTo>
                    <a:pt x="0" y="106"/>
                  </a:lnTo>
                  <a:lnTo>
                    <a:pt x="0" y="2"/>
                  </a:lnTo>
                  <a:close/>
                </a:path>
              </a:pathLst>
            </a:custGeom>
            <a:grpFill/>
            <a:ln w="6350" cmpd="sng">
              <a:solidFill>
                <a:schemeClr val="tx2"/>
              </a:solidFill>
              <a:round/>
              <a:headEnd/>
              <a:tailEnd/>
            </a:ln>
          </p:spPr>
          <p:txBody>
            <a:bodyPr/>
            <a:lstStyle/>
            <a:p>
              <a:endParaRPr lang="en-US"/>
            </a:p>
          </p:txBody>
        </p:sp>
        <p:sp>
          <p:nvSpPr>
            <p:cNvPr id="96" name="Freeform 91"/>
            <p:cNvSpPr>
              <a:spLocks/>
            </p:cNvSpPr>
            <p:nvPr/>
          </p:nvSpPr>
          <p:spPr bwMode="auto">
            <a:xfrm>
              <a:off x="4237038" y="3641725"/>
              <a:ext cx="481012" cy="492125"/>
            </a:xfrm>
            <a:custGeom>
              <a:avLst/>
              <a:gdLst>
                <a:gd name="T0" fmla="*/ 2147483647 w 168"/>
                <a:gd name="T1" fmla="*/ 2147483647 h 172"/>
                <a:gd name="T2" fmla="*/ 0 w 168"/>
                <a:gd name="T3" fmla="*/ 2147483647 h 172"/>
                <a:gd name="T4" fmla="*/ 2147483647 w 168"/>
                <a:gd name="T5" fmla="*/ 2147483647 h 172"/>
                <a:gd name="T6" fmla="*/ 2147483647 w 168"/>
                <a:gd name="T7" fmla="*/ 2147483647 h 172"/>
                <a:gd name="T8" fmla="*/ 2147483647 w 168"/>
                <a:gd name="T9" fmla="*/ 0 h 172"/>
                <a:gd name="T10" fmla="*/ 2147483647 w 168"/>
                <a:gd name="T11" fmla="*/ 2147483647 h 172"/>
                <a:gd name="T12" fmla="*/ 2147483647 w 168"/>
                <a:gd name="T13" fmla="*/ 2147483647 h 172"/>
                <a:gd name="T14" fmla="*/ 2147483647 w 168"/>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72">
                  <a:moveTo>
                    <a:pt x="4" y="172"/>
                  </a:moveTo>
                  <a:lnTo>
                    <a:pt x="0" y="102"/>
                  </a:lnTo>
                  <a:lnTo>
                    <a:pt x="30" y="100"/>
                  </a:lnTo>
                  <a:lnTo>
                    <a:pt x="28" y="4"/>
                  </a:lnTo>
                  <a:lnTo>
                    <a:pt x="164" y="0"/>
                  </a:lnTo>
                  <a:lnTo>
                    <a:pt x="164" y="34"/>
                  </a:lnTo>
                  <a:lnTo>
                    <a:pt x="168" y="168"/>
                  </a:lnTo>
                  <a:lnTo>
                    <a:pt x="4" y="172"/>
                  </a:lnTo>
                  <a:close/>
                </a:path>
              </a:pathLst>
            </a:custGeom>
            <a:grpFill/>
            <a:ln w="6350" cmpd="sng">
              <a:solidFill>
                <a:schemeClr val="tx2"/>
              </a:solidFill>
              <a:round/>
              <a:headEnd/>
              <a:tailEnd/>
            </a:ln>
          </p:spPr>
          <p:txBody>
            <a:bodyPr/>
            <a:lstStyle/>
            <a:p>
              <a:endParaRPr lang="en-US"/>
            </a:p>
          </p:txBody>
        </p:sp>
        <p:sp>
          <p:nvSpPr>
            <p:cNvPr id="97" name="Freeform 92"/>
            <p:cNvSpPr>
              <a:spLocks/>
            </p:cNvSpPr>
            <p:nvPr/>
          </p:nvSpPr>
          <p:spPr bwMode="auto">
            <a:xfrm>
              <a:off x="3757613" y="3841750"/>
              <a:ext cx="492125" cy="406400"/>
            </a:xfrm>
            <a:custGeom>
              <a:avLst/>
              <a:gdLst>
                <a:gd name="T0" fmla="*/ 2147483647 w 172"/>
                <a:gd name="T1" fmla="*/ 2147483647 h 142"/>
                <a:gd name="T2" fmla="*/ 0 w 172"/>
                <a:gd name="T3" fmla="*/ 2147483647 h 142"/>
                <a:gd name="T4" fmla="*/ 0 w 172"/>
                <a:gd name="T5" fmla="*/ 0 h 142"/>
                <a:gd name="T6" fmla="*/ 2147483647 w 172"/>
                <a:gd name="T7" fmla="*/ 0 h 142"/>
                <a:gd name="T8" fmla="*/ 2147483647 w 172"/>
                <a:gd name="T9" fmla="*/ 2147483647 h 142"/>
                <a:gd name="T10" fmla="*/ 2147483647 w 172"/>
                <a:gd name="T11" fmla="*/ 2147483647 h 142"/>
                <a:gd name="T12" fmla="*/ 2147483647 w 172"/>
                <a:gd name="T13" fmla="*/ 2147483647 h 142"/>
                <a:gd name="T14" fmla="*/ 2147483647 w 172"/>
                <a:gd name="T15" fmla="*/ 2147483647 h 142"/>
                <a:gd name="T16" fmla="*/ 2147483647 w 172"/>
                <a:gd name="T17" fmla="*/ 2147483647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142">
                  <a:moveTo>
                    <a:pt x="6" y="142"/>
                  </a:moveTo>
                  <a:lnTo>
                    <a:pt x="0" y="64"/>
                  </a:lnTo>
                  <a:lnTo>
                    <a:pt x="0" y="0"/>
                  </a:lnTo>
                  <a:lnTo>
                    <a:pt x="64" y="0"/>
                  </a:lnTo>
                  <a:lnTo>
                    <a:pt x="66" y="34"/>
                  </a:lnTo>
                  <a:lnTo>
                    <a:pt x="168" y="32"/>
                  </a:lnTo>
                  <a:lnTo>
                    <a:pt x="172" y="102"/>
                  </a:lnTo>
                  <a:lnTo>
                    <a:pt x="168" y="140"/>
                  </a:lnTo>
                  <a:lnTo>
                    <a:pt x="6" y="142"/>
                  </a:lnTo>
                  <a:close/>
                </a:path>
              </a:pathLst>
            </a:custGeom>
            <a:grpFill/>
            <a:ln w="6350" cmpd="sng">
              <a:solidFill>
                <a:schemeClr val="tx2"/>
              </a:solidFill>
              <a:round/>
              <a:headEnd/>
              <a:tailEnd/>
            </a:ln>
          </p:spPr>
          <p:txBody>
            <a:bodyPr/>
            <a:lstStyle/>
            <a:p>
              <a:endParaRPr lang="en-US"/>
            </a:p>
          </p:txBody>
        </p:sp>
        <p:sp>
          <p:nvSpPr>
            <p:cNvPr id="98" name="Freeform 93"/>
            <p:cNvSpPr>
              <a:spLocks/>
            </p:cNvSpPr>
            <p:nvPr/>
          </p:nvSpPr>
          <p:spPr bwMode="auto">
            <a:xfrm>
              <a:off x="3740150" y="3544888"/>
              <a:ext cx="584200" cy="393700"/>
            </a:xfrm>
            <a:custGeom>
              <a:avLst/>
              <a:gdLst>
                <a:gd name="T0" fmla="*/ 2147483647 w 204"/>
                <a:gd name="T1" fmla="*/ 2147483647 h 138"/>
                <a:gd name="T2" fmla="*/ 0 w 204"/>
                <a:gd name="T3" fmla="*/ 2147483647 h 138"/>
                <a:gd name="T4" fmla="*/ 2147483647 w 204"/>
                <a:gd name="T5" fmla="*/ 2147483647 h 138"/>
                <a:gd name="T6" fmla="*/ 2147483647 w 204"/>
                <a:gd name="T7" fmla="*/ 0 h 138"/>
                <a:gd name="T8" fmla="*/ 2147483647 w 204"/>
                <a:gd name="T9" fmla="*/ 2147483647 h 138"/>
                <a:gd name="T10" fmla="*/ 2147483647 w 204"/>
                <a:gd name="T11" fmla="*/ 2147483647 h 138"/>
                <a:gd name="T12" fmla="*/ 2147483647 w 204"/>
                <a:gd name="T13" fmla="*/ 2147483647 h 138"/>
                <a:gd name="T14" fmla="*/ 2147483647 w 204"/>
                <a:gd name="T15" fmla="*/ 2147483647 h 138"/>
                <a:gd name="T16" fmla="*/ 2147483647 w 204"/>
                <a:gd name="T17" fmla="*/ 2147483647 h 138"/>
                <a:gd name="T18" fmla="*/ 2147483647 w 204"/>
                <a:gd name="T19" fmla="*/ 2147483647 h 138"/>
                <a:gd name="T20" fmla="*/ 2147483647 w 204"/>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 h="138">
                  <a:moveTo>
                    <a:pt x="6" y="104"/>
                  </a:moveTo>
                  <a:lnTo>
                    <a:pt x="0" y="34"/>
                  </a:lnTo>
                  <a:lnTo>
                    <a:pt x="2" y="2"/>
                  </a:lnTo>
                  <a:lnTo>
                    <a:pt x="168" y="0"/>
                  </a:lnTo>
                  <a:lnTo>
                    <a:pt x="170" y="36"/>
                  </a:lnTo>
                  <a:lnTo>
                    <a:pt x="202" y="38"/>
                  </a:lnTo>
                  <a:lnTo>
                    <a:pt x="204" y="134"/>
                  </a:lnTo>
                  <a:lnTo>
                    <a:pt x="174" y="136"/>
                  </a:lnTo>
                  <a:lnTo>
                    <a:pt x="72" y="138"/>
                  </a:lnTo>
                  <a:lnTo>
                    <a:pt x="70" y="104"/>
                  </a:lnTo>
                  <a:lnTo>
                    <a:pt x="6" y="104"/>
                  </a:lnTo>
                  <a:close/>
                </a:path>
              </a:pathLst>
            </a:custGeom>
            <a:grpFill/>
            <a:ln w="6350" cmpd="sng">
              <a:solidFill>
                <a:schemeClr val="tx2"/>
              </a:solidFill>
              <a:round/>
              <a:headEnd/>
              <a:tailEnd/>
            </a:ln>
          </p:spPr>
          <p:txBody>
            <a:bodyPr/>
            <a:lstStyle/>
            <a:p>
              <a:endParaRPr lang="en-US"/>
            </a:p>
          </p:txBody>
        </p:sp>
        <p:sp>
          <p:nvSpPr>
            <p:cNvPr id="99" name="Freeform 94"/>
            <p:cNvSpPr>
              <a:spLocks/>
            </p:cNvSpPr>
            <p:nvPr/>
          </p:nvSpPr>
          <p:spPr bwMode="auto">
            <a:xfrm>
              <a:off x="3179763" y="4024313"/>
              <a:ext cx="595312" cy="503237"/>
            </a:xfrm>
            <a:custGeom>
              <a:avLst/>
              <a:gdLst>
                <a:gd name="T0" fmla="*/ 2147483647 w 208"/>
                <a:gd name="T1" fmla="*/ 2147483647 h 176"/>
                <a:gd name="T2" fmla="*/ 0 w 208"/>
                <a:gd name="T3" fmla="*/ 2147483647 h 176"/>
                <a:gd name="T4" fmla="*/ 2147483647 w 208"/>
                <a:gd name="T5" fmla="*/ 0 h 176"/>
                <a:gd name="T6" fmla="*/ 2147483647 w 208"/>
                <a:gd name="T7" fmla="*/ 2147483647 h 176"/>
                <a:gd name="T8" fmla="*/ 2147483647 w 208"/>
                <a:gd name="T9" fmla="*/ 2147483647 h 176"/>
                <a:gd name="T10" fmla="*/ 2147483647 w 208"/>
                <a:gd name="T11" fmla="*/ 2147483647 h 176"/>
                <a:gd name="T12" fmla="*/ 2147483647 w 208"/>
                <a:gd name="T13" fmla="*/ 2147483647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76">
                  <a:moveTo>
                    <a:pt x="4" y="176"/>
                  </a:moveTo>
                  <a:lnTo>
                    <a:pt x="0" y="2"/>
                  </a:lnTo>
                  <a:lnTo>
                    <a:pt x="202" y="0"/>
                  </a:lnTo>
                  <a:lnTo>
                    <a:pt x="208" y="78"/>
                  </a:lnTo>
                  <a:lnTo>
                    <a:pt x="202" y="176"/>
                  </a:lnTo>
                  <a:lnTo>
                    <a:pt x="42" y="176"/>
                  </a:lnTo>
                  <a:lnTo>
                    <a:pt x="4" y="176"/>
                  </a:lnTo>
                  <a:close/>
                </a:path>
              </a:pathLst>
            </a:custGeom>
            <a:grpFill/>
            <a:ln w="6350" cmpd="sng">
              <a:solidFill>
                <a:schemeClr val="tx2"/>
              </a:solidFill>
              <a:round/>
              <a:headEnd/>
              <a:tailEnd/>
            </a:ln>
          </p:spPr>
          <p:txBody>
            <a:bodyPr/>
            <a:lstStyle/>
            <a:p>
              <a:endParaRPr lang="en-US"/>
            </a:p>
          </p:txBody>
        </p:sp>
        <p:sp>
          <p:nvSpPr>
            <p:cNvPr id="100" name="Freeform 95"/>
            <p:cNvSpPr>
              <a:spLocks/>
            </p:cNvSpPr>
            <p:nvPr/>
          </p:nvSpPr>
          <p:spPr bwMode="auto">
            <a:xfrm>
              <a:off x="2819400" y="3938588"/>
              <a:ext cx="371475" cy="595312"/>
            </a:xfrm>
            <a:custGeom>
              <a:avLst/>
              <a:gdLst>
                <a:gd name="T0" fmla="*/ 2147483647 w 130"/>
                <a:gd name="T1" fmla="*/ 2147483647 h 208"/>
                <a:gd name="T2" fmla="*/ 0 w 130"/>
                <a:gd name="T3" fmla="*/ 2147483647 h 208"/>
                <a:gd name="T4" fmla="*/ 2147483647 w 130"/>
                <a:gd name="T5" fmla="*/ 0 h 208"/>
                <a:gd name="T6" fmla="*/ 2147483647 w 130"/>
                <a:gd name="T7" fmla="*/ 2147483647 h 208"/>
                <a:gd name="T8" fmla="*/ 2147483647 w 130"/>
                <a:gd name="T9" fmla="*/ 2147483647 h 208"/>
                <a:gd name="T10" fmla="*/ 2147483647 w 130"/>
                <a:gd name="T11" fmla="*/ 2147483647 h 208"/>
                <a:gd name="T12" fmla="*/ 2147483647 w 130"/>
                <a:gd name="T13" fmla="*/ 2147483647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08">
                  <a:moveTo>
                    <a:pt x="4" y="208"/>
                  </a:moveTo>
                  <a:lnTo>
                    <a:pt x="0" y="102"/>
                  </a:lnTo>
                  <a:lnTo>
                    <a:pt x="2" y="0"/>
                  </a:lnTo>
                  <a:lnTo>
                    <a:pt x="122" y="2"/>
                  </a:lnTo>
                  <a:lnTo>
                    <a:pt x="126" y="32"/>
                  </a:lnTo>
                  <a:lnTo>
                    <a:pt x="130" y="206"/>
                  </a:lnTo>
                  <a:lnTo>
                    <a:pt x="4" y="208"/>
                  </a:lnTo>
                  <a:close/>
                </a:path>
              </a:pathLst>
            </a:custGeom>
            <a:grpFill/>
            <a:ln w="6350" cmpd="sng">
              <a:solidFill>
                <a:schemeClr val="tx2"/>
              </a:solidFill>
              <a:round/>
              <a:headEnd/>
              <a:tailEnd/>
            </a:ln>
          </p:spPr>
          <p:txBody>
            <a:bodyPr/>
            <a:lstStyle/>
            <a:p>
              <a:endParaRPr lang="en-US"/>
            </a:p>
          </p:txBody>
        </p:sp>
        <p:sp>
          <p:nvSpPr>
            <p:cNvPr id="101" name="Freeform 96"/>
            <p:cNvSpPr>
              <a:spLocks/>
            </p:cNvSpPr>
            <p:nvPr/>
          </p:nvSpPr>
          <p:spPr bwMode="auto">
            <a:xfrm>
              <a:off x="3168650" y="3641725"/>
              <a:ext cx="588963" cy="388938"/>
            </a:xfrm>
            <a:custGeom>
              <a:avLst/>
              <a:gdLst>
                <a:gd name="T0" fmla="*/ 0 w 206"/>
                <a:gd name="T1" fmla="*/ 2147483647 h 136"/>
                <a:gd name="T2" fmla="*/ 2147483647 w 206"/>
                <a:gd name="T3" fmla="*/ 2147483647 h 136"/>
                <a:gd name="T4" fmla="*/ 2147483647 w 206"/>
                <a:gd name="T5" fmla="*/ 0 h 136"/>
                <a:gd name="T6" fmla="*/ 2147483647 w 206"/>
                <a:gd name="T7" fmla="*/ 2147483647 h 136"/>
                <a:gd name="T8" fmla="*/ 2147483647 w 206"/>
                <a:gd name="T9" fmla="*/ 2147483647 h 136"/>
                <a:gd name="T10" fmla="*/ 2147483647 w 206"/>
                <a:gd name="T11" fmla="*/ 2147483647 h 136"/>
                <a:gd name="T12" fmla="*/ 0 w 206"/>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36">
                  <a:moveTo>
                    <a:pt x="0" y="106"/>
                  </a:moveTo>
                  <a:lnTo>
                    <a:pt x="2" y="2"/>
                  </a:lnTo>
                  <a:lnTo>
                    <a:pt x="200" y="0"/>
                  </a:lnTo>
                  <a:lnTo>
                    <a:pt x="206" y="70"/>
                  </a:lnTo>
                  <a:lnTo>
                    <a:pt x="206" y="134"/>
                  </a:lnTo>
                  <a:lnTo>
                    <a:pt x="4" y="136"/>
                  </a:lnTo>
                  <a:lnTo>
                    <a:pt x="0" y="106"/>
                  </a:lnTo>
                  <a:close/>
                </a:path>
              </a:pathLst>
            </a:custGeom>
            <a:grpFill/>
            <a:ln w="6350" cmpd="sng">
              <a:solidFill>
                <a:schemeClr val="tx2"/>
              </a:solidFill>
              <a:round/>
              <a:headEnd/>
              <a:tailEnd/>
            </a:ln>
          </p:spPr>
          <p:txBody>
            <a:bodyPr/>
            <a:lstStyle/>
            <a:p>
              <a:endParaRPr lang="en-US"/>
            </a:p>
          </p:txBody>
        </p:sp>
        <p:sp>
          <p:nvSpPr>
            <p:cNvPr id="102" name="Freeform 97"/>
            <p:cNvSpPr>
              <a:spLocks/>
            </p:cNvSpPr>
            <p:nvPr/>
          </p:nvSpPr>
          <p:spPr bwMode="auto">
            <a:xfrm>
              <a:off x="4208463" y="3149600"/>
              <a:ext cx="487362" cy="503238"/>
            </a:xfrm>
            <a:custGeom>
              <a:avLst/>
              <a:gdLst>
                <a:gd name="T0" fmla="*/ 2147483647 w 170"/>
                <a:gd name="T1" fmla="*/ 2147483647 h 176"/>
                <a:gd name="T2" fmla="*/ 0 w 170"/>
                <a:gd name="T3" fmla="*/ 2147483647 h 176"/>
                <a:gd name="T4" fmla="*/ 2147483647 w 170"/>
                <a:gd name="T5" fmla="*/ 0 h 176"/>
                <a:gd name="T6" fmla="*/ 2147483647 w 170"/>
                <a:gd name="T7" fmla="*/ 2147483647 h 176"/>
                <a:gd name="T8" fmla="*/ 2147483647 w 170"/>
                <a:gd name="T9" fmla="*/ 2147483647 h 176"/>
                <a:gd name="T10" fmla="*/ 2147483647 w 170"/>
                <a:gd name="T11" fmla="*/ 2147483647 h 176"/>
                <a:gd name="T12" fmla="*/ 2147483647 w 170"/>
                <a:gd name="T13" fmla="*/ 2147483647 h 176"/>
                <a:gd name="T14" fmla="*/ 2147483647 w 170"/>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76">
                  <a:moveTo>
                    <a:pt x="4" y="138"/>
                  </a:moveTo>
                  <a:lnTo>
                    <a:pt x="0" y="2"/>
                  </a:lnTo>
                  <a:lnTo>
                    <a:pt x="170" y="0"/>
                  </a:lnTo>
                  <a:lnTo>
                    <a:pt x="170" y="68"/>
                  </a:lnTo>
                  <a:lnTo>
                    <a:pt x="170" y="172"/>
                  </a:lnTo>
                  <a:lnTo>
                    <a:pt x="38" y="176"/>
                  </a:lnTo>
                  <a:lnTo>
                    <a:pt x="6" y="174"/>
                  </a:lnTo>
                  <a:lnTo>
                    <a:pt x="4" y="138"/>
                  </a:lnTo>
                  <a:close/>
                </a:path>
              </a:pathLst>
            </a:custGeom>
            <a:grpFill/>
            <a:ln w="6350" cmpd="sng">
              <a:solidFill>
                <a:schemeClr val="tx2"/>
              </a:solidFill>
              <a:round/>
              <a:headEnd/>
              <a:tailEnd/>
            </a:ln>
          </p:spPr>
          <p:txBody>
            <a:bodyPr/>
            <a:lstStyle/>
            <a:p>
              <a:endParaRPr lang="en-US"/>
            </a:p>
          </p:txBody>
        </p:sp>
        <p:sp>
          <p:nvSpPr>
            <p:cNvPr id="103" name="Freeform 98"/>
            <p:cNvSpPr>
              <a:spLocks/>
            </p:cNvSpPr>
            <p:nvPr/>
          </p:nvSpPr>
          <p:spPr bwMode="auto">
            <a:xfrm>
              <a:off x="3733800" y="3155950"/>
              <a:ext cx="487363" cy="393700"/>
            </a:xfrm>
            <a:custGeom>
              <a:avLst/>
              <a:gdLst>
                <a:gd name="T0" fmla="*/ 0 w 170"/>
                <a:gd name="T1" fmla="*/ 2147483647 h 138"/>
                <a:gd name="T2" fmla="*/ 2147483647 w 170"/>
                <a:gd name="T3" fmla="*/ 0 h 138"/>
                <a:gd name="T4" fmla="*/ 2147483647 w 170"/>
                <a:gd name="T5" fmla="*/ 2147483647 h 138"/>
                <a:gd name="T6" fmla="*/ 2147483647 w 170"/>
                <a:gd name="T7" fmla="*/ 2147483647 h 138"/>
                <a:gd name="T8" fmla="*/ 0 w 170"/>
                <a:gd name="T9" fmla="*/ 214748364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38">
                  <a:moveTo>
                    <a:pt x="0" y="8"/>
                  </a:moveTo>
                  <a:lnTo>
                    <a:pt x="166" y="0"/>
                  </a:lnTo>
                  <a:lnTo>
                    <a:pt x="170" y="136"/>
                  </a:lnTo>
                  <a:lnTo>
                    <a:pt x="4" y="138"/>
                  </a:lnTo>
                  <a:lnTo>
                    <a:pt x="0" y="8"/>
                  </a:lnTo>
                  <a:close/>
                </a:path>
              </a:pathLst>
            </a:custGeom>
            <a:grpFill/>
            <a:ln w="6350" cmpd="sng">
              <a:solidFill>
                <a:schemeClr val="tx2"/>
              </a:solidFill>
              <a:round/>
              <a:headEnd/>
              <a:tailEnd/>
            </a:ln>
          </p:spPr>
          <p:txBody>
            <a:bodyPr/>
            <a:lstStyle/>
            <a:p>
              <a:endParaRPr lang="en-US"/>
            </a:p>
          </p:txBody>
        </p:sp>
        <p:sp>
          <p:nvSpPr>
            <p:cNvPr id="104" name="Freeform 99"/>
            <p:cNvSpPr>
              <a:spLocks/>
            </p:cNvSpPr>
            <p:nvPr/>
          </p:nvSpPr>
          <p:spPr bwMode="auto">
            <a:xfrm>
              <a:off x="2441575" y="4230688"/>
              <a:ext cx="388938" cy="388937"/>
            </a:xfrm>
            <a:custGeom>
              <a:avLst/>
              <a:gdLst>
                <a:gd name="T0" fmla="*/ 0 w 136"/>
                <a:gd name="T1" fmla="*/ 2147483647 h 136"/>
                <a:gd name="T2" fmla="*/ 2147483647 w 136"/>
                <a:gd name="T3" fmla="*/ 0 h 136"/>
                <a:gd name="T4" fmla="*/ 2147483647 w 136"/>
                <a:gd name="T5" fmla="*/ 2147483647 h 136"/>
                <a:gd name="T6" fmla="*/ 2147483647 w 136"/>
                <a:gd name="T7" fmla="*/ 2147483647 h 136"/>
                <a:gd name="T8" fmla="*/ 0 w 136"/>
                <a:gd name="T9" fmla="*/ 2147483647 h 136"/>
                <a:gd name="T10" fmla="*/ 0 w 136"/>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6">
                  <a:moveTo>
                    <a:pt x="0" y="2"/>
                  </a:moveTo>
                  <a:lnTo>
                    <a:pt x="132" y="0"/>
                  </a:lnTo>
                  <a:lnTo>
                    <a:pt x="136" y="106"/>
                  </a:lnTo>
                  <a:lnTo>
                    <a:pt x="128" y="136"/>
                  </a:lnTo>
                  <a:lnTo>
                    <a:pt x="0" y="136"/>
                  </a:lnTo>
                  <a:lnTo>
                    <a:pt x="0" y="2"/>
                  </a:lnTo>
                  <a:close/>
                </a:path>
              </a:pathLst>
            </a:custGeom>
            <a:grpFill/>
            <a:ln w="6350" cmpd="sng">
              <a:solidFill>
                <a:schemeClr val="tx2"/>
              </a:solidFill>
              <a:round/>
              <a:headEnd/>
              <a:tailEnd/>
            </a:ln>
          </p:spPr>
          <p:txBody>
            <a:bodyPr/>
            <a:lstStyle/>
            <a:p>
              <a:endParaRPr lang="en-US"/>
            </a:p>
          </p:txBody>
        </p:sp>
        <p:sp>
          <p:nvSpPr>
            <p:cNvPr id="105" name="Freeform 100"/>
            <p:cNvSpPr>
              <a:spLocks/>
            </p:cNvSpPr>
            <p:nvPr/>
          </p:nvSpPr>
          <p:spPr bwMode="auto">
            <a:xfrm>
              <a:off x="2406650" y="3641725"/>
              <a:ext cx="766763" cy="593725"/>
            </a:xfrm>
            <a:custGeom>
              <a:avLst/>
              <a:gdLst>
                <a:gd name="T0" fmla="*/ 2147483647 w 268"/>
                <a:gd name="T1" fmla="*/ 2147483647 h 208"/>
                <a:gd name="T2" fmla="*/ 2147483647 w 268"/>
                <a:gd name="T3" fmla="*/ 0 h 208"/>
                <a:gd name="T4" fmla="*/ 2147483647 w 268"/>
                <a:gd name="T5" fmla="*/ 2147483647 h 208"/>
                <a:gd name="T6" fmla="*/ 2147483647 w 268"/>
                <a:gd name="T7" fmla="*/ 2147483647 h 208"/>
                <a:gd name="T8" fmla="*/ 2147483647 w 268"/>
                <a:gd name="T9" fmla="*/ 2147483647 h 208"/>
                <a:gd name="T10" fmla="*/ 2147483647 w 268"/>
                <a:gd name="T11" fmla="*/ 2147483647 h 208"/>
                <a:gd name="T12" fmla="*/ 2147483647 w 268"/>
                <a:gd name="T13" fmla="*/ 2147483647 h 208"/>
                <a:gd name="T14" fmla="*/ 2147483647 w 268"/>
                <a:gd name="T15" fmla="*/ 2147483647 h 208"/>
                <a:gd name="T16" fmla="*/ 0 w 268"/>
                <a:gd name="T17" fmla="*/ 2147483647 h 208"/>
                <a:gd name="T18" fmla="*/ 2147483647 w 268"/>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8">
                  <a:moveTo>
                    <a:pt x="4" y="2"/>
                  </a:moveTo>
                  <a:lnTo>
                    <a:pt x="138" y="0"/>
                  </a:lnTo>
                  <a:lnTo>
                    <a:pt x="268" y="2"/>
                  </a:lnTo>
                  <a:lnTo>
                    <a:pt x="266" y="106"/>
                  </a:lnTo>
                  <a:lnTo>
                    <a:pt x="146" y="104"/>
                  </a:lnTo>
                  <a:lnTo>
                    <a:pt x="144" y="206"/>
                  </a:lnTo>
                  <a:lnTo>
                    <a:pt x="12" y="208"/>
                  </a:lnTo>
                  <a:lnTo>
                    <a:pt x="8" y="168"/>
                  </a:lnTo>
                  <a:lnTo>
                    <a:pt x="0" y="168"/>
                  </a:lnTo>
                  <a:lnTo>
                    <a:pt x="4" y="2"/>
                  </a:lnTo>
                  <a:close/>
                </a:path>
              </a:pathLst>
            </a:custGeom>
            <a:grpFill/>
            <a:ln w="6350" cmpd="sng">
              <a:solidFill>
                <a:schemeClr val="tx2"/>
              </a:solidFill>
              <a:round/>
              <a:headEnd/>
              <a:tailEnd/>
            </a:ln>
          </p:spPr>
          <p:txBody>
            <a:bodyPr/>
            <a:lstStyle/>
            <a:p>
              <a:endParaRPr lang="en-US"/>
            </a:p>
          </p:txBody>
        </p:sp>
        <p:sp>
          <p:nvSpPr>
            <p:cNvPr id="106" name="Freeform 101"/>
            <p:cNvSpPr>
              <a:spLocks/>
            </p:cNvSpPr>
            <p:nvPr/>
          </p:nvSpPr>
          <p:spPr bwMode="auto">
            <a:xfrm>
              <a:off x="2384425" y="3160713"/>
              <a:ext cx="417513" cy="485775"/>
            </a:xfrm>
            <a:custGeom>
              <a:avLst/>
              <a:gdLst>
                <a:gd name="T0" fmla="*/ 2147483647 w 146"/>
                <a:gd name="T1" fmla="*/ 2147483647 h 170"/>
                <a:gd name="T2" fmla="*/ 2147483647 w 146"/>
                <a:gd name="T3" fmla="*/ 0 h 170"/>
                <a:gd name="T4" fmla="*/ 2147483647 w 146"/>
                <a:gd name="T5" fmla="*/ 2147483647 h 170"/>
                <a:gd name="T6" fmla="*/ 2147483647 w 146"/>
                <a:gd name="T7" fmla="*/ 2147483647 h 170"/>
                <a:gd name="T8" fmla="*/ 2147483647 w 146"/>
                <a:gd name="T9" fmla="*/ 2147483647 h 170"/>
                <a:gd name="T10" fmla="*/ 0 w 146"/>
                <a:gd name="T11" fmla="*/ 2147483647 h 170"/>
                <a:gd name="T12" fmla="*/ 2147483647 w 146"/>
                <a:gd name="T13" fmla="*/ 2147483647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0">
                  <a:moveTo>
                    <a:pt x="4" y="6"/>
                  </a:moveTo>
                  <a:lnTo>
                    <a:pt x="106" y="0"/>
                  </a:lnTo>
                  <a:lnTo>
                    <a:pt x="144" y="4"/>
                  </a:lnTo>
                  <a:lnTo>
                    <a:pt x="146" y="168"/>
                  </a:lnTo>
                  <a:lnTo>
                    <a:pt x="12" y="170"/>
                  </a:lnTo>
                  <a:lnTo>
                    <a:pt x="0" y="170"/>
                  </a:lnTo>
                  <a:lnTo>
                    <a:pt x="4" y="6"/>
                  </a:lnTo>
                  <a:close/>
                </a:path>
              </a:pathLst>
            </a:custGeom>
            <a:grpFill/>
            <a:ln w="6350" cmpd="sng">
              <a:solidFill>
                <a:schemeClr val="tx2"/>
              </a:solidFill>
              <a:round/>
              <a:headEnd/>
              <a:tailEnd/>
            </a:ln>
          </p:spPr>
          <p:txBody>
            <a:bodyPr/>
            <a:lstStyle/>
            <a:p>
              <a:endParaRPr lang="en-US"/>
            </a:p>
          </p:txBody>
        </p:sp>
        <p:sp>
          <p:nvSpPr>
            <p:cNvPr id="107" name="Freeform 102"/>
            <p:cNvSpPr>
              <a:spLocks/>
            </p:cNvSpPr>
            <p:nvPr/>
          </p:nvSpPr>
          <p:spPr bwMode="auto">
            <a:xfrm>
              <a:off x="2795588" y="3171825"/>
              <a:ext cx="377825" cy="474663"/>
            </a:xfrm>
            <a:custGeom>
              <a:avLst/>
              <a:gdLst>
                <a:gd name="T0" fmla="*/ 0 w 132"/>
                <a:gd name="T1" fmla="*/ 0 h 166"/>
                <a:gd name="T2" fmla="*/ 2147483647 w 132"/>
                <a:gd name="T3" fmla="*/ 0 h 166"/>
                <a:gd name="T4" fmla="*/ 2147483647 w 132"/>
                <a:gd name="T5" fmla="*/ 2147483647 h 166"/>
                <a:gd name="T6" fmla="*/ 2147483647 w 132"/>
                <a:gd name="T7" fmla="*/ 2147483647 h 166"/>
                <a:gd name="T8" fmla="*/ 0 w 132"/>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66">
                  <a:moveTo>
                    <a:pt x="0" y="0"/>
                  </a:moveTo>
                  <a:lnTo>
                    <a:pt x="126" y="0"/>
                  </a:lnTo>
                  <a:lnTo>
                    <a:pt x="132" y="166"/>
                  </a:lnTo>
                  <a:lnTo>
                    <a:pt x="2" y="164"/>
                  </a:lnTo>
                  <a:lnTo>
                    <a:pt x="0" y="0"/>
                  </a:lnTo>
                  <a:close/>
                </a:path>
              </a:pathLst>
            </a:custGeom>
            <a:grpFill/>
            <a:ln w="6350" cmpd="sng">
              <a:solidFill>
                <a:schemeClr val="tx2"/>
              </a:solidFill>
              <a:round/>
              <a:headEnd/>
              <a:tailEnd/>
            </a:ln>
          </p:spPr>
          <p:txBody>
            <a:bodyPr/>
            <a:lstStyle/>
            <a:p>
              <a:endParaRPr lang="en-US"/>
            </a:p>
          </p:txBody>
        </p:sp>
        <p:sp>
          <p:nvSpPr>
            <p:cNvPr id="108" name="Freeform 103"/>
            <p:cNvSpPr>
              <a:spLocks/>
            </p:cNvSpPr>
            <p:nvPr/>
          </p:nvSpPr>
          <p:spPr bwMode="auto">
            <a:xfrm>
              <a:off x="3155950" y="3160713"/>
              <a:ext cx="595313" cy="485775"/>
            </a:xfrm>
            <a:custGeom>
              <a:avLst/>
              <a:gdLst>
                <a:gd name="T0" fmla="*/ 2147483647 w 208"/>
                <a:gd name="T1" fmla="*/ 2147483647 h 170"/>
                <a:gd name="T2" fmla="*/ 2147483647 w 208"/>
                <a:gd name="T3" fmla="*/ 0 h 170"/>
                <a:gd name="T4" fmla="*/ 2147483647 w 208"/>
                <a:gd name="T5" fmla="*/ 2147483647 h 170"/>
                <a:gd name="T6" fmla="*/ 2147483647 w 208"/>
                <a:gd name="T7" fmla="*/ 2147483647 h 170"/>
                <a:gd name="T8" fmla="*/ 2147483647 w 208"/>
                <a:gd name="T9" fmla="*/ 2147483647 h 170"/>
                <a:gd name="T10" fmla="*/ 2147483647 w 208"/>
                <a:gd name="T11" fmla="*/ 2147483647 h 170"/>
                <a:gd name="T12" fmla="*/ 2147483647 w 208"/>
                <a:gd name="T13" fmla="*/ 2147483647 h 170"/>
                <a:gd name="T14" fmla="*/ 2147483647 w 208"/>
                <a:gd name="T15" fmla="*/ 2147483647 h 170"/>
                <a:gd name="T16" fmla="*/ 2147483647 w 208"/>
                <a:gd name="T17" fmla="*/ 2147483647 h 170"/>
                <a:gd name="T18" fmla="*/ 2147483647 w 208"/>
                <a:gd name="T19" fmla="*/ 2147483647 h 170"/>
                <a:gd name="T20" fmla="*/ 0 w 208"/>
                <a:gd name="T21" fmla="*/ 2147483647 h 170"/>
                <a:gd name="T22" fmla="*/ 2147483647 w 208"/>
                <a:gd name="T23" fmla="*/ 2147483647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8" h="170">
                  <a:moveTo>
                    <a:pt x="30" y="2"/>
                  </a:moveTo>
                  <a:lnTo>
                    <a:pt x="196" y="0"/>
                  </a:lnTo>
                  <a:lnTo>
                    <a:pt x="202" y="6"/>
                  </a:lnTo>
                  <a:lnTo>
                    <a:pt x="206" y="136"/>
                  </a:lnTo>
                  <a:lnTo>
                    <a:pt x="208" y="152"/>
                  </a:lnTo>
                  <a:lnTo>
                    <a:pt x="208" y="162"/>
                  </a:lnTo>
                  <a:lnTo>
                    <a:pt x="208" y="166"/>
                  </a:lnTo>
                  <a:lnTo>
                    <a:pt x="204" y="168"/>
                  </a:lnTo>
                  <a:lnTo>
                    <a:pt x="102" y="170"/>
                  </a:lnTo>
                  <a:lnTo>
                    <a:pt x="6" y="170"/>
                  </a:lnTo>
                  <a:lnTo>
                    <a:pt x="0" y="4"/>
                  </a:lnTo>
                  <a:lnTo>
                    <a:pt x="30" y="2"/>
                  </a:lnTo>
                  <a:close/>
                </a:path>
              </a:pathLst>
            </a:custGeom>
            <a:grpFill/>
            <a:ln w="6350" cmpd="sng">
              <a:solidFill>
                <a:schemeClr val="tx2"/>
              </a:solidFill>
              <a:round/>
              <a:headEnd/>
              <a:tailEnd/>
            </a:ln>
          </p:spPr>
          <p:txBody>
            <a:bodyPr/>
            <a:lstStyle/>
            <a:p>
              <a:endParaRPr lang="en-US"/>
            </a:p>
          </p:txBody>
        </p:sp>
        <p:sp>
          <p:nvSpPr>
            <p:cNvPr id="109" name="Freeform 104"/>
            <p:cNvSpPr>
              <a:spLocks/>
            </p:cNvSpPr>
            <p:nvPr/>
          </p:nvSpPr>
          <p:spPr bwMode="auto">
            <a:xfrm>
              <a:off x="3230563" y="2668588"/>
              <a:ext cx="487362" cy="498475"/>
            </a:xfrm>
            <a:custGeom>
              <a:avLst/>
              <a:gdLst>
                <a:gd name="T0" fmla="*/ 0 w 170"/>
                <a:gd name="T1" fmla="*/ 0 h 174"/>
                <a:gd name="T2" fmla="*/ 2147483647 w 170"/>
                <a:gd name="T3" fmla="*/ 2147483647 h 174"/>
                <a:gd name="T4" fmla="*/ 2147483647 w 170"/>
                <a:gd name="T5" fmla="*/ 2147483647 h 174"/>
                <a:gd name="T6" fmla="*/ 2147483647 w 170"/>
                <a:gd name="T7" fmla="*/ 2147483647 h 174"/>
                <a:gd name="T8" fmla="*/ 0 w 170"/>
                <a:gd name="T9" fmla="*/ 0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74">
                  <a:moveTo>
                    <a:pt x="0" y="0"/>
                  </a:moveTo>
                  <a:lnTo>
                    <a:pt x="168" y="2"/>
                  </a:lnTo>
                  <a:lnTo>
                    <a:pt x="170" y="172"/>
                  </a:lnTo>
                  <a:lnTo>
                    <a:pt x="4" y="174"/>
                  </a:lnTo>
                  <a:lnTo>
                    <a:pt x="0" y="0"/>
                  </a:lnTo>
                  <a:close/>
                </a:path>
              </a:pathLst>
            </a:custGeom>
            <a:grpFill/>
            <a:ln w="6350" cmpd="sng">
              <a:solidFill>
                <a:schemeClr val="tx2"/>
              </a:solidFill>
              <a:round/>
              <a:headEnd/>
              <a:tailEnd/>
            </a:ln>
          </p:spPr>
          <p:txBody>
            <a:bodyPr/>
            <a:lstStyle/>
            <a:p>
              <a:endParaRPr lang="en-US"/>
            </a:p>
          </p:txBody>
        </p:sp>
        <p:sp>
          <p:nvSpPr>
            <p:cNvPr id="110" name="Freeform 105"/>
            <p:cNvSpPr>
              <a:spLocks/>
            </p:cNvSpPr>
            <p:nvPr/>
          </p:nvSpPr>
          <p:spPr bwMode="auto">
            <a:xfrm>
              <a:off x="3711575" y="2674938"/>
              <a:ext cx="496888" cy="503237"/>
            </a:xfrm>
            <a:custGeom>
              <a:avLst/>
              <a:gdLst>
                <a:gd name="T0" fmla="*/ 0 w 174"/>
                <a:gd name="T1" fmla="*/ 0 h 176"/>
                <a:gd name="T2" fmla="*/ 2147483647 w 174"/>
                <a:gd name="T3" fmla="*/ 0 h 176"/>
                <a:gd name="T4" fmla="*/ 2147483647 w 174"/>
                <a:gd name="T5" fmla="*/ 2147483647 h 176"/>
                <a:gd name="T6" fmla="*/ 2147483647 w 174"/>
                <a:gd name="T7" fmla="*/ 2147483647 h 176"/>
                <a:gd name="T8" fmla="*/ 2147483647 w 174"/>
                <a:gd name="T9" fmla="*/ 2147483647 h 176"/>
                <a:gd name="T10" fmla="*/ 0 w 174"/>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176">
                  <a:moveTo>
                    <a:pt x="0" y="0"/>
                  </a:moveTo>
                  <a:lnTo>
                    <a:pt x="172" y="0"/>
                  </a:lnTo>
                  <a:lnTo>
                    <a:pt x="174" y="168"/>
                  </a:lnTo>
                  <a:lnTo>
                    <a:pt x="8" y="176"/>
                  </a:lnTo>
                  <a:lnTo>
                    <a:pt x="2" y="170"/>
                  </a:lnTo>
                  <a:lnTo>
                    <a:pt x="0" y="0"/>
                  </a:lnTo>
                  <a:close/>
                </a:path>
              </a:pathLst>
            </a:custGeom>
            <a:grpFill/>
            <a:ln w="6350" cmpd="sng">
              <a:solidFill>
                <a:schemeClr val="tx2"/>
              </a:solidFill>
              <a:round/>
              <a:headEnd/>
              <a:tailEnd/>
            </a:ln>
          </p:spPr>
          <p:txBody>
            <a:bodyPr/>
            <a:lstStyle/>
            <a:p>
              <a:endParaRPr lang="en-US"/>
            </a:p>
          </p:txBody>
        </p:sp>
        <p:sp>
          <p:nvSpPr>
            <p:cNvPr id="111" name="Freeform 106"/>
            <p:cNvSpPr>
              <a:spLocks/>
            </p:cNvSpPr>
            <p:nvPr/>
          </p:nvSpPr>
          <p:spPr bwMode="auto">
            <a:xfrm>
              <a:off x="4203700" y="2674938"/>
              <a:ext cx="492125" cy="481012"/>
            </a:xfrm>
            <a:custGeom>
              <a:avLst/>
              <a:gdLst>
                <a:gd name="T0" fmla="*/ 0 w 172"/>
                <a:gd name="T1" fmla="*/ 0 h 168"/>
                <a:gd name="T2" fmla="*/ 2147483647 w 172"/>
                <a:gd name="T3" fmla="*/ 0 h 168"/>
                <a:gd name="T4" fmla="*/ 2147483647 w 172"/>
                <a:gd name="T5" fmla="*/ 2147483647 h 168"/>
                <a:gd name="T6" fmla="*/ 2147483647 w 172"/>
                <a:gd name="T7" fmla="*/ 2147483647 h 168"/>
                <a:gd name="T8" fmla="*/ 2147483647 w 172"/>
                <a:gd name="T9" fmla="*/ 2147483647 h 168"/>
                <a:gd name="T10" fmla="*/ 0 w 172"/>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68">
                  <a:moveTo>
                    <a:pt x="0" y="0"/>
                  </a:moveTo>
                  <a:lnTo>
                    <a:pt x="164" y="0"/>
                  </a:lnTo>
                  <a:lnTo>
                    <a:pt x="168" y="100"/>
                  </a:lnTo>
                  <a:lnTo>
                    <a:pt x="172" y="166"/>
                  </a:lnTo>
                  <a:lnTo>
                    <a:pt x="2" y="168"/>
                  </a:lnTo>
                  <a:lnTo>
                    <a:pt x="0" y="0"/>
                  </a:lnTo>
                  <a:close/>
                </a:path>
              </a:pathLst>
            </a:custGeom>
            <a:grpFill/>
            <a:ln w="6350" cmpd="sng">
              <a:solidFill>
                <a:schemeClr val="tx2"/>
              </a:solidFill>
              <a:round/>
              <a:headEnd/>
              <a:tailEnd/>
            </a:ln>
          </p:spPr>
          <p:txBody>
            <a:bodyPr/>
            <a:lstStyle/>
            <a:p>
              <a:endParaRPr lang="en-US"/>
            </a:p>
          </p:txBody>
        </p:sp>
        <p:sp>
          <p:nvSpPr>
            <p:cNvPr id="112" name="Freeform 107"/>
            <p:cNvSpPr>
              <a:spLocks/>
            </p:cNvSpPr>
            <p:nvPr/>
          </p:nvSpPr>
          <p:spPr bwMode="auto">
            <a:xfrm>
              <a:off x="4672013" y="2560638"/>
              <a:ext cx="481012" cy="400050"/>
            </a:xfrm>
            <a:custGeom>
              <a:avLst/>
              <a:gdLst>
                <a:gd name="T0" fmla="*/ 0 w 168"/>
                <a:gd name="T1" fmla="*/ 2147483647 h 140"/>
                <a:gd name="T2" fmla="*/ 2147483647 w 168"/>
                <a:gd name="T3" fmla="*/ 0 h 140"/>
                <a:gd name="T4" fmla="*/ 2147483647 w 168"/>
                <a:gd name="T5" fmla="*/ 0 h 140"/>
                <a:gd name="T6" fmla="*/ 2147483647 w 168"/>
                <a:gd name="T7" fmla="*/ 0 h 140"/>
                <a:gd name="T8" fmla="*/ 2147483647 w 168"/>
                <a:gd name="T9" fmla="*/ 0 h 140"/>
                <a:gd name="T10" fmla="*/ 2147483647 w 168"/>
                <a:gd name="T11" fmla="*/ 2147483647 h 140"/>
                <a:gd name="T12" fmla="*/ 2147483647 w 168"/>
                <a:gd name="T13" fmla="*/ 2147483647 h 140"/>
                <a:gd name="T14" fmla="*/ 2147483647 w 168"/>
                <a:gd name="T15" fmla="*/ 2147483647 h 140"/>
                <a:gd name="T16" fmla="*/ 0 w 168"/>
                <a:gd name="T17" fmla="*/ 2147483647 h 140"/>
                <a:gd name="T18" fmla="*/ 0 w 168"/>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40">
                  <a:moveTo>
                    <a:pt x="0" y="4"/>
                  </a:moveTo>
                  <a:lnTo>
                    <a:pt x="84" y="0"/>
                  </a:lnTo>
                  <a:lnTo>
                    <a:pt x="140" y="0"/>
                  </a:lnTo>
                  <a:lnTo>
                    <a:pt x="158" y="0"/>
                  </a:lnTo>
                  <a:lnTo>
                    <a:pt x="166" y="0"/>
                  </a:lnTo>
                  <a:lnTo>
                    <a:pt x="168" y="106"/>
                  </a:lnTo>
                  <a:lnTo>
                    <a:pt x="168" y="130"/>
                  </a:lnTo>
                  <a:lnTo>
                    <a:pt x="4" y="140"/>
                  </a:lnTo>
                  <a:lnTo>
                    <a:pt x="0" y="40"/>
                  </a:lnTo>
                  <a:lnTo>
                    <a:pt x="0" y="4"/>
                  </a:lnTo>
                  <a:close/>
                </a:path>
              </a:pathLst>
            </a:custGeom>
            <a:grpFill/>
            <a:ln w="6350" cmpd="sng">
              <a:solidFill>
                <a:schemeClr val="tx2"/>
              </a:solidFill>
              <a:round/>
              <a:headEnd/>
              <a:tailEnd/>
            </a:ln>
          </p:spPr>
          <p:txBody>
            <a:bodyPr/>
            <a:lstStyle/>
            <a:p>
              <a:endParaRPr lang="en-US"/>
            </a:p>
          </p:txBody>
        </p:sp>
        <p:sp>
          <p:nvSpPr>
            <p:cNvPr id="113" name="Freeform 108"/>
            <p:cNvSpPr>
              <a:spLocks/>
            </p:cNvSpPr>
            <p:nvPr/>
          </p:nvSpPr>
          <p:spPr bwMode="auto">
            <a:xfrm>
              <a:off x="4684713" y="2932113"/>
              <a:ext cx="492125" cy="411162"/>
            </a:xfrm>
            <a:custGeom>
              <a:avLst/>
              <a:gdLst>
                <a:gd name="T0" fmla="*/ 2147483647 w 172"/>
                <a:gd name="T1" fmla="*/ 0 h 144"/>
                <a:gd name="T2" fmla="*/ 2147483647 w 172"/>
                <a:gd name="T3" fmla="*/ 2147483647 h 144"/>
                <a:gd name="T4" fmla="*/ 2147483647 w 172"/>
                <a:gd name="T5" fmla="*/ 2147483647 h 144"/>
                <a:gd name="T6" fmla="*/ 2147483647 w 172"/>
                <a:gd name="T7" fmla="*/ 2147483647 h 144"/>
                <a:gd name="T8" fmla="*/ 2147483647 w 172"/>
                <a:gd name="T9" fmla="*/ 2147483647 h 144"/>
                <a:gd name="T10" fmla="*/ 0 w 172"/>
                <a:gd name="T11" fmla="*/ 2147483647 h 144"/>
                <a:gd name="T12" fmla="*/ 2147483647 w 17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44">
                  <a:moveTo>
                    <a:pt x="164" y="0"/>
                  </a:moveTo>
                  <a:lnTo>
                    <a:pt x="172" y="108"/>
                  </a:lnTo>
                  <a:lnTo>
                    <a:pt x="168" y="142"/>
                  </a:lnTo>
                  <a:lnTo>
                    <a:pt x="4" y="144"/>
                  </a:lnTo>
                  <a:lnTo>
                    <a:pt x="4" y="76"/>
                  </a:lnTo>
                  <a:lnTo>
                    <a:pt x="0" y="10"/>
                  </a:lnTo>
                  <a:lnTo>
                    <a:pt x="164" y="0"/>
                  </a:lnTo>
                  <a:close/>
                </a:path>
              </a:pathLst>
            </a:custGeom>
            <a:grpFill/>
            <a:ln w="6350" cmpd="sng">
              <a:solidFill>
                <a:schemeClr val="tx2"/>
              </a:solidFill>
              <a:round/>
              <a:headEnd/>
              <a:tailEnd/>
            </a:ln>
          </p:spPr>
          <p:txBody>
            <a:bodyPr/>
            <a:lstStyle/>
            <a:p>
              <a:endParaRPr lang="en-US"/>
            </a:p>
          </p:txBody>
        </p:sp>
        <p:sp>
          <p:nvSpPr>
            <p:cNvPr id="114" name="Freeform 215"/>
            <p:cNvSpPr>
              <a:spLocks/>
            </p:cNvSpPr>
            <p:nvPr/>
          </p:nvSpPr>
          <p:spPr bwMode="auto">
            <a:xfrm>
              <a:off x="1611313" y="1690688"/>
              <a:ext cx="566737" cy="503237"/>
            </a:xfrm>
            <a:custGeom>
              <a:avLst/>
              <a:gdLst>
                <a:gd name="T0" fmla="*/ 2147483647 w 198"/>
                <a:gd name="T1" fmla="*/ 0 h 176"/>
                <a:gd name="T2" fmla="*/ 2147483647 w 198"/>
                <a:gd name="T3" fmla="*/ 2147483647 h 176"/>
                <a:gd name="T4" fmla="*/ 2147483647 w 198"/>
                <a:gd name="T5" fmla="*/ 2147483647 h 176"/>
                <a:gd name="T6" fmla="*/ 0 w 198"/>
                <a:gd name="T7" fmla="*/ 2147483647 h 176"/>
                <a:gd name="T8" fmla="*/ 0 w 198"/>
                <a:gd name="T9" fmla="*/ 2147483647 h 176"/>
                <a:gd name="T10" fmla="*/ 2147483647 w 198"/>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8" h="176">
                  <a:moveTo>
                    <a:pt x="4" y="0"/>
                  </a:moveTo>
                  <a:lnTo>
                    <a:pt x="198" y="14"/>
                  </a:lnTo>
                  <a:lnTo>
                    <a:pt x="196" y="172"/>
                  </a:lnTo>
                  <a:lnTo>
                    <a:pt x="0" y="176"/>
                  </a:lnTo>
                  <a:lnTo>
                    <a:pt x="0" y="168"/>
                  </a:lnTo>
                  <a:lnTo>
                    <a:pt x="4" y="0"/>
                  </a:lnTo>
                  <a:close/>
                </a:path>
              </a:pathLst>
            </a:custGeom>
            <a:grpFill/>
            <a:ln w="6350" cmpd="sng">
              <a:solidFill>
                <a:schemeClr val="tx2"/>
              </a:solidFill>
              <a:round/>
              <a:headEnd/>
              <a:tailEnd/>
            </a:ln>
          </p:spPr>
          <p:txBody>
            <a:bodyPr/>
            <a:lstStyle/>
            <a:p>
              <a:endParaRPr lang="en-US"/>
            </a:p>
          </p:txBody>
        </p:sp>
      </p:grpSp>
      <p:graphicFrame>
        <p:nvGraphicFramePr>
          <p:cNvPr id="115" name="Chart 114"/>
          <p:cNvGraphicFramePr>
            <a:graphicFrameLocks/>
          </p:cNvGraphicFramePr>
          <p:nvPr>
            <p:extLst>
              <p:ext uri="{D42A27DB-BD31-4B8C-83A1-F6EECF244321}">
                <p14:modId xmlns:p14="http://schemas.microsoft.com/office/powerpoint/2010/main" val="3530247522"/>
              </p:ext>
            </p:extLst>
          </p:nvPr>
        </p:nvGraphicFramePr>
        <p:xfrm>
          <a:off x="180934" y="1027853"/>
          <a:ext cx="559951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4795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b="1" dirty="0" smtClean="0"/>
              <a:t>Labette</a:t>
            </a:r>
            <a:endParaRPr lang="en-US" b="1" dirty="0"/>
          </a:p>
        </p:txBody>
      </p:sp>
      <p:graphicFrame>
        <p:nvGraphicFramePr>
          <p:cNvPr id="7" name="Content Placeholder 19"/>
          <p:cNvGraphicFramePr>
            <a:graphicFrameLocks/>
          </p:cNvGraphicFramePr>
          <p:nvPr>
            <p:extLst>
              <p:ext uri="{D42A27DB-BD31-4B8C-83A1-F6EECF244321}">
                <p14:modId xmlns:p14="http://schemas.microsoft.com/office/powerpoint/2010/main" val="3547520529"/>
              </p:ext>
            </p:extLst>
          </p:nvPr>
        </p:nvGraphicFramePr>
        <p:xfrm>
          <a:off x="4191000" y="3444240"/>
          <a:ext cx="3820222" cy="2575560"/>
        </p:xfrm>
        <a:graphic>
          <a:graphicData uri="http://schemas.openxmlformats.org/drawingml/2006/table">
            <a:tbl>
              <a:tblPr firstRow="1" bandRow="1">
                <a:tableStyleId>{69012ECD-51FC-41F1-AA8D-1B2483CD663E}</a:tableStyleId>
              </a:tblPr>
              <a:tblGrid>
                <a:gridCol w="1371600"/>
                <a:gridCol w="1066800"/>
                <a:gridCol w="138182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tc>
                <a:tc>
                  <a:txBody>
                    <a:bodyPr/>
                    <a:lstStyle/>
                    <a:p>
                      <a:pPr algn="ctr"/>
                      <a:r>
                        <a:rPr lang="en-US" sz="1400" dirty="0" smtClean="0"/>
                        <a:t>Labette</a:t>
                      </a:r>
                      <a:endParaRPr lang="en-US" sz="1400" dirty="0"/>
                    </a:p>
                  </a:txBody>
                  <a:tcPr anchor="ctr"/>
                </a:tc>
                <a:tc>
                  <a:txBody>
                    <a:bodyPr/>
                    <a:lstStyle/>
                    <a:p>
                      <a:pPr algn="ctr"/>
                      <a:r>
                        <a:rPr lang="en-US" sz="1400" dirty="0" smtClean="0"/>
                        <a:t>Kansas</a:t>
                      </a:r>
                      <a:endParaRPr lang="en-US" sz="1400" dirty="0"/>
                    </a:p>
                  </a:txBody>
                  <a:tcPr anchor="ctr"/>
                </a:tc>
              </a:tr>
              <a:tr h="741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2013 Population</a:t>
                      </a:r>
                    </a:p>
                  </a:txBody>
                  <a:tcPr anchor="ctr"/>
                </a:tc>
                <a:tc>
                  <a:txBody>
                    <a:bodyPr/>
                    <a:lstStyle/>
                    <a:p>
                      <a:pPr algn="ctr" fontAlgn="t"/>
                      <a:r>
                        <a:rPr lang="en-US" sz="1400" dirty="0" smtClean="0"/>
                        <a:t>20,969</a:t>
                      </a:r>
                      <a:endParaRPr lang="en-US" sz="1400" dirty="0"/>
                    </a:p>
                  </a:txBody>
                  <a:tcPr marL="19050" marR="19050" marT="19050" marB="19050" anchor="ctr"/>
                </a:tc>
                <a:tc>
                  <a:txBody>
                    <a:bodyPr/>
                    <a:lstStyle/>
                    <a:p>
                      <a:pPr algn="ctr" fontAlgn="t"/>
                      <a:r>
                        <a:rPr lang="en-US" sz="1400" dirty="0"/>
                        <a:t>2,895,801</a:t>
                      </a:r>
                    </a:p>
                  </a:txBody>
                  <a:tcPr marL="19050" marR="19050" marT="19050" marB="1905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2010 Persons per sq. mile</a:t>
                      </a:r>
                    </a:p>
                  </a:txBody>
                  <a:tcPr anchor="ctr"/>
                </a:tc>
                <a:tc>
                  <a:txBody>
                    <a:bodyPr/>
                    <a:lstStyle/>
                    <a:p>
                      <a:pPr algn="ctr" fontAlgn="t"/>
                      <a:r>
                        <a:rPr lang="en-US" sz="1400" dirty="0" smtClean="0">
                          <a:effectLst/>
                          <a:latin typeface="Arial"/>
                        </a:rPr>
                        <a:t>33.5</a:t>
                      </a:r>
                      <a:endParaRPr lang="en-US" sz="1400" dirty="0">
                        <a:effectLst/>
                        <a:latin typeface="Arial"/>
                      </a:endParaRPr>
                    </a:p>
                  </a:txBody>
                  <a:tcPr marL="19050" marR="19050" marT="19050" marB="19050" anchor="ctr"/>
                </a:tc>
                <a:tc>
                  <a:txBody>
                    <a:bodyPr/>
                    <a:lstStyle/>
                    <a:p>
                      <a:pPr algn="ctr" fontAlgn="t"/>
                      <a:r>
                        <a:rPr lang="en-US" sz="1400" dirty="0">
                          <a:effectLst/>
                        </a:rPr>
                        <a:t>34.9</a:t>
                      </a:r>
                      <a:endParaRPr lang="en-US" sz="1400" dirty="0">
                        <a:effectLst/>
                        <a:latin typeface="Arial"/>
                      </a:endParaRPr>
                    </a:p>
                  </a:txBody>
                  <a:tcPr marL="19050" marR="19050" marT="19050" marB="1905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2009- 2013</a:t>
                      </a:r>
                      <a:r>
                        <a:rPr lang="en-US" sz="1400" baseline="0" dirty="0" smtClean="0"/>
                        <a:t> </a:t>
                      </a:r>
                      <a:r>
                        <a:rPr lang="en-US" sz="1400" dirty="0" smtClean="0"/>
                        <a:t>Median household income</a:t>
                      </a:r>
                    </a:p>
                  </a:txBody>
                  <a:tcPr anchor="ctr"/>
                </a:tc>
                <a:tc>
                  <a:txBody>
                    <a:bodyPr/>
                    <a:lstStyle/>
                    <a:p>
                      <a:pPr algn="ctr" fontAlgn="t"/>
                      <a:r>
                        <a:rPr lang="en-US" sz="1400" dirty="0" smtClean="0">
                          <a:effectLst/>
                          <a:latin typeface="Arial"/>
                        </a:rPr>
                        <a:t>$40,916</a:t>
                      </a:r>
                      <a:endParaRPr lang="en-US" sz="1400" dirty="0">
                        <a:effectLst/>
                        <a:latin typeface="Arial"/>
                      </a:endParaRPr>
                    </a:p>
                  </a:txBody>
                  <a:tcPr marL="19050" marR="19050" marT="19050" marB="19050" anchor="ctr"/>
                </a:tc>
                <a:tc>
                  <a:txBody>
                    <a:bodyPr/>
                    <a:lstStyle/>
                    <a:p>
                      <a:pPr algn="ctr" fontAlgn="t"/>
                      <a:r>
                        <a:rPr lang="en-US" sz="1400" dirty="0">
                          <a:effectLst/>
                        </a:rPr>
                        <a:t>$51,332</a:t>
                      </a:r>
                      <a:endParaRPr lang="en-US" sz="1400" dirty="0">
                        <a:effectLst/>
                        <a:latin typeface="Arial"/>
                      </a:endParaRPr>
                    </a:p>
                  </a:txBody>
                  <a:tcPr marL="19050" marR="19050" marT="19050" marB="19050" anchor="ctr"/>
                </a:tc>
              </a:tr>
            </a:tbl>
          </a:graphicData>
        </a:graphic>
      </p:graphicFrame>
      <p:sp>
        <p:nvSpPr>
          <p:cNvPr id="8" name="Rectangle 7"/>
          <p:cNvSpPr/>
          <p:nvPr/>
        </p:nvSpPr>
        <p:spPr>
          <a:xfrm>
            <a:off x="185290" y="3810000"/>
            <a:ext cx="3910045" cy="1323439"/>
          </a:xfrm>
          <a:prstGeom prst="rect">
            <a:avLst/>
          </a:prstGeom>
          <a:noFill/>
        </p:spPr>
        <p:txBody>
          <a:bodyPr wrap="none" lIns="91440" tIns="45720" rIns="91440" bIns="45720" anchor="ctr">
            <a:spAutoFit/>
          </a:bodyPr>
          <a:lstStyle/>
          <a:p>
            <a:pPr algn="ctr"/>
            <a:r>
              <a:rPr lang="en-US" dirty="0">
                <a:ln w="0"/>
                <a:solidFill>
                  <a:schemeClr val="accent1"/>
                </a:solidFill>
                <a:effectLst>
                  <a:outerShdw blurRad="38100" dist="25400" dir="5400000" algn="ctr" rotWithShape="0">
                    <a:srgbClr val="6E747A">
                      <a:alpha val="43000"/>
                    </a:srgbClr>
                  </a:outerShdw>
                </a:effectLst>
              </a:rPr>
              <a:t>Rank: </a:t>
            </a:r>
            <a:r>
              <a:rPr lang="en-US" sz="8000" b="1" cap="none" spc="0" dirty="0" smtClean="0">
                <a:ln w="22225">
                  <a:solidFill>
                    <a:schemeClr val="tx2"/>
                  </a:solidFill>
                  <a:prstDash val="solid"/>
                </a:ln>
                <a:solidFill>
                  <a:schemeClr val="tx2"/>
                </a:solidFill>
                <a:effectLst/>
              </a:rPr>
              <a:t>102</a:t>
            </a:r>
            <a:r>
              <a:rPr lang="en-US" sz="5400" b="1" cap="none" spc="0" dirty="0" smtClean="0">
                <a:ln w="22225">
                  <a:solidFill>
                    <a:schemeClr val="tx2"/>
                  </a:solidFill>
                  <a:prstDash val="solid"/>
                </a:ln>
                <a:solidFill>
                  <a:schemeClr val="tx2"/>
                </a:solidFill>
                <a:effectLst/>
              </a:rPr>
              <a:t>/105</a:t>
            </a:r>
          </a:p>
        </p:txBody>
      </p:sp>
      <p:sp>
        <p:nvSpPr>
          <p:cNvPr id="9" name="Rectangle 8"/>
          <p:cNvSpPr/>
          <p:nvPr/>
        </p:nvSpPr>
        <p:spPr>
          <a:xfrm>
            <a:off x="470624" y="4951041"/>
            <a:ext cx="2630849" cy="1015663"/>
          </a:xfrm>
          <a:prstGeom prst="rect">
            <a:avLst/>
          </a:prstGeom>
          <a:noFill/>
        </p:spPr>
        <p:txBody>
          <a:bodyPr wrap="none" lIns="91440" tIns="45720" rIns="91440" bIns="45720" anchor="ctr">
            <a:spAutoFit/>
          </a:bodyPr>
          <a:lstStyle/>
          <a:p>
            <a:pPr algn="ctr"/>
            <a:r>
              <a:rPr lang="en-US" dirty="0" smtClean="0">
                <a:ln w="0"/>
                <a:solidFill>
                  <a:schemeClr val="accent1"/>
                </a:solidFill>
                <a:effectLst>
                  <a:outerShdw blurRad="38100" dist="25400" dir="5400000" algn="ctr" rotWithShape="0">
                    <a:srgbClr val="6E747A">
                      <a:alpha val="43000"/>
                    </a:srgbClr>
                  </a:outerShdw>
                </a:effectLst>
              </a:rPr>
              <a:t>Z-Score: </a:t>
            </a:r>
            <a:r>
              <a:rPr lang="en-US" sz="6000" b="1" dirty="0" smtClean="0">
                <a:ln w="12700">
                  <a:solidFill>
                    <a:schemeClr val="accent2"/>
                  </a:solidFill>
                  <a:prstDash val="solid"/>
                </a:ln>
                <a:solidFill>
                  <a:schemeClr val="accent2"/>
                </a:solidFill>
                <a:effectLst>
                  <a:outerShdw dist="38100" dir="2640000" algn="bl" rotWithShape="0">
                    <a:schemeClr val="accent1"/>
                  </a:outerShdw>
                </a:effectLst>
              </a:rPr>
              <a:t>0.85</a:t>
            </a:r>
            <a:endParaRPr lang="en-US" sz="4000" b="1" dirty="0" smtClean="0">
              <a:ln w="12700">
                <a:solidFill>
                  <a:schemeClr val="accent2"/>
                </a:solidFill>
                <a:prstDash val="solid"/>
              </a:ln>
              <a:solidFill>
                <a:schemeClr val="accent2"/>
              </a:solidFill>
              <a:effectLst>
                <a:outerShdw dist="38100" dir="2640000" algn="bl" rotWithShape="0">
                  <a:schemeClr val="accent1"/>
                </a:outerShdw>
              </a:effectLst>
            </a:endParaRPr>
          </a:p>
        </p:txBody>
      </p:sp>
      <p:grpSp>
        <p:nvGrpSpPr>
          <p:cNvPr id="5" name="Group 4"/>
          <p:cNvGrpSpPr/>
          <p:nvPr/>
        </p:nvGrpSpPr>
        <p:grpSpPr>
          <a:xfrm>
            <a:off x="3492576" y="467121"/>
            <a:ext cx="4776153" cy="2582773"/>
            <a:chOff x="1571625" y="1593850"/>
            <a:chExt cx="6545263" cy="3454400"/>
          </a:xfrm>
          <a:solidFill>
            <a:schemeClr val="tx2">
              <a:lumMod val="20000"/>
              <a:lumOff val="80000"/>
            </a:schemeClr>
          </a:solidFill>
        </p:grpSpPr>
        <p:sp>
          <p:nvSpPr>
            <p:cNvPr id="10" name="Freeform 5"/>
            <p:cNvSpPr>
              <a:spLocks/>
            </p:cNvSpPr>
            <p:nvPr/>
          </p:nvSpPr>
          <p:spPr bwMode="auto">
            <a:xfrm>
              <a:off x="2171700" y="1690688"/>
              <a:ext cx="573088" cy="492125"/>
            </a:xfrm>
            <a:custGeom>
              <a:avLst/>
              <a:gdLst>
                <a:gd name="T0" fmla="*/ 2147483647 w 200"/>
                <a:gd name="T1" fmla="*/ 2147483647 h 172"/>
                <a:gd name="T2" fmla="*/ 2147483647 w 200"/>
                <a:gd name="T3" fmla="*/ 2147483647 h 172"/>
                <a:gd name="T4" fmla="*/ 2147483647 w 200"/>
                <a:gd name="T5" fmla="*/ 0 h 172"/>
                <a:gd name="T6" fmla="*/ 2147483647 w 200"/>
                <a:gd name="T7" fmla="*/ 2147483647 h 172"/>
                <a:gd name="T8" fmla="*/ 2147483647 w 200"/>
                <a:gd name="T9" fmla="*/ 2147483647 h 172"/>
                <a:gd name="T10" fmla="*/ 0 w 200"/>
                <a:gd name="T11" fmla="*/ 2147483647 h 172"/>
                <a:gd name="T12" fmla="*/ 2147483647 w 200"/>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2" y="14"/>
                  </a:moveTo>
                  <a:lnTo>
                    <a:pt x="28" y="4"/>
                  </a:lnTo>
                  <a:lnTo>
                    <a:pt x="186" y="0"/>
                  </a:lnTo>
                  <a:lnTo>
                    <a:pt x="200" y="14"/>
                  </a:lnTo>
                  <a:lnTo>
                    <a:pt x="198" y="172"/>
                  </a:lnTo>
                  <a:lnTo>
                    <a:pt x="0" y="172"/>
                  </a:lnTo>
                  <a:lnTo>
                    <a:pt x="2" y="14"/>
                  </a:lnTo>
                  <a:close/>
                </a:path>
              </a:pathLst>
            </a:custGeom>
            <a:grpFill/>
            <a:ln w="6350" cmpd="sng">
              <a:solidFill>
                <a:schemeClr val="tx2"/>
              </a:solidFill>
              <a:round/>
              <a:headEnd/>
              <a:tailEnd/>
            </a:ln>
          </p:spPr>
          <p:txBody>
            <a:bodyPr/>
            <a:lstStyle/>
            <a:p>
              <a:endParaRPr lang="en-US"/>
            </a:p>
          </p:txBody>
        </p:sp>
        <p:sp>
          <p:nvSpPr>
            <p:cNvPr id="11" name="Freeform 6"/>
            <p:cNvSpPr>
              <a:spLocks/>
            </p:cNvSpPr>
            <p:nvPr/>
          </p:nvSpPr>
          <p:spPr bwMode="auto">
            <a:xfrm>
              <a:off x="2738438" y="1708150"/>
              <a:ext cx="474662" cy="496888"/>
            </a:xfrm>
            <a:custGeom>
              <a:avLst/>
              <a:gdLst>
                <a:gd name="T0" fmla="*/ 2147483647 w 166"/>
                <a:gd name="T1" fmla="*/ 2147483647 h 174"/>
                <a:gd name="T2" fmla="*/ 2147483647 w 166"/>
                <a:gd name="T3" fmla="*/ 2147483647 h 174"/>
                <a:gd name="T4" fmla="*/ 2147483647 w 166"/>
                <a:gd name="T5" fmla="*/ 2147483647 h 174"/>
                <a:gd name="T6" fmla="*/ 2147483647 w 166"/>
                <a:gd name="T7" fmla="*/ 0 h 174"/>
                <a:gd name="T8" fmla="*/ 2147483647 w 166"/>
                <a:gd name="T9" fmla="*/ 0 h 174"/>
                <a:gd name="T10" fmla="*/ 2147483647 w 166"/>
                <a:gd name="T11" fmla="*/ 2147483647 h 174"/>
                <a:gd name="T12" fmla="*/ 2147483647 w 166"/>
                <a:gd name="T13" fmla="*/ 2147483647 h 174"/>
                <a:gd name="T14" fmla="*/ 2147483647 w 166"/>
                <a:gd name="T15" fmla="*/ 2147483647 h 174"/>
                <a:gd name="T16" fmla="*/ 2147483647 w 166"/>
                <a:gd name="T17" fmla="*/ 2147483647 h 174"/>
                <a:gd name="T18" fmla="*/ 0 w 166"/>
                <a:gd name="T19" fmla="*/ 2147483647 h 174"/>
                <a:gd name="T20" fmla="*/ 2147483647 w 166"/>
                <a:gd name="T21" fmla="*/ 2147483647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 h="174">
                  <a:moveTo>
                    <a:pt x="2" y="8"/>
                  </a:moveTo>
                  <a:lnTo>
                    <a:pt x="30" y="6"/>
                  </a:lnTo>
                  <a:lnTo>
                    <a:pt x="86" y="4"/>
                  </a:lnTo>
                  <a:lnTo>
                    <a:pt x="138" y="0"/>
                  </a:lnTo>
                  <a:lnTo>
                    <a:pt x="156" y="0"/>
                  </a:lnTo>
                  <a:lnTo>
                    <a:pt x="164" y="2"/>
                  </a:lnTo>
                  <a:lnTo>
                    <a:pt x="166" y="88"/>
                  </a:lnTo>
                  <a:lnTo>
                    <a:pt x="166" y="172"/>
                  </a:lnTo>
                  <a:lnTo>
                    <a:pt x="8" y="174"/>
                  </a:lnTo>
                  <a:lnTo>
                    <a:pt x="0" y="166"/>
                  </a:lnTo>
                  <a:lnTo>
                    <a:pt x="2" y="8"/>
                  </a:lnTo>
                  <a:close/>
                </a:path>
              </a:pathLst>
            </a:custGeom>
            <a:grpFill/>
            <a:ln w="6350" cmpd="sng">
              <a:solidFill>
                <a:schemeClr val="tx2"/>
              </a:solidFill>
              <a:round/>
              <a:headEnd/>
              <a:tailEnd/>
            </a:ln>
          </p:spPr>
          <p:txBody>
            <a:bodyPr/>
            <a:lstStyle/>
            <a:p>
              <a:endParaRPr lang="en-US"/>
            </a:p>
          </p:txBody>
        </p:sp>
        <p:sp>
          <p:nvSpPr>
            <p:cNvPr id="12" name="Freeform 7"/>
            <p:cNvSpPr>
              <a:spLocks/>
            </p:cNvSpPr>
            <p:nvPr/>
          </p:nvSpPr>
          <p:spPr bwMode="auto">
            <a:xfrm>
              <a:off x="3208338" y="1714500"/>
              <a:ext cx="474662" cy="485775"/>
            </a:xfrm>
            <a:custGeom>
              <a:avLst/>
              <a:gdLst>
                <a:gd name="T0" fmla="*/ 0 w 166"/>
                <a:gd name="T1" fmla="*/ 0 h 170"/>
                <a:gd name="T2" fmla="*/ 2147483647 w 166"/>
                <a:gd name="T3" fmla="*/ 0 h 170"/>
                <a:gd name="T4" fmla="*/ 2147483647 w 166"/>
                <a:gd name="T5" fmla="*/ 2147483647 h 170"/>
                <a:gd name="T6" fmla="*/ 2147483647 w 166"/>
                <a:gd name="T7" fmla="*/ 2147483647 h 170"/>
                <a:gd name="T8" fmla="*/ 0 w 166"/>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0">
                  <a:moveTo>
                    <a:pt x="0" y="0"/>
                  </a:moveTo>
                  <a:lnTo>
                    <a:pt x="164" y="0"/>
                  </a:lnTo>
                  <a:lnTo>
                    <a:pt x="166" y="168"/>
                  </a:lnTo>
                  <a:lnTo>
                    <a:pt x="2" y="170"/>
                  </a:lnTo>
                  <a:lnTo>
                    <a:pt x="0" y="0"/>
                  </a:lnTo>
                  <a:close/>
                </a:path>
              </a:pathLst>
            </a:custGeom>
            <a:grpFill/>
            <a:ln w="6350" cmpd="sng">
              <a:solidFill>
                <a:schemeClr val="tx2"/>
              </a:solidFill>
              <a:round/>
              <a:headEnd/>
              <a:tailEnd/>
            </a:ln>
          </p:spPr>
          <p:txBody>
            <a:bodyPr/>
            <a:lstStyle/>
            <a:p>
              <a:endParaRPr lang="en-US"/>
            </a:p>
          </p:txBody>
        </p:sp>
        <p:sp>
          <p:nvSpPr>
            <p:cNvPr id="13" name="Freeform 8"/>
            <p:cNvSpPr>
              <a:spLocks/>
            </p:cNvSpPr>
            <p:nvPr/>
          </p:nvSpPr>
          <p:spPr bwMode="auto">
            <a:xfrm>
              <a:off x="3676650" y="1701800"/>
              <a:ext cx="487363" cy="498475"/>
            </a:xfrm>
            <a:custGeom>
              <a:avLst/>
              <a:gdLst>
                <a:gd name="T0" fmla="*/ 0 w 170"/>
                <a:gd name="T1" fmla="*/ 2147483647 h 174"/>
                <a:gd name="T2" fmla="*/ 2147483647 w 170"/>
                <a:gd name="T3" fmla="*/ 0 h 174"/>
                <a:gd name="T4" fmla="*/ 2147483647 w 170"/>
                <a:gd name="T5" fmla="*/ 2147483647 h 174"/>
                <a:gd name="T6" fmla="*/ 2147483647 w 170"/>
                <a:gd name="T7" fmla="*/ 2147483647 h 174"/>
                <a:gd name="T8" fmla="*/ 2147483647 w 170"/>
                <a:gd name="T9" fmla="*/ 2147483647 h 174"/>
                <a:gd name="T10" fmla="*/ 2147483647 w 170"/>
                <a:gd name="T11" fmla="*/ 2147483647 h 174"/>
                <a:gd name="T12" fmla="*/ 0 w 170"/>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4">
                  <a:moveTo>
                    <a:pt x="0" y="4"/>
                  </a:moveTo>
                  <a:lnTo>
                    <a:pt x="136" y="0"/>
                  </a:lnTo>
                  <a:lnTo>
                    <a:pt x="166" y="8"/>
                  </a:lnTo>
                  <a:lnTo>
                    <a:pt x="170" y="170"/>
                  </a:lnTo>
                  <a:lnTo>
                    <a:pt x="12" y="174"/>
                  </a:lnTo>
                  <a:lnTo>
                    <a:pt x="2" y="172"/>
                  </a:lnTo>
                  <a:lnTo>
                    <a:pt x="0" y="4"/>
                  </a:lnTo>
                  <a:close/>
                </a:path>
              </a:pathLst>
            </a:custGeom>
            <a:grpFill/>
            <a:ln w="6350" cmpd="sng">
              <a:solidFill>
                <a:schemeClr val="tx2"/>
              </a:solidFill>
              <a:round/>
              <a:headEnd/>
              <a:tailEnd/>
            </a:ln>
          </p:spPr>
          <p:txBody>
            <a:bodyPr/>
            <a:lstStyle/>
            <a:p>
              <a:endParaRPr lang="en-US"/>
            </a:p>
          </p:txBody>
        </p:sp>
        <p:sp>
          <p:nvSpPr>
            <p:cNvPr id="14" name="Freeform 9"/>
            <p:cNvSpPr>
              <a:spLocks/>
            </p:cNvSpPr>
            <p:nvPr/>
          </p:nvSpPr>
          <p:spPr bwMode="auto">
            <a:xfrm>
              <a:off x="4151313" y="1701800"/>
              <a:ext cx="498475" cy="492125"/>
            </a:xfrm>
            <a:custGeom>
              <a:avLst/>
              <a:gdLst>
                <a:gd name="T0" fmla="*/ 0 w 174"/>
                <a:gd name="T1" fmla="*/ 2147483647 h 172"/>
                <a:gd name="T2" fmla="*/ 2147483647 w 174"/>
                <a:gd name="T3" fmla="*/ 0 h 172"/>
                <a:gd name="T4" fmla="*/ 2147483647 w 174"/>
                <a:gd name="T5" fmla="*/ 2147483647 h 172"/>
                <a:gd name="T6" fmla="*/ 2147483647 w 174"/>
                <a:gd name="T7" fmla="*/ 2147483647 h 172"/>
                <a:gd name="T8" fmla="*/ 2147483647 w 174"/>
                <a:gd name="T9" fmla="*/ 2147483647 h 172"/>
                <a:gd name="T10" fmla="*/ 2147483647 w 174"/>
                <a:gd name="T11" fmla="*/ 2147483647 h 172"/>
                <a:gd name="T12" fmla="*/ 0 w 174"/>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72">
                  <a:moveTo>
                    <a:pt x="0" y="8"/>
                  </a:moveTo>
                  <a:lnTo>
                    <a:pt x="104" y="0"/>
                  </a:lnTo>
                  <a:lnTo>
                    <a:pt x="166" y="4"/>
                  </a:lnTo>
                  <a:lnTo>
                    <a:pt x="174" y="168"/>
                  </a:lnTo>
                  <a:lnTo>
                    <a:pt x="16" y="172"/>
                  </a:lnTo>
                  <a:lnTo>
                    <a:pt x="4" y="170"/>
                  </a:lnTo>
                  <a:lnTo>
                    <a:pt x="0" y="8"/>
                  </a:lnTo>
                  <a:close/>
                </a:path>
              </a:pathLst>
            </a:custGeom>
            <a:grpFill/>
            <a:ln w="6350" cmpd="sng">
              <a:solidFill>
                <a:schemeClr val="tx2"/>
              </a:solidFill>
              <a:round/>
              <a:headEnd/>
              <a:tailEnd/>
            </a:ln>
          </p:spPr>
          <p:txBody>
            <a:bodyPr/>
            <a:lstStyle/>
            <a:p>
              <a:endParaRPr lang="en-US"/>
            </a:p>
          </p:txBody>
        </p:sp>
        <p:sp>
          <p:nvSpPr>
            <p:cNvPr id="15" name="Freeform 10"/>
            <p:cNvSpPr>
              <a:spLocks/>
            </p:cNvSpPr>
            <p:nvPr/>
          </p:nvSpPr>
          <p:spPr bwMode="auto">
            <a:xfrm>
              <a:off x="4627563" y="1679575"/>
              <a:ext cx="508000" cy="514350"/>
            </a:xfrm>
            <a:custGeom>
              <a:avLst/>
              <a:gdLst>
                <a:gd name="T0" fmla="*/ 0 w 178"/>
                <a:gd name="T1" fmla="*/ 2147483647 h 180"/>
                <a:gd name="T2" fmla="*/ 2147483647 w 178"/>
                <a:gd name="T3" fmla="*/ 2147483647 h 180"/>
                <a:gd name="T4" fmla="*/ 2147483647 w 178"/>
                <a:gd name="T5" fmla="*/ 0 h 180"/>
                <a:gd name="T6" fmla="*/ 2147483647 w 178"/>
                <a:gd name="T7" fmla="*/ 2147483647 h 180"/>
                <a:gd name="T8" fmla="*/ 2147483647 w 178"/>
                <a:gd name="T9" fmla="*/ 2147483647 h 180"/>
                <a:gd name="T10" fmla="*/ 2147483647 w 178"/>
                <a:gd name="T11" fmla="*/ 2147483647 h 180"/>
                <a:gd name="T12" fmla="*/ 0 w 17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80">
                  <a:moveTo>
                    <a:pt x="0" y="12"/>
                  </a:moveTo>
                  <a:lnTo>
                    <a:pt x="70" y="8"/>
                  </a:lnTo>
                  <a:lnTo>
                    <a:pt x="168" y="0"/>
                  </a:lnTo>
                  <a:lnTo>
                    <a:pt x="178" y="146"/>
                  </a:lnTo>
                  <a:lnTo>
                    <a:pt x="176" y="180"/>
                  </a:lnTo>
                  <a:lnTo>
                    <a:pt x="8" y="176"/>
                  </a:lnTo>
                  <a:lnTo>
                    <a:pt x="0" y="12"/>
                  </a:lnTo>
                  <a:close/>
                </a:path>
              </a:pathLst>
            </a:custGeom>
            <a:grpFill/>
            <a:ln w="6350" cmpd="sng">
              <a:solidFill>
                <a:schemeClr val="tx2"/>
              </a:solidFill>
              <a:round/>
              <a:headEnd/>
              <a:tailEnd/>
            </a:ln>
          </p:spPr>
          <p:txBody>
            <a:bodyPr/>
            <a:lstStyle/>
            <a:p>
              <a:endParaRPr lang="en-US"/>
            </a:p>
          </p:txBody>
        </p:sp>
        <p:sp>
          <p:nvSpPr>
            <p:cNvPr id="16" name="Freeform 11"/>
            <p:cNvSpPr>
              <a:spLocks/>
            </p:cNvSpPr>
            <p:nvPr/>
          </p:nvSpPr>
          <p:spPr bwMode="auto">
            <a:xfrm>
              <a:off x="5106988" y="1668463"/>
              <a:ext cx="503237" cy="428625"/>
            </a:xfrm>
            <a:custGeom>
              <a:avLst/>
              <a:gdLst>
                <a:gd name="T0" fmla="*/ 0 w 176"/>
                <a:gd name="T1" fmla="*/ 2147483647 h 150"/>
                <a:gd name="T2" fmla="*/ 2147483647 w 176"/>
                <a:gd name="T3" fmla="*/ 2147483647 h 150"/>
                <a:gd name="T4" fmla="*/ 2147483647 w 176"/>
                <a:gd name="T5" fmla="*/ 0 h 150"/>
                <a:gd name="T6" fmla="*/ 2147483647 w 176"/>
                <a:gd name="T7" fmla="*/ 2147483647 h 150"/>
                <a:gd name="T8" fmla="*/ 2147483647 w 176"/>
                <a:gd name="T9" fmla="*/ 2147483647 h 150"/>
                <a:gd name="T10" fmla="*/ 0 w 176"/>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50">
                  <a:moveTo>
                    <a:pt x="0" y="4"/>
                  </a:moveTo>
                  <a:lnTo>
                    <a:pt x="40" y="6"/>
                  </a:lnTo>
                  <a:lnTo>
                    <a:pt x="172" y="0"/>
                  </a:lnTo>
                  <a:lnTo>
                    <a:pt x="176" y="144"/>
                  </a:lnTo>
                  <a:lnTo>
                    <a:pt x="10" y="150"/>
                  </a:lnTo>
                  <a:lnTo>
                    <a:pt x="0" y="4"/>
                  </a:lnTo>
                  <a:close/>
                </a:path>
              </a:pathLst>
            </a:custGeom>
            <a:grpFill/>
            <a:ln w="6350" cmpd="sng">
              <a:solidFill>
                <a:schemeClr val="tx2"/>
              </a:solidFill>
              <a:round/>
              <a:headEnd/>
              <a:tailEnd/>
            </a:ln>
          </p:spPr>
          <p:txBody>
            <a:bodyPr/>
            <a:lstStyle/>
            <a:p>
              <a:endParaRPr lang="en-US"/>
            </a:p>
          </p:txBody>
        </p:sp>
        <p:sp>
          <p:nvSpPr>
            <p:cNvPr id="17" name="Freeform 12"/>
            <p:cNvSpPr>
              <a:spLocks/>
            </p:cNvSpPr>
            <p:nvPr/>
          </p:nvSpPr>
          <p:spPr bwMode="auto">
            <a:xfrm>
              <a:off x="6176963" y="2136775"/>
              <a:ext cx="601662" cy="474663"/>
            </a:xfrm>
            <a:custGeom>
              <a:avLst/>
              <a:gdLst>
                <a:gd name="T0" fmla="*/ 2147483647 w 210"/>
                <a:gd name="T1" fmla="*/ 2147483647 h 166"/>
                <a:gd name="T2" fmla="*/ 2147483647 w 210"/>
                <a:gd name="T3" fmla="*/ 2147483647 h 166"/>
                <a:gd name="T4" fmla="*/ 2147483647 w 210"/>
                <a:gd name="T5" fmla="*/ 0 h 166"/>
                <a:gd name="T6" fmla="*/ 2147483647 w 210"/>
                <a:gd name="T7" fmla="*/ 0 h 166"/>
                <a:gd name="T8" fmla="*/ 2147483647 w 210"/>
                <a:gd name="T9" fmla="*/ 2147483647 h 166"/>
                <a:gd name="T10" fmla="*/ 2147483647 w 210"/>
                <a:gd name="T11" fmla="*/ 0 h 166"/>
                <a:gd name="T12" fmla="*/ 2147483647 w 210"/>
                <a:gd name="T13" fmla="*/ 2147483647 h 166"/>
                <a:gd name="T14" fmla="*/ 2147483647 w 210"/>
                <a:gd name="T15" fmla="*/ 2147483647 h 166"/>
                <a:gd name="T16" fmla="*/ 2147483647 w 210"/>
                <a:gd name="T17" fmla="*/ 2147483647 h 166"/>
                <a:gd name="T18" fmla="*/ 2147483647 w 210"/>
                <a:gd name="T19" fmla="*/ 2147483647 h 166"/>
                <a:gd name="T20" fmla="*/ 2147483647 w 210"/>
                <a:gd name="T21" fmla="*/ 2147483647 h 166"/>
                <a:gd name="T22" fmla="*/ 2147483647 w 210"/>
                <a:gd name="T23" fmla="*/ 2147483647 h 166"/>
                <a:gd name="T24" fmla="*/ 2147483647 w 210"/>
                <a:gd name="T25" fmla="*/ 2147483647 h 166"/>
                <a:gd name="T26" fmla="*/ 2147483647 w 210"/>
                <a:gd name="T27" fmla="*/ 2147483647 h 166"/>
                <a:gd name="T28" fmla="*/ 2147483647 w 210"/>
                <a:gd name="T29" fmla="*/ 2147483647 h 166"/>
                <a:gd name="T30" fmla="*/ 2147483647 w 210"/>
                <a:gd name="T31" fmla="*/ 2147483647 h 166"/>
                <a:gd name="T32" fmla="*/ 2147483647 w 210"/>
                <a:gd name="T33" fmla="*/ 2147483647 h 166"/>
                <a:gd name="T34" fmla="*/ 2147483647 w 210"/>
                <a:gd name="T35" fmla="*/ 2147483647 h 166"/>
                <a:gd name="T36" fmla="*/ 2147483647 w 210"/>
                <a:gd name="T37" fmla="*/ 2147483647 h 166"/>
                <a:gd name="T38" fmla="*/ 2147483647 w 210"/>
                <a:gd name="T39" fmla="*/ 2147483647 h 166"/>
                <a:gd name="T40" fmla="*/ 0 w 210"/>
                <a:gd name="T41" fmla="*/ 2147483647 h 166"/>
                <a:gd name="T42" fmla="*/ 2147483647 w 210"/>
                <a:gd name="T43" fmla="*/ 2147483647 h 166"/>
                <a:gd name="T44" fmla="*/ 2147483647 w 210"/>
                <a:gd name="T45" fmla="*/ 2147483647 h 166"/>
                <a:gd name="T46" fmla="*/ 2147483647 w 210"/>
                <a:gd name="T47" fmla="*/ 2147483647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66">
                  <a:moveTo>
                    <a:pt x="46" y="6"/>
                  </a:moveTo>
                  <a:lnTo>
                    <a:pt x="90" y="2"/>
                  </a:lnTo>
                  <a:lnTo>
                    <a:pt x="124" y="0"/>
                  </a:lnTo>
                  <a:lnTo>
                    <a:pt x="142" y="0"/>
                  </a:lnTo>
                  <a:lnTo>
                    <a:pt x="174" y="2"/>
                  </a:lnTo>
                  <a:lnTo>
                    <a:pt x="202" y="0"/>
                  </a:lnTo>
                  <a:lnTo>
                    <a:pt x="204" y="128"/>
                  </a:lnTo>
                  <a:lnTo>
                    <a:pt x="210" y="166"/>
                  </a:lnTo>
                  <a:lnTo>
                    <a:pt x="194" y="162"/>
                  </a:lnTo>
                  <a:lnTo>
                    <a:pt x="198" y="148"/>
                  </a:lnTo>
                  <a:lnTo>
                    <a:pt x="164" y="144"/>
                  </a:lnTo>
                  <a:lnTo>
                    <a:pt x="158" y="136"/>
                  </a:lnTo>
                  <a:lnTo>
                    <a:pt x="106" y="160"/>
                  </a:lnTo>
                  <a:lnTo>
                    <a:pt x="86" y="148"/>
                  </a:lnTo>
                  <a:lnTo>
                    <a:pt x="64" y="150"/>
                  </a:lnTo>
                  <a:lnTo>
                    <a:pt x="54" y="156"/>
                  </a:lnTo>
                  <a:lnTo>
                    <a:pt x="46" y="148"/>
                  </a:lnTo>
                  <a:lnTo>
                    <a:pt x="58" y="140"/>
                  </a:lnTo>
                  <a:lnTo>
                    <a:pt x="34" y="118"/>
                  </a:lnTo>
                  <a:lnTo>
                    <a:pt x="6" y="78"/>
                  </a:lnTo>
                  <a:lnTo>
                    <a:pt x="0" y="50"/>
                  </a:lnTo>
                  <a:lnTo>
                    <a:pt x="26" y="16"/>
                  </a:lnTo>
                  <a:lnTo>
                    <a:pt x="46" y="12"/>
                  </a:lnTo>
                  <a:lnTo>
                    <a:pt x="46" y="6"/>
                  </a:lnTo>
                  <a:close/>
                </a:path>
              </a:pathLst>
            </a:custGeom>
            <a:grpFill/>
            <a:ln w="6350" cmpd="sng">
              <a:solidFill>
                <a:schemeClr val="tx2"/>
              </a:solidFill>
              <a:round/>
              <a:headEnd/>
              <a:tailEnd/>
            </a:ln>
          </p:spPr>
          <p:txBody>
            <a:bodyPr/>
            <a:lstStyle/>
            <a:p>
              <a:endParaRPr lang="en-US"/>
            </a:p>
          </p:txBody>
        </p:sp>
        <p:sp>
          <p:nvSpPr>
            <p:cNvPr id="18" name="Freeform 13"/>
            <p:cNvSpPr>
              <a:spLocks/>
            </p:cNvSpPr>
            <p:nvPr/>
          </p:nvSpPr>
          <p:spPr bwMode="auto">
            <a:xfrm>
              <a:off x="6754813" y="2011363"/>
              <a:ext cx="401637" cy="492125"/>
            </a:xfrm>
            <a:custGeom>
              <a:avLst/>
              <a:gdLst>
                <a:gd name="T0" fmla="*/ 0 w 140"/>
                <a:gd name="T1" fmla="*/ 2147483647 h 172"/>
                <a:gd name="T2" fmla="*/ 2147483647 w 140"/>
                <a:gd name="T3" fmla="*/ 2147483647 h 172"/>
                <a:gd name="T4" fmla="*/ 2147483647 w 140"/>
                <a:gd name="T5" fmla="*/ 2147483647 h 172"/>
                <a:gd name="T6" fmla="*/ 2147483647 w 140"/>
                <a:gd name="T7" fmla="*/ 0 h 172"/>
                <a:gd name="T8" fmla="*/ 2147483647 w 140"/>
                <a:gd name="T9" fmla="*/ 2147483647 h 172"/>
                <a:gd name="T10" fmla="*/ 2147483647 w 140"/>
                <a:gd name="T11" fmla="*/ 2147483647 h 172"/>
                <a:gd name="T12" fmla="*/ 2147483647 w 140"/>
                <a:gd name="T13" fmla="*/ 2147483647 h 172"/>
                <a:gd name="T14" fmla="*/ 0 w 140"/>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72">
                  <a:moveTo>
                    <a:pt x="0" y="44"/>
                  </a:moveTo>
                  <a:lnTo>
                    <a:pt x="68" y="40"/>
                  </a:lnTo>
                  <a:lnTo>
                    <a:pt x="72" y="4"/>
                  </a:lnTo>
                  <a:lnTo>
                    <a:pt x="132" y="0"/>
                  </a:lnTo>
                  <a:lnTo>
                    <a:pt x="140" y="90"/>
                  </a:lnTo>
                  <a:lnTo>
                    <a:pt x="136" y="166"/>
                  </a:lnTo>
                  <a:lnTo>
                    <a:pt x="2" y="172"/>
                  </a:lnTo>
                  <a:lnTo>
                    <a:pt x="0" y="44"/>
                  </a:lnTo>
                  <a:close/>
                </a:path>
              </a:pathLst>
            </a:custGeom>
            <a:grpFill/>
            <a:ln w="6350" cmpd="sng">
              <a:solidFill>
                <a:schemeClr val="tx2"/>
              </a:solidFill>
              <a:round/>
              <a:headEnd/>
              <a:tailEnd/>
            </a:ln>
          </p:spPr>
          <p:txBody>
            <a:bodyPr/>
            <a:lstStyle/>
            <a:p>
              <a:endParaRPr lang="en-US"/>
            </a:p>
          </p:txBody>
        </p:sp>
        <p:sp>
          <p:nvSpPr>
            <p:cNvPr id="19" name="Freeform 14"/>
            <p:cNvSpPr>
              <a:spLocks/>
            </p:cNvSpPr>
            <p:nvPr/>
          </p:nvSpPr>
          <p:spPr bwMode="auto">
            <a:xfrm>
              <a:off x="5959475" y="2154238"/>
              <a:ext cx="527050" cy="555625"/>
            </a:xfrm>
            <a:custGeom>
              <a:avLst/>
              <a:gdLst>
                <a:gd name="T0" fmla="*/ 0 w 184"/>
                <a:gd name="T1" fmla="*/ 2147483647 h 194"/>
                <a:gd name="T2" fmla="*/ 2147483647 w 184"/>
                <a:gd name="T3" fmla="*/ 2147483647 h 194"/>
                <a:gd name="T4" fmla="*/ 2147483647 w 184"/>
                <a:gd name="T5" fmla="*/ 0 h 194"/>
                <a:gd name="T6" fmla="*/ 2147483647 w 184"/>
                <a:gd name="T7" fmla="*/ 2147483647 h 194"/>
                <a:gd name="T8" fmla="*/ 2147483647 w 184"/>
                <a:gd name="T9" fmla="*/ 2147483647 h 194"/>
                <a:gd name="T10" fmla="*/ 2147483647 w 184"/>
                <a:gd name="T11" fmla="*/ 2147483647 h 194"/>
                <a:gd name="T12" fmla="*/ 2147483647 w 184"/>
                <a:gd name="T13" fmla="*/ 2147483647 h 194"/>
                <a:gd name="T14" fmla="*/ 2147483647 w 184"/>
                <a:gd name="T15" fmla="*/ 2147483647 h 194"/>
                <a:gd name="T16" fmla="*/ 2147483647 w 184"/>
                <a:gd name="T17" fmla="*/ 2147483647 h 194"/>
                <a:gd name="T18" fmla="*/ 2147483647 w 184"/>
                <a:gd name="T19" fmla="*/ 2147483647 h 194"/>
                <a:gd name="T20" fmla="*/ 2147483647 w 184"/>
                <a:gd name="T21" fmla="*/ 2147483647 h 194"/>
                <a:gd name="T22" fmla="*/ 2147483647 w 184"/>
                <a:gd name="T23" fmla="*/ 2147483647 h 194"/>
                <a:gd name="T24" fmla="*/ 2147483647 w 184"/>
                <a:gd name="T25" fmla="*/ 2147483647 h 194"/>
                <a:gd name="T26" fmla="*/ 2147483647 w 184"/>
                <a:gd name="T27" fmla="*/ 2147483647 h 194"/>
                <a:gd name="T28" fmla="*/ 2147483647 w 184"/>
                <a:gd name="T29" fmla="*/ 2147483647 h 194"/>
                <a:gd name="T30" fmla="*/ 2147483647 w 184"/>
                <a:gd name="T31" fmla="*/ 2147483647 h 194"/>
                <a:gd name="T32" fmla="*/ 2147483647 w 184"/>
                <a:gd name="T33" fmla="*/ 2147483647 h 194"/>
                <a:gd name="T34" fmla="*/ 2147483647 w 184"/>
                <a:gd name="T35" fmla="*/ 2147483647 h 194"/>
                <a:gd name="T36" fmla="*/ 2147483647 w 184"/>
                <a:gd name="T37" fmla="*/ 2147483647 h 194"/>
                <a:gd name="T38" fmla="*/ 2147483647 w 184"/>
                <a:gd name="T39" fmla="*/ 2147483647 h 194"/>
                <a:gd name="T40" fmla="*/ 2147483647 w 184"/>
                <a:gd name="T41" fmla="*/ 2147483647 h 194"/>
                <a:gd name="T42" fmla="*/ 2147483647 w 184"/>
                <a:gd name="T43" fmla="*/ 2147483647 h 194"/>
                <a:gd name="T44" fmla="*/ 2147483647 w 184"/>
                <a:gd name="T45" fmla="*/ 2147483647 h 194"/>
                <a:gd name="T46" fmla="*/ 2147483647 w 184"/>
                <a:gd name="T47" fmla="*/ 2147483647 h 194"/>
                <a:gd name="T48" fmla="*/ 0 w 184"/>
                <a:gd name="T49" fmla="*/ 2147483647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194">
                  <a:moveTo>
                    <a:pt x="0" y="6"/>
                  </a:moveTo>
                  <a:lnTo>
                    <a:pt x="46" y="4"/>
                  </a:lnTo>
                  <a:lnTo>
                    <a:pt x="122" y="0"/>
                  </a:lnTo>
                  <a:lnTo>
                    <a:pt x="122" y="6"/>
                  </a:lnTo>
                  <a:lnTo>
                    <a:pt x="102" y="10"/>
                  </a:lnTo>
                  <a:lnTo>
                    <a:pt x="76" y="44"/>
                  </a:lnTo>
                  <a:lnTo>
                    <a:pt x="82" y="72"/>
                  </a:lnTo>
                  <a:lnTo>
                    <a:pt x="114" y="116"/>
                  </a:lnTo>
                  <a:lnTo>
                    <a:pt x="134" y="134"/>
                  </a:lnTo>
                  <a:lnTo>
                    <a:pt x="122" y="142"/>
                  </a:lnTo>
                  <a:lnTo>
                    <a:pt x="130" y="150"/>
                  </a:lnTo>
                  <a:lnTo>
                    <a:pt x="140" y="144"/>
                  </a:lnTo>
                  <a:lnTo>
                    <a:pt x="162" y="142"/>
                  </a:lnTo>
                  <a:lnTo>
                    <a:pt x="182" y="154"/>
                  </a:lnTo>
                  <a:lnTo>
                    <a:pt x="184" y="172"/>
                  </a:lnTo>
                  <a:lnTo>
                    <a:pt x="184" y="184"/>
                  </a:lnTo>
                  <a:lnTo>
                    <a:pt x="184" y="188"/>
                  </a:lnTo>
                  <a:lnTo>
                    <a:pt x="182" y="190"/>
                  </a:lnTo>
                  <a:lnTo>
                    <a:pt x="164" y="194"/>
                  </a:lnTo>
                  <a:lnTo>
                    <a:pt x="150" y="194"/>
                  </a:lnTo>
                  <a:lnTo>
                    <a:pt x="146" y="186"/>
                  </a:lnTo>
                  <a:lnTo>
                    <a:pt x="42" y="188"/>
                  </a:lnTo>
                  <a:lnTo>
                    <a:pt x="40" y="134"/>
                  </a:lnTo>
                  <a:lnTo>
                    <a:pt x="4" y="134"/>
                  </a:lnTo>
                  <a:lnTo>
                    <a:pt x="0" y="6"/>
                  </a:lnTo>
                  <a:close/>
                </a:path>
              </a:pathLst>
            </a:custGeom>
            <a:grpFill/>
            <a:ln w="6350" cmpd="sng">
              <a:solidFill>
                <a:schemeClr val="tx2"/>
              </a:solidFill>
              <a:round/>
              <a:headEnd/>
              <a:tailEnd/>
            </a:ln>
          </p:spPr>
          <p:txBody>
            <a:bodyPr/>
            <a:lstStyle/>
            <a:p>
              <a:endParaRPr lang="en-US"/>
            </a:p>
          </p:txBody>
        </p:sp>
        <p:sp>
          <p:nvSpPr>
            <p:cNvPr id="20" name="Freeform 15"/>
            <p:cNvSpPr>
              <a:spLocks/>
            </p:cNvSpPr>
            <p:nvPr/>
          </p:nvSpPr>
          <p:spPr bwMode="auto">
            <a:xfrm>
              <a:off x="5599113" y="1668463"/>
              <a:ext cx="492125" cy="514350"/>
            </a:xfrm>
            <a:custGeom>
              <a:avLst/>
              <a:gdLst>
                <a:gd name="T0" fmla="*/ 0 w 172"/>
                <a:gd name="T1" fmla="*/ 0 h 180"/>
                <a:gd name="T2" fmla="*/ 2147483647 w 172"/>
                <a:gd name="T3" fmla="*/ 0 h 180"/>
                <a:gd name="T4" fmla="*/ 2147483647 w 172"/>
                <a:gd name="T5" fmla="*/ 2147483647 h 180"/>
                <a:gd name="T6" fmla="*/ 2147483647 w 172"/>
                <a:gd name="T7" fmla="*/ 2147483647 h 180"/>
                <a:gd name="T8" fmla="*/ 2147483647 w 172"/>
                <a:gd name="T9" fmla="*/ 2147483647 h 180"/>
                <a:gd name="T10" fmla="*/ 2147483647 w 172"/>
                <a:gd name="T11" fmla="*/ 2147483647 h 180"/>
                <a:gd name="T12" fmla="*/ 2147483647 w 172"/>
                <a:gd name="T13" fmla="*/ 2147483647 h 180"/>
                <a:gd name="T14" fmla="*/ 0 w 172"/>
                <a:gd name="T15" fmla="*/ 0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80">
                  <a:moveTo>
                    <a:pt x="0" y="0"/>
                  </a:moveTo>
                  <a:lnTo>
                    <a:pt x="140" y="0"/>
                  </a:lnTo>
                  <a:lnTo>
                    <a:pt x="164" y="4"/>
                  </a:lnTo>
                  <a:lnTo>
                    <a:pt x="172" y="174"/>
                  </a:lnTo>
                  <a:lnTo>
                    <a:pt x="126" y="176"/>
                  </a:lnTo>
                  <a:lnTo>
                    <a:pt x="10" y="180"/>
                  </a:lnTo>
                  <a:lnTo>
                    <a:pt x="4" y="144"/>
                  </a:lnTo>
                  <a:lnTo>
                    <a:pt x="0" y="0"/>
                  </a:lnTo>
                  <a:close/>
                </a:path>
              </a:pathLst>
            </a:custGeom>
            <a:grpFill/>
            <a:ln w="6350" cmpd="sng">
              <a:solidFill>
                <a:schemeClr val="tx2"/>
              </a:solidFill>
              <a:round/>
              <a:headEnd/>
              <a:tailEnd/>
            </a:ln>
          </p:spPr>
          <p:txBody>
            <a:bodyPr/>
            <a:lstStyle/>
            <a:p>
              <a:endParaRPr lang="en-US"/>
            </a:p>
          </p:txBody>
        </p:sp>
        <p:sp>
          <p:nvSpPr>
            <p:cNvPr id="21" name="Freeform 16"/>
            <p:cNvSpPr>
              <a:spLocks/>
            </p:cNvSpPr>
            <p:nvPr/>
          </p:nvSpPr>
          <p:spPr bwMode="auto">
            <a:xfrm>
              <a:off x="6069013" y="1644650"/>
              <a:ext cx="514350" cy="520700"/>
            </a:xfrm>
            <a:custGeom>
              <a:avLst/>
              <a:gdLst>
                <a:gd name="T0" fmla="*/ 0 w 180"/>
                <a:gd name="T1" fmla="*/ 2147483647 h 182"/>
                <a:gd name="T2" fmla="*/ 2147483647 w 180"/>
                <a:gd name="T3" fmla="*/ 0 h 182"/>
                <a:gd name="T4" fmla="*/ 2147483647 w 180"/>
                <a:gd name="T5" fmla="*/ 2147483647 h 182"/>
                <a:gd name="T6" fmla="*/ 2147483647 w 180"/>
                <a:gd name="T7" fmla="*/ 2147483647 h 182"/>
                <a:gd name="T8" fmla="*/ 2147483647 w 180"/>
                <a:gd name="T9" fmla="*/ 2147483647 h 182"/>
                <a:gd name="T10" fmla="*/ 2147483647 w 180"/>
                <a:gd name="T11" fmla="*/ 2147483647 h 182"/>
                <a:gd name="T12" fmla="*/ 0 w 180"/>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
                  <a:moveTo>
                    <a:pt x="0" y="12"/>
                  </a:moveTo>
                  <a:lnTo>
                    <a:pt x="110" y="0"/>
                  </a:lnTo>
                  <a:lnTo>
                    <a:pt x="174" y="2"/>
                  </a:lnTo>
                  <a:lnTo>
                    <a:pt x="180" y="172"/>
                  </a:lnTo>
                  <a:lnTo>
                    <a:pt x="84" y="178"/>
                  </a:lnTo>
                  <a:lnTo>
                    <a:pt x="8" y="182"/>
                  </a:lnTo>
                  <a:lnTo>
                    <a:pt x="0" y="12"/>
                  </a:lnTo>
                  <a:close/>
                </a:path>
              </a:pathLst>
            </a:custGeom>
            <a:grpFill/>
            <a:ln w="6350" cmpd="sng">
              <a:solidFill>
                <a:schemeClr val="tx2"/>
              </a:solidFill>
              <a:round/>
              <a:headEnd/>
              <a:tailEnd/>
            </a:ln>
          </p:spPr>
          <p:txBody>
            <a:bodyPr/>
            <a:lstStyle/>
            <a:p>
              <a:endParaRPr lang="en-US"/>
            </a:p>
          </p:txBody>
        </p:sp>
        <p:sp>
          <p:nvSpPr>
            <p:cNvPr id="22" name="Freeform 17"/>
            <p:cNvSpPr>
              <a:spLocks/>
            </p:cNvSpPr>
            <p:nvPr/>
          </p:nvSpPr>
          <p:spPr bwMode="auto">
            <a:xfrm>
              <a:off x="6565900" y="1633538"/>
              <a:ext cx="395288" cy="503237"/>
            </a:xfrm>
            <a:custGeom>
              <a:avLst/>
              <a:gdLst>
                <a:gd name="T0" fmla="*/ 0 w 138"/>
                <a:gd name="T1" fmla="*/ 2147483647 h 176"/>
                <a:gd name="T2" fmla="*/ 2147483647 w 138"/>
                <a:gd name="T3" fmla="*/ 2147483647 h 176"/>
                <a:gd name="T4" fmla="*/ 2147483647 w 138"/>
                <a:gd name="T5" fmla="*/ 0 h 176"/>
                <a:gd name="T6" fmla="*/ 2147483647 w 138"/>
                <a:gd name="T7" fmla="*/ 2147483647 h 176"/>
                <a:gd name="T8" fmla="*/ 2147483647 w 138"/>
                <a:gd name="T9" fmla="*/ 2147483647 h 176"/>
                <a:gd name="T10" fmla="*/ 2147483647 w 138"/>
                <a:gd name="T11" fmla="*/ 2147483647 h 176"/>
                <a:gd name="T12" fmla="*/ 2147483647 w 138"/>
                <a:gd name="T13" fmla="*/ 2147483647 h 176"/>
                <a:gd name="T14" fmla="*/ 0 w 138"/>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76">
                  <a:moveTo>
                    <a:pt x="0" y="6"/>
                  </a:moveTo>
                  <a:lnTo>
                    <a:pt x="64" y="2"/>
                  </a:lnTo>
                  <a:lnTo>
                    <a:pt x="130" y="0"/>
                  </a:lnTo>
                  <a:lnTo>
                    <a:pt x="138" y="136"/>
                  </a:lnTo>
                  <a:lnTo>
                    <a:pt x="134" y="172"/>
                  </a:lnTo>
                  <a:lnTo>
                    <a:pt x="66" y="176"/>
                  </a:lnTo>
                  <a:lnTo>
                    <a:pt x="6" y="176"/>
                  </a:lnTo>
                  <a:lnTo>
                    <a:pt x="0" y="6"/>
                  </a:lnTo>
                  <a:close/>
                </a:path>
              </a:pathLst>
            </a:custGeom>
            <a:grpFill/>
            <a:ln w="6350" cmpd="sng">
              <a:solidFill>
                <a:schemeClr val="tx2"/>
              </a:solidFill>
              <a:round/>
              <a:headEnd/>
              <a:tailEnd/>
            </a:ln>
          </p:spPr>
          <p:txBody>
            <a:bodyPr/>
            <a:lstStyle/>
            <a:p>
              <a:endParaRPr lang="en-US"/>
            </a:p>
          </p:txBody>
        </p:sp>
        <p:sp>
          <p:nvSpPr>
            <p:cNvPr id="23" name="Freeform 18"/>
            <p:cNvSpPr>
              <a:spLocks/>
            </p:cNvSpPr>
            <p:nvPr/>
          </p:nvSpPr>
          <p:spPr bwMode="auto">
            <a:xfrm>
              <a:off x="6938963" y="1593850"/>
              <a:ext cx="400050" cy="428625"/>
            </a:xfrm>
            <a:custGeom>
              <a:avLst/>
              <a:gdLst>
                <a:gd name="T0" fmla="*/ 0 w 140"/>
                <a:gd name="T1" fmla="*/ 2147483647 h 150"/>
                <a:gd name="T2" fmla="*/ 2147483647 w 140"/>
                <a:gd name="T3" fmla="*/ 0 h 150"/>
                <a:gd name="T4" fmla="*/ 2147483647 w 140"/>
                <a:gd name="T5" fmla="*/ 2147483647 h 150"/>
                <a:gd name="T6" fmla="*/ 2147483647 w 140"/>
                <a:gd name="T7" fmla="*/ 2147483647 h 150"/>
                <a:gd name="T8" fmla="*/ 2147483647 w 140"/>
                <a:gd name="T9" fmla="*/ 2147483647 h 150"/>
                <a:gd name="T10" fmla="*/ 0 w 14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50">
                  <a:moveTo>
                    <a:pt x="0" y="14"/>
                  </a:moveTo>
                  <a:lnTo>
                    <a:pt x="130" y="0"/>
                  </a:lnTo>
                  <a:lnTo>
                    <a:pt x="140" y="140"/>
                  </a:lnTo>
                  <a:lnTo>
                    <a:pt x="68" y="146"/>
                  </a:lnTo>
                  <a:lnTo>
                    <a:pt x="8" y="150"/>
                  </a:lnTo>
                  <a:lnTo>
                    <a:pt x="0" y="14"/>
                  </a:lnTo>
                  <a:close/>
                </a:path>
              </a:pathLst>
            </a:custGeom>
            <a:grpFill/>
            <a:ln w="6350" cmpd="sng">
              <a:solidFill>
                <a:schemeClr val="tx2"/>
              </a:solidFill>
              <a:round/>
              <a:headEnd/>
              <a:tailEnd/>
            </a:ln>
          </p:spPr>
          <p:txBody>
            <a:bodyPr/>
            <a:lstStyle/>
            <a:p>
              <a:endParaRPr lang="en-US"/>
            </a:p>
          </p:txBody>
        </p:sp>
        <p:sp>
          <p:nvSpPr>
            <p:cNvPr id="24" name="Freeform 19"/>
            <p:cNvSpPr>
              <a:spLocks/>
            </p:cNvSpPr>
            <p:nvPr/>
          </p:nvSpPr>
          <p:spPr bwMode="auto">
            <a:xfrm>
              <a:off x="7310438" y="1593850"/>
              <a:ext cx="428625" cy="439738"/>
            </a:xfrm>
            <a:custGeom>
              <a:avLst/>
              <a:gdLst>
                <a:gd name="T0" fmla="*/ 0 w 150"/>
                <a:gd name="T1" fmla="*/ 0 h 154"/>
                <a:gd name="T2" fmla="*/ 2147483647 w 150"/>
                <a:gd name="T3" fmla="*/ 0 h 154"/>
                <a:gd name="T4" fmla="*/ 2147483647 w 150"/>
                <a:gd name="T5" fmla="*/ 2147483647 h 154"/>
                <a:gd name="T6" fmla="*/ 2147483647 w 150"/>
                <a:gd name="T7" fmla="*/ 2147483647 h 154"/>
                <a:gd name="T8" fmla="*/ 2147483647 w 150"/>
                <a:gd name="T9" fmla="*/ 2147483647 h 154"/>
                <a:gd name="T10" fmla="*/ 2147483647 w 150"/>
                <a:gd name="T11" fmla="*/ 2147483647 h 154"/>
                <a:gd name="T12" fmla="*/ 2147483647 w 150"/>
                <a:gd name="T13" fmla="*/ 2147483647 h 154"/>
                <a:gd name="T14" fmla="*/ 2147483647 w 150"/>
                <a:gd name="T15" fmla="*/ 2147483647 h 154"/>
                <a:gd name="T16" fmla="*/ 2147483647 w 150"/>
                <a:gd name="T17" fmla="*/ 2147483647 h 154"/>
                <a:gd name="T18" fmla="*/ 2147483647 w 150"/>
                <a:gd name="T19" fmla="*/ 2147483647 h 154"/>
                <a:gd name="T20" fmla="*/ 2147483647 w 150"/>
                <a:gd name="T21" fmla="*/ 2147483647 h 154"/>
                <a:gd name="T22" fmla="*/ 2147483647 w 150"/>
                <a:gd name="T23" fmla="*/ 2147483647 h 154"/>
                <a:gd name="T24" fmla="*/ 2147483647 w 150"/>
                <a:gd name="T25" fmla="*/ 2147483647 h 154"/>
                <a:gd name="T26" fmla="*/ 2147483647 w 150"/>
                <a:gd name="T27" fmla="*/ 2147483647 h 154"/>
                <a:gd name="T28" fmla="*/ 0 w 150"/>
                <a:gd name="T29" fmla="*/ 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4">
                  <a:moveTo>
                    <a:pt x="0" y="0"/>
                  </a:moveTo>
                  <a:lnTo>
                    <a:pt x="18" y="0"/>
                  </a:lnTo>
                  <a:lnTo>
                    <a:pt x="72" y="50"/>
                  </a:lnTo>
                  <a:lnTo>
                    <a:pt x="94" y="46"/>
                  </a:lnTo>
                  <a:lnTo>
                    <a:pt x="106" y="34"/>
                  </a:lnTo>
                  <a:lnTo>
                    <a:pt x="124" y="50"/>
                  </a:lnTo>
                  <a:lnTo>
                    <a:pt x="134" y="50"/>
                  </a:lnTo>
                  <a:lnTo>
                    <a:pt x="144" y="62"/>
                  </a:lnTo>
                  <a:lnTo>
                    <a:pt x="132" y="80"/>
                  </a:lnTo>
                  <a:lnTo>
                    <a:pt x="150" y="92"/>
                  </a:lnTo>
                  <a:lnTo>
                    <a:pt x="118" y="98"/>
                  </a:lnTo>
                  <a:lnTo>
                    <a:pt x="90" y="154"/>
                  </a:lnTo>
                  <a:lnTo>
                    <a:pt x="76" y="138"/>
                  </a:lnTo>
                  <a:lnTo>
                    <a:pt x="10" y="140"/>
                  </a:lnTo>
                  <a:lnTo>
                    <a:pt x="0" y="0"/>
                  </a:lnTo>
                  <a:close/>
                </a:path>
              </a:pathLst>
            </a:custGeom>
            <a:grpFill/>
            <a:ln w="6350" cmpd="sng">
              <a:solidFill>
                <a:schemeClr val="tx2"/>
              </a:solidFill>
              <a:round/>
              <a:headEnd/>
              <a:tailEnd/>
            </a:ln>
          </p:spPr>
          <p:txBody>
            <a:bodyPr/>
            <a:lstStyle/>
            <a:p>
              <a:endParaRPr lang="en-US"/>
            </a:p>
          </p:txBody>
        </p:sp>
        <p:sp>
          <p:nvSpPr>
            <p:cNvPr id="25" name="Freeform 20"/>
            <p:cNvSpPr>
              <a:spLocks/>
            </p:cNvSpPr>
            <p:nvPr/>
          </p:nvSpPr>
          <p:spPr bwMode="auto">
            <a:xfrm>
              <a:off x="7132638" y="1989138"/>
              <a:ext cx="560387" cy="285750"/>
            </a:xfrm>
            <a:custGeom>
              <a:avLst/>
              <a:gdLst>
                <a:gd name="T0" fmla="*/ 0 w 196"/>
                <a:gd name="T1" fmla="*/ 2147483647 h 100"/>
                <a:gd name="T2" fmla="*/ 2147483647 w 196"/>
                <a:gd name="T3" fmla="*/ 2147483647 h 100"/>
                <a:gd name="T4" fmla="*/ 2147483647 w 196"/>
                <a:gd name="T5" fmla="*/ 0 h 100"/>
                <a:gd name="T6" fmla="*/ 2147483647 w 196"/>
                <a:gd name="T7" fmla="*/ 2147483647 h 100"/>
                <a:gd name="T8" fmla="*/ 2147483647 w 196"/>
                <a:gd name="T9" fmla="*/ 2147483647 h 100"/>
                <a:gd name="T10" fmla="*/ 2147483647 w 196"/>
                <a:gd name="T11" fmla="*/ 2147483647 h 100"/>
                <a:gd name="T12" fmla="*/ 2147483647 w 196"/>
                <a:gd name="T13" fmla="*/ 2147483647 h 100"/>
                <a:gd name="T14" fmla="*/ 2147483647 w 196"/>
                <a:gd name="T15" fmla="*/ 2147483647 h 100"/>
                <a:gd name="T16" fmla="*/ 2147483647 w 196"/>
                <a:gd name="T17" fmla="*/ 2147483647 h 100"/>
                <a:gd name="T18" fmla="*/ 2147483647 w 196"/>
                <a:gd name="T19" fmla="*/ 2147483647 h 100"/>
                <a:gd name="T20" fmla="*/ 2147483647 w 196"/>
                <a:gd name="T21" fmla="*/ 2147483647 h 100"/>
                <a:gd name="T22" fmla="*/ 2147483647 w 196"/>
                <a:gd name="T23" fmla="*/ 2147483647 h 100"/>
                <a:gd name="T24" fmla="*/ 0 w 196"/>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100">
                  <a:moveTo>
                    <a:pt x="0" y="8"/>
                  </a:moveTo>
                  <a:lnTo>
                    <a:pt x="72" y="2"/>
                  </a:lnTo>
                  <a:lnTo>
                    <a:pt x="138" y="0"/>
                  </a:lnTo>
                  <a:lnTo>
                    <a:pt x="152" y="16"/>
                  </a:lnTo>
                  <a:lnTo>
                    <a:pt x="140" y="36"/>
                  </a:lnTo>
                  <a:lnTo>
                    <a:pt x="144" y="44"/>
                  </a:lnTo>
                  <a:lnTo>
                    <a:pt x="196" y="84"/>
                  </a:lnTo>
                  <a:lnTo>
                    <a:pt x="122" y="92"/>
                  </a:lnTo>
                  <a:lnTo>
                    <a:pt x="66" y="98"/>
                  </a:lnTo>
                  <a:lnTo>
                    <a:pt x="26" y="100"/>
                  </a:lnTo>
                  <a:lnTo>
                    <a:pt x="14" y="100"/>
                  </a:lnTo>
                  <a:lnTo>
                    <a:pt x="8" y="98"/>
                  </a:lnTo>
                  <a:lnTo>
                    <a:pt x="0" y="8"/>
                  </a:lnTo>
                  <a:close/>
                </a:path>
              </a:pathLst>
            </a:custGeom>
            <a:grpFill/>
            <a:ln w="6350" cmpd="sng">
              <a:solidFill>
                <a:schemeClr val="tx2"/>
              </a:solidFill>
              <a:prstDash val="solid"/>
              <a:round/>
              <a:headEnd/>
              <a:tailEnd/>
            </a:ln>
          </p:spPr>
          <p:txBody>
            <a:bodyPr/>
            <a:lstStyle/>
            <a:p>
              <a:endParaRPr lang="en-US"/>
            </a:p>
          </p:txBody>
        </p:sp>
        <p:sp>
          <p:nvSpPr>
            <p:cNvPr id="26" name="Freeform 21"/>
            <p:cNvSpPr>
              <a:spLocks/>
            </p:cNvSpPr>
            <p:nvPr/>
          </p:nvSpPr>
          <p:spPr bwMode="auto">
            <a:xfrm>
              <a:off x="7481888" y="2228850"/>
              <a:ext cx="325437" cy="520700"/>
            </a:xfrm>
            <a:custGeom>
              <a:avLst/>
              <a:gdLst>
                <a:gd name="T0" fmla="*/ 0 w 114"/>
                <a:gd name="T1" fmla="*/ 2147483647 h 182"/>
                <a:gd name="T2" fmla="*/ 2147483647 w 114"/>
                <a:gd name="T3" fmla="*/ 0 h 182"/>
                <a:gd name="T4" fmla="*/ 2147483647 w 114"/>
                <a:gd name="T5" fmla="*/ 2147483647 h 182"/>
                <a:gd name="T6" fmla="*/ 2147483647 w 114"/>
                <a:gd name="T7" fmla="*/ 2147483647 h 182"/>
                <a:gd name="T8" fmla="*/ 2147483647 w 114"/>
                <a:gd name="T9" fmla="*/ 2147483647 h 182"/>
                <a:gd name="T10" fmla="*/ 2147483647 w 114"/>
                <a:gd name="T11" fmla="*/ 2147483647 h 182"/>
                <a:gd name="T12" fmla="*/ 2147483647 w 114"/>
                <a:gd name="T13" fmla="*/ 2147483647 h 182"/>
                <a:gd name="T14" fmla="*/ 2147483647 w 114"/>
                <a:gd name="T15" fmla="*/ 2147483647 h 182"/>
                <a:gd name="T16" fmla="*/ 2147483647 w 114"/>
                <a:gd name="T17" fmla="*/ 2147483647 h 182"/>
                <a:gd name="T18" fmla="*/ 2147483647 w 114"/>
                <a:gd name="T19" fmla="*/ 2147483647 h 182"/>
                <a:gd name="T20" fmla="*/ 2147483647 w 114"/>
                <a:gd name="T21" fmla="*/ 2147483647 h 182"/>
                <a:gd name="T22" fmla="*/ 2147483647 w 114"/>
                <a:gd name="T23" fmla="*/ 2147483647 h 182"/>
                <a:gd name="T24" fmla="*/ 0 w 114"/>
                <a:gd name="T25" fmla="*/ 2147483647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82">
                  <a:moveTo>
                    <a:pt x="0" y="8"/>
                  </a:moveTo>
                  <a:lnTo>
                    <a:pt x="74" y="0"/>
                  </a:lnTo>
                  <a:lnTo>
                    <a:pt x="90" y="14"/>
                  </a:lnTo>
                  <a:lnTo>
                    <a:pt x="90" y="36"/>
                  </a:lnTo>
                  <a:lnTo>
                    <a:pt x="114" y="78"/>
                  </a:lnTo>
                  <a:lnTo>
                    <a:pt x="90" y="80"/>
                  </a:lnTo>
                  <a:lnTo>
                    <a:pt x="94" y="140"/>
                  </a:lnTo>
                  <a:lnTo>
                    <a:pt x="84" y="164"/>
                  </a:lnTo>
                  <a:lnTo>
                    <a:pt x="42" y="172"/>
                  </a:lnTo>
                  <a:lnTo>
                    <a:pt x="34" y="180"/>
                  </a:lnTo>
                  <a:lnTo>
                    <a:pt x="6" y="182"/>
                  </a:lnTo>
                  <a:lnTo>
                    <a:pt x="4" y="152"/>
                  </a:lnTo>
                  <a:lnTo>
                    <a:pt x="0" y="8"/>
                  </a:lnTo>
                  <a:close/>
                </a:path>
              </a:pathLst>
            </a:custGeom>
            <a:grpFill/>
            <a:ln w="6350" cmpd="sng">
              <a:solidFill>
                <a:schemeClr val="tx2"/>
              </a:solidFill>
              <a:prstDash val="solid"/>
              <a:round/>
              <a:headEnd/>
              <a:tailEnd/>
            </a:ln>
          </p:spPr>
          <p:txBody>
            <a:bodyPr/>
            <a:lstStyle/>
            <a:p>
              <a:endParaRPr lang="en-US"/>
            </a:p>
          </p:txBody>
        </p:sp>
        <p:sp>
          <p:nvSpPr>
            <p:cNvPr id="27" name="Freeform 22"/>
            <p:cNvSpPr>
              <a:spLocks/>
            </p:cNvSpPr>
            <p:nvPr/>
          </p:nvSpPr>
          <p:spPr bwMode="auto">
            <a:xfrm>
              <a:off x="7739063" y="2451100"/>
              <a:ext cx="274637" cy="184150"/>
            </a:xfrm>
            <a:custGeom>
              <a:avLst/>
              <a:gdLst>
                <a:gd name="T0" fmla="*/ 2147483647 w 96"/>
                <a:gd name="T1" fmla="*/ 0 h 64"/>
                <a:gd name="T2" fmla="*/ 2147483647 w 96"/>
                <a:gd name="T3" fmla="*/ 2147483647 h 64"/>
                <a:gd name="T4" fmla="*/ 2147483647 w 96"/>
                <a:gd name="T5" fmla="*/ 2147483647 h 64"/>
                <a:gd name="T6" fmla="*/ 2147483647 w 96"/>
                <a:gd name="T7" fmla="*/ 2147483647 h 64"/>
                <a:gd name="T8" fmla="*/ 2147483647 w 96"/>
                <a:gd name="T9" fmla="*/ 2147483647 h 64"/>
                <a:gd name="T10" fmla="*/ 2147483647 w 96"/>
                <a:gd name="T11" fmla="*/ 2147483647 h 64"/>
                <a:gd name="T12" fmla="*/ 2147483647 w 96"/>
                <a:gd name="T13" fmla="*/ 2147483647 h 64"/>
                <a:gd name="T14" fmla="*/ 2147483647 w 96"/>
                <a:gd name="T15" fmla="*/ 2147483647 h 64"/>
                <a:gd name="T16" fmla="*/ 0 w 96"/>
                <a:gd name="T17" fmla="*/ 2147483647 h 64"/>
                <a:gd name="T18" fmla="*/ 2147483647 w 9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4">
                  <a:moveTo>
                    <a:pt x="24" y="0"/>
                  </a:moveTo>
                  <a:lnTo>
                    <a:pt x="54" y="12"/>
                  </a:lnTo>
                  <a:lnTo>
                    <a:pt x="68" y="4"/>
                  </a:lnTo>
                  <a:lnTo>
                    <a:pt x="96" y="22"/>
                  </a:lnTo>
                  <a:lnTo>
                    <a:pt x="86" y="60"/>
                  </a:lnTo>
                  <a:lnTo>
                    <a:pt x="36" y="64"/>
                  </a:lnTo>
                  <a:lnTo>
                    <a:pt x="32" y="58"/>
                  </a:lnTo>
                  <a:lnTo>
                    <a:pt x="4" y="62"/>
                  </a:lnTo>
                  <a:lnTo>
                    <a:pt x="0" y="2"/>
                  </a:lnTo>
                  <a:lnTo>
                    <a:pt x="24" y="0"/>
                  </a:lnTo>
                  <a:close/>
                </a:path>
              </a:pathLst>
            </a:custGeom>
            <a:grpFill/>
            <a:ln w="6350" cmpd="sng">
              <a:solidFill>
                <a:schemeClr val="tx2"/>
              </a:solidFill>
              <a:round/>
              <a:headEnd/>
              <a:tailEnd/>
            </a:ln>
          </p:spPr>
          <p:txBody>
            <a:bodyPr/>
            <a:lstStyle/>
            <a:p>
              <a:endParaRPr lang="en-US"/>
            </a:p>
          </p:txBody>
        </p:sp>
        <p:sp>
          <p:nvSpPr>
            <p:cNvPr id="28" name="Freeform 23"/>
            <p:cNvSpPr>
              <a:spLocks/>
            </p:cNvSpPr>
            <p:nvPr/>
          </p:nvSpPr>
          <p:spPr bwMode="auto">
            <a:xfrm>
              <a:off x="7602538" y="2617788"/>
              <a:ext cx="422275" cy="377825"/>
            </a:xfrm>
            <a:custGeom>
              <a:avLst/>
              <a:gdLst>
                <a:gd name="T0" fmla="*/ 2147483647 w 148"/>
                <a:gd name="T1" fmla="*/ 2147483647 h 132"/>
                <a:gd name="T2" fmla="*/ 2147483647 w 148"/>
                <a:gd name="T3" fmla="*/ 2147483647 h 132"/>
                <a:gd name="T4" fmla="*/ 2147483647 w 148"/>
                <a:gd name="T5" fmla="*/ 2147483647 h 132"/>
                <a:gd name="T6" fmla="*/ 2147483647 w 148"/>
                <a:gd name="T7" fmla="*/ 2147483647 h 132"/>
                <a:gd name="T8" fmla="*/ 0 w 148"/>
                <a:gd name="T9" fmla="*/ 2147483647 h 132"/>
                <a:gd name="T10" fmla="*/ 2147483647 w 148"/>
                <a:gd name="T11" fmla="*/ 2147483647 h 132"/>
                <a:gd name="T12" fmla="*/ 2147483647 w 148"/>
                <a:gd name="T13" fmla="*/ 2147483647 h 132"/>
                <a:gd name="T14" fmla="*/ 2147483647 w 148"/>
                <a:gd name="T15" fmla="*/ 0 h 132"/>
                <a:gd name="T16" fmla="*/ 2147483647 w 148"/>
                <a:gd name="T17" fmla="*/ 2147483647 h 132"/>
                <a:gd name="T18" fmla="*/ 2147483647 w 148"/>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32">
                  <a:moveTo>
                    <a:pt x="134" y="2"/>
                  </a:moveTo>
                  <a:lnTo>
                    <a:pt x="148" y="80"/>
                  </a:lnTo>
                  <a:lnTo>
                    <a:pt x="142" y="124"/>
                  </a:lnTo>
                  <a:lnTo>
                    <a:pt x="8" y="132"/>
                  </a:lnTo>
                  <a:lnTo>
                    <a:pt x="0" y="36"/>
                  </a:lnTo>
                  <a:lnTo>
                    <a:pt x="42" y="28"/>
                  </a:lnTo>
                  <a:lnTo>
                    <a:pt x="52" y="4"/>
                  </a:lnTo>
                  <a:lnTo>
                    <a:pt x="80" y="0"/>
                  </a:lnTo>
                  <a:lnTo>
                    <a:pt x="84" y="6"/>
                  </a:lnTo>
                  <a:lnTo>
                    <a:pt x="134" y="2"/>
                  </a:lnTo>
                  <a:close/>
                </a:path>
              </a:pathLst>
            </a:custGeom>
            <a:grpFill/>
            <a:ln w="6350" cmpd="sng">
              <a:solidFill>
                <a:schemeClr val="tx2"/>
              </a:solidFill>
              <a:round/>
              <a:headEnd/>
              <a:tailEnd/>
            </a:ln>
          </p:spPr>
          <p:txBody>
            <a:bodyPr/>
            <a:lstStyle/>
            <a:p>
              <a:endParaRPr lang="en-US"/>
            </a:p>
          </p:txBody>
        </p:sp>
        <p:sp>
          <p:nvSpPr>
            <p:cNvPr id="29" name="Freeform 24"/>
            <p:cNvSpPr>
              <a:spLocks/>
            </p:cNvSpPr>
            <p:nvPr/>
          </p:nvSpPr>
          <p:spPr bwMode="auto">
            <a:xfrm>
              <a:off x="7143750" y="2251075"/>
              <a:ext cx="349250" cy="423863"/>
            </a:xfrm>
            <a:custGeom>
              <a:avLst/>
              <a:gdLst>
                <a:gd name="T0" fmla="*/ 2147483647 w 122"/>
                <a:gd name="T1" fmla="*/ 2147483647 h 148"/>
                <a:gd name="T2" fmla="*/ 2147483647 w 122"/>
                <a:gd name="T3" fmla="*/ 0 h 148"/>
                <a:gd name="T4" fmla="*/ 2147483647 w 122"/>
                <a:gd name="T5" fmla="*/ 2147483647 h 148"/>
                <a:gd name="T6" fmla="*/ 2147483647 w 122"/>
                <a:gd name="T7" fmla="*/ 2147483647 h 148"/>
                <a:gd name="T8" fmla="*/ 2147483647 w 122"/>
                <a:gd name="T9" fmla="*/ 2147483647 h 148"/>
                <a:gd name="T10" fmla="*/ 2147483647 w 122"/>
                <a:gd name="T11" fmla="*/ 2147483647 h 148"/>
                <a:gd name="T12" fmla="*/ 0 w 122"/>
                <a:gd name="T13" fmla="*/ 2147483647 h 148"/>
                <a:gd name="T14" fmla="*/ 0 w 122"/>
                <a:gd name="T15" fmla="*/ 2147483647 h 148"/>
                <a:gd name="T16" fmla="*/ 2147483647 w 122"/>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48">
                  <a:moveTo>
                    <a:pt x="4" y="6"/>
                  </a:moveTo>
                  <a:lnTo>
                    <a:pt x="118" y="0"/>
                  </a:lnTo>
                  <a:lnTo>
                    <a:pt x="122" y="144"/>
                  </a:lnTo>
                  <a:lnTo>
                    <a:pt x="100" y="140"/>
                  </a:lnTo>
                  <a:lnTo>
                    <a:pt x="94" y="148"/>
                  </a:lnTo>
                  <a:lnTo>
                    <a:pt x="28" y="136"/>
                  </a:lnTo>
                  <a:lnTo>
                    <a:pt x="0" y="132"/>
                  </a:lnTo>
                  <a:lnTo>
                    <a:pt x="0" y="82"/>
                  </a:lnTo>
                  <a:lnTo>
                    <a:pt x="4" y="6"/>
                  </a:lnTo>
                  <a:close/>
                </a:path>
              </a:pathLst>
            </a:custGeom>
            <a:grpFill/>
            <a:ln w="6350" cmpd="sng">
              <a:solidFill>
                <a:schemeClr val="tx2"/>
              </a:solidFill>
              <a:round/>
              <a:headEnd/>
              <a:tailEnd/>
            </a:ln>
          </p:spPr>
          <p:txBody>
            <a:bodyPr/>
            <a:lstStyle/>
            <a:p>
              <a:endParaRPr lang="en-US"/>
            </a:p>
          </p:txBody>
        </p:sp>
        <p:sp>
          <p:nvSpPr>
            <p:cNvPr id="30" name="Freeform 25"/>
            <p:cNvSpPr>
              <a:spLocks/>
            </p:cNvSpPr>
            <p:nvPr/>
          </p:nvSpPr>
          <p:spPr bwMode="auto">
            <a:xfrm>
              <a:off x="7624763" y="2971800"/>
              <a:ext cx="412750" cy="395288"/>
            </a:xfrm>
            <a:custGeom>
              <a:avLst/>
              <a:gdLst>
                <a:gd name="T0" fmla="*/ 0 w 144"/>
                <a:gd name="T1" fmla="*/ 2147483647 h 138"/>
                <a:gd name="T2" fmla="*/ 2147483647 w 144"/>
                <a:gd name="T3" fmla="*/ 0 h 138"/>
                <a:gd name="T4" fmla="*/ 2147483647 w 144"/>
                <a:gd name="T5" fmla="*/ 2147483647 h 138"/>
                <a:gd name="T6" fmla="*/ 2147483647 w 144"/>
                <a:gd name="T7" fmla="*/ 2147483647 h 138"/>
                <a:gd name="T8" fmla="*/ 2147483647 w 144"/>
                <a:gd name="T9" fmla="*/ 2147483647 h 138"/>
                <a:gd name="T10" fmla="*/ 0 w 144"/>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38">
                  <a:moveTo>
                    <a:pt x="0" y="8"/>
                  </a:moveTo>
                  <a:lnTo>
                    <a:pt x="134" y="0"/>
                  </a:lnTo>
                  <a:lnTo>
                    <a:pt x="144" y="98"/>
                  </a:lnTo>
                  <a:lnTo>
                    <a:pt x="140" y="130"/>
                  </a:lnTo>
                  <a:lnTo>
                    <a:pt x="4" y="138"/>
                  </a:lnTo>
                  <a:lnTo>
                    <a:pt x="0" y="8"/>
                  </a:lnTo>
                  <a:close/>
                </a:path>
              </a:pathLst>
            </a:custGeom>
            <a:grpFill/>
            <a:ln w="6350" cmpd="sng">
              <a:solidFill>
                <a:schemeClr val="tx2"/>
              </a:solidFill>
              <a:round/>
              <a:headEnd/>
              <a:tailEnd/>
            </a:ln>
          </p:spPr>
          <p:txBody>
            <a:bodyPr/>
            <a:lstStyle/>
            <a:p>
              <a:endParaRPr lang="en-US"/>
            </a:p>
          </p:txBody>
        </p:sp>
        <p:sp>
          <p:nvSpPr>
            <p:cNvPr id="31" name="Freeform 26"/>
            <p:cNvSpPr>
              <a:spLocks/>
            </p:cNvSpPr>
            <p:nvPr/>
          </p:nvSpPr>
          <p:spPr bwMode="auto">
            <a:xfrm>
              <a:off x="7635875" y="3343275"/>
              <a:ext cx="430213" cy="430213"/>
            </a:xfrm>
            <a:custGeom>
              <a:avLst/>
              <a:gdLst>
                <a:gd name="T0" fmla="*/ 0 w 150"/>
                <a:gd name="T1" fmla="*/ 2147483647 h 150"/>
                <a:gd name="T2" fmla="*/ 2147483647 w 150"/>
                <a:gd name="T3" fmla="*/ 0 h 150"/>
                <a:gd name="T4" fmla="*/ 2147483647 w 150"/>
                <a:gd name="T5" fmla="*/ 2147483647 h 150"/>
                <a:gd name="T6" fmla="*/ 2147483647 w 150"/>
                <a:gd name="T7" fmla="*/ 2147483647 h 150"/>
                <a:gd name="T8" fmla="*/ 2147483647 w 150"/>
                <a:gd name="T9" fmla="*/ 2147483647 h 150"/>
                <a:gd name="T10" fmla="*/ 0 w 15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50">
                  <a:moveTo>
                    <a:pt x="0" y="8"/>
                  </a:moveTo>
                  <a:lnTo>
                    <a:pt x="136" y="0"/>
                  </a:lnTo>
                  <a:lnTo>
                    <a:pt x="150" y="130"/>
                  </a:lnTo>
                  <a:lnTo>
                    <a:pt x="148" y="136"/>
                  </a:lnTo>
                  <a:lnTo>
                    <a:pt x="8" y="150"/>
                  </a:lnTo>
                  <a:lnTo>
                    <a:pt x="0" y="8"/>
                  </a:lnTo>
                  <a:close/>
                </a:path>
              </a:pathLst>
            </a:custGeom>
            <a:grpFill/>
            <a:ln w="6350" cmpd="sng">
              <a:solidFill>
                <a:schemeClr val="tx2"/>
              </a:solidFill>
              <a:round/>
              <a:headEnd/>
              <a:tailEnd/>
            </a:ln>
          </p:spPr>
          <p:txBody>
            <a:bodyPr/>
            <a:lstStyle/>
            <a:p>
              <a:endParaRPr lang="en-US"/>
            </a:p>
          </p:txBody>
        </p:sp>
        <p:sp>
          <p:nvSpPr>
            <p:cNvPr id="32" name="Freeform 27"/>
            <p:cNvSpPr>
              <a:spLocks/>
            </p:cNvSpPr>
            <p:nvPr/>
          </p:nvSpPr>
          <p:spPr bwMode="auto">
            <a:xfrm>
              <a:off x="7224713" y="2640013"/>
              <a:ext cx="400050" cy="377825"/>
            </a:xfrm>
            <a:custGeom>
              <a:avLst/>
              <a:gdLst>
                <a:gd name="T0" fmla="*/ 0 w 140"/>
                <a:gd name="T1" fmla="*/ 0 h 132"/>
                <a:gd name="T2" fmla="*/ 2147483647 w 140"/>
                <a:gd name="T3" fmla="*/ 2147483647 h 132"/>
                <a:gd name="T4" fmla="*/ 2147483647 w 140"/>
                <a:gd name="T5" fmla="*/ 2147483647 h 132"/>
                <a:gd name="T6" fmla="*/ 2147483647 w 140"/>
                <a:gd name="T7" fmla="*/ 2147483647 h 132"/>
                <a:gd name="T8" fmla="*/ 2147483647 w 140"/>
                <a:gd name="T9" fmla="*/ 2147483647 h 132"/>
                <a:gd name="T10" fmla="*/ 2147483647 w 140"/>
                <a:gd name="T11" fmla="*/ 2147483647 h 132"/>
                <a:gd name="T12" fmla="*/ 2147483647 w 140"/>
                <a:gd name="T13" fmla="*/ 2147483647 h 132"/>
                <a:gd name="T14" fmla="*/ 2147483647 w 140"/>
                <a:gd name="T15" fmla="*/ 2147483647 h 132"/>
                <a:gd name="T16" fmla="*/ 2147483647 w 140"/>
                <a:gd name="T17" fmla="*/ 2147483647 h 132"/>
                <a:gd name="T18" fmla="*/ 2147483647 w 140"/>
                <a:gd name="T19" fmla="*/ 2147483647 h 132"/>
                <a:gd name="T20" fmla="*/ 0 w 140"/>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32">
                  <a:moveTo>
                    <a:pt x="0" y="0"/>
                  </a:moveTo>
                  <a:lnTo>
                    <a:pt x="66" y="12"/>
                  </a:lnTo>
                  <a:lnTo>
                    <a:pt x="72" y="4"/>
                  </a:lnTo>
                  <a:lnTo>
                    <a:pt x="94" y="8"/>
                  </a:lnTo>
                  <a:lnTo>
                    <a:pt x="96" y="38"/>
                  </a:lnTo>
                  <a:lnTo>
                    <a:pt x="124" y="36"/>
                  </a:lnTo>
                  <a:lnTo>
                    <a:pt x="132" y="28"/>
                  </a:lnTo>
                  <a:lnTo>
                    <a:pt x="140" y="124"/>
                  </a:lnTo>
                  <a:lnTo>
                    <a:pt x="8" y="132"/>
                  </a:lnTo>
                  <a:lnTo>
                    <a:pt x="4" y="80"/>
                  </a:lnTo>
                  <a:lnTo>
                    <a:pt x="0" y="0"/>
                  </a:lnTo>
                  <a:close/>
                </a:path>
              </a:pathLst>
            </a:custGeom>
            <a:grpFill/>
            <a:ln w="6350" cmpd="sng">
              <a:solidFill>
                <a:schemeClr val="tx2"/>
              </a:solidFill>
              <a:round/>
              <a:headEnd/>
              <a:tailEnd/>
            </a:ln>
          </p:spPr>
          <p:txBody>
            <a:bodyPr/>
            <a:lstStyle/>
            <a:p>
              <a:endParaRPr lang="en-US"/>
            </a:p>
          </p:txBody>
        </p:sp>
        <p:sp>
          <p:nvSpPr>
            <p:cNvPr id="33" name="Freeform 28"/>
            <p:cNvSpPr>
              <a:spLocks/>
            </p:cNvSpPr>
            <p:nvPr/>
          </p:nvSpPr>
          <p:spPr bwMode="auto">
            <a:xfrm>
              <a:off x="7246938" y="2995613"/>
              <a:ext cx="388937" cy="393700"/>
            </a:xfrm>
            <a:custGeom>
              <a:avLst/>
              <a:gdLst>
                <a:gd name="T0" fmla="*/ 0 w 136"/>
                <a:gd name="T1" fmla="*/ 2147483647 h 138"/>
                <a:gd name="T2" fmla="*/ 2147483647 w 136"/>
                <a:gd name="T3" fmla="*/ 0 h 138"/>
                <a:gd name="T4" fmla="*/ 2147483647 w 136"/>
                <a:gd name="T5" fmla="*/ 2147483647 h 138"/>
                <a:gd name="T6" fmla="*/ 2147483647 w 136"/>
                <a:gd name="T7" fmla="*/ 2147483647 h 138"/>
                <a:gd name="T8" fmla="*/ 2147483647 w 136"/>
                <a:gd name="T9" fmla="*/ 2147483647 h 138"/>
                <a:gd name="T10" fmla="*/ 0 w 136"/>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8">
                  <a:moveTo>
                    <a:pt x="0" y="8"/>
                  </a:moveTo>
                  <a:lnTo>
                    <a:pt x="132" y="0"/>
                  </a:lnTo>
                  <a:lnTo>
                    <a:pt x="136" y="130"/>
                  </a:lnTo>
                  <a:lnTo>
                    <a:pt x="8" y="138"/>
                  </a:lnTo>
                  <a:lnTo>
                    <a:pt x="4" y="124"/>
                  </a:lnTo>
                  <a:lnTo>
                    <a:pt x="0" y="8"/>
                  </a:lnTo>
                  <a:close/>
                </a:path>
              </a:pathLst>
            </a:custGeom>
            <a:grpFill/>
            <a:ln w="6350" cmpd="sng">
              <a:solidFill>
                <a:schemeClr val="tx2"/>
              </a:solidFill>
              <a:round/>
              <a:headEnd/>
              <a:tailEnd/>
            </a:ln>
          </p:spPr>
          <p:txBody>
            <a:bodyPr/>
            <a:lstStyle/>
            <a:p>
              <a:endParaRPr lang="en-US"/>
            </a:p>
          </p:txBody>
        </p:sp>
        <p:sp>
          <p:nvSpPr>
            <p:cNvPr id="34" name="Freeform 29"/>
            <p:cNvSpPr>
              <a:spLocks/>
            </p:cNvSpPr>
            <p:nvPr/>
          </p:nvSpPr>
          <p:spPr bwMode="auto">
            <a:xfrm>
              <a:off x="7270750" y="3367088"/>
              <a:ext cx="388938" cy="417512"/>
            </a:xfrm>
            <a:custGeom>
              <a:avLst/>
              <a:gdLst>
                <a:gd name="T0" fmla="*/ 0 w 136"/>
                <a:gd name="T1" fmla="*/ 2147483647 h 146"/>
                <a:gd name="T2" fmla="*/ 2147483647 w 136"/>
                <a:gd name="T3" fmla="*/ 0 h 146"/>
                <a:gd name="T4" fmla="*/ 2147483647 w 136"/>
                <a:gd name="T5" fmla="*/ 2147483647 h 146"/>
                <a:gd name="T6" fmla="*/ 0 w 136"/>
                <a:gd name="T7" fmla="*/ 2147483647 h 146"/>
                <a:gd name="T8" fmla="*/ 0 w 136"/>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46">
                  <a:moveTo>
                    <a:pt x="0" y="8"/>
                  </a:moveTo>
                  <a:lnTo>
                    <a:pt x="128" y="0"/>
                  </a:lnTo>
                  <a:lnTo>
                    <a:pt x="136" y="142"/>
                  </a:lnTo>
                  <a:lnTo>
                    <a:pt x="0" y="146"/>
                  </a:lnTo>
                  <a:lnTo>
                    <a:pt x="0" y="8"/>
                  </a:lnTo>
                  <a:close/>
                </a:path>
              </a:pathLst>
            </a:custGeom>
            <a:grpFill/>
            <a:ln w="6350" cmpd="sng">
              <a:solidFill>
                <a:schemeClr val="tx2"/>
              </a:solidFill>
              <a:round/>
              <a:headEnd/>
              <a:tailEnd/>
            </a:ln>
          </p:spPr>
          <p:txBody>
            <a:bodyPr/>
            <a:lstStyle/>
            <a:p>
              <a:endParaRPr lang="en-US"/>
            </a:p>
          </p:txBody>
        </p:sp>
        <p:sp>
          <p:nvSpPr>
            <p:cNvPr id="35" name="Freeform 30"/>
            <p:cNvSpPr>
              <a:spLocks/>
            </p:cNvSpPr>
            <p:nvPr/>
          </p:nvSpPr>
          <p:spPr bwMode="auto">
            <a:xfrm>
              <a:off x="7659688" y="3732213"/>
              <a:ext cx="411162" cy="446087"/>
            </a:xfrm>
            <a:custGeom>
              <a:avLst/>
              <a:gdLst>
                <a:gd name="T0" fmla="*/ 0 w 144"/>
                <a:gd name="T1" fmla="*/ 2147483647 h 156"/>
                <a:gd name="T2" fmla="*/ 2147483647 w 144"/>
                <a:gd name="T3" fmla="*/ 0 h 156"/>
                <a:gd name="T4" fmla="*/ 2147483647 w 144"/>
                <a:gd name="T5" fmla="*/ 2147483647 h 156"/>
                <a:gd name="T6" fmla="*/ 2147483647 w 144"/>
                <a:gd name="T7" fmla="*/ 2147483647 h 156"/>
                <a:gd name="T8" fmla="*/ 2147483647 w 144"/>
                <a:gd name="T9" fmla="*/ 2147483647 h 156"/>
                <a:gd name="T10" fmla="*/ 2147483647 w 144"/>
                <a:gd name="T11" fmla="*/ 2147483647 h 156"/>
                <a:gd name="T12" fmla="*/ 2147483647 w 144"/>
                <a:gd name="T13" fmla="*/ 2147483647 h 156"/>
                <a:gd name="T14" fmla="*/ 2147483647 w 144"/>
                <a:gd name="T15" fmla="*/ 2147483647 h 156"/>
                <a:gd name="T16" fmla="*/ 2147483647 w 144"/>
                <a:gd name="T17" fmla="*/ 2147483647 h 156"/>
                <a:gd name="T18" fmla="*/ 0 w 144"/>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56">
                  <a:moveTo>
                    <a:pt x="0" y="14"/>
                  </a:moveTo>
                  <a:lnTo>
                    <a:pt x="140" y="0"/>
                  </a:lnTo>
                  <a:lnTo>
                    <a:pt x="144" y="70"/>
                  </a:lnTo>
                  <a:lnTo>
                    <a:pt x="144" y="118"/>
                  </a:lnTo>
                  <a:lnTo>
                    <a:pt x="144" y="134"/>
                  </a:lnTo>
                  <a:lnTo>
                    <a:pt x="144" y="142"/>
                  </a:lnTo>
                  <a:lnTo>
                    <a:pt x="72" y="150"/>
                  </a:lnTo>
                  <a:lnTo>
                    <a:pt x="4" y="156"/>
                  </a:lnTo>
                  <a:lnTo>
                    <a:pt x="2" y="130"/>
                  </a:lnTo>
                  <a:lnTo>
                    <a:pt x="0" y="14"/>
                  </a:lnTo>
                  <a:close/>
                </a:path>
              </a:pathLst>
            </a:custGeom>
            <a:grpFill/>
            <a:ln w="6350" cmpd="sng">
              <a:solidFill>
                <a:schemeClr val="tx2"/>
              </a:solidFill>
              <a:round/>
              <a:headEnd/>
              <a:tailEnd/>
            </a:ln>
          </p:spPr>
          <p:txBody>
            <a:bodyPr/>
            <a:lstStyle/>
            <a:p>
              <a:endParaRPr lang="en-US"/>
            </a:p>
          </p:txBody>
        </p:sp>
        <p:sp>
          <p:nvSpPr>
            <p:cNvPr id="36" name="Freeform 31"/>
            <p:cNvSpPr>
              <a:spLocks/>
            </p:cNvSpPr>
            <p:nvPr/>
          </p:nvSpPr>
          <p:spPr bwMode="auto">
            <a:xfrm>
              <a:off x="7670800" y="4138613"/>
              <a:ext cx="411163" cy="388937"/>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14"/>
                  </a:moveTo>
                  <a:lnTo>
                    <a:pt x="140" y="0"/>
                  </a:lnTo>
                  <a:lnTo>
                    <a:pt x="140" y="16"/>
                  </a:lnTo>
                  <a:lnTo>
                    <a:pt x="144" y="130"/>
                  </a:lnTo>
                  <a:lnTo>
                    <a:pt x="12" y="136"/>
                  </a:lnTo>
                  <a:lnTo>
                    <a:pt x="4" y="124"/>
                  </a:lnTo>
                  <a:lnTo>
                    <a:pt x="0" y="14"/>
                  </a:lnTo>
                  <a:close/>
                </a:path>
              </a:pathLst>
            </a:custGeom>
            <a:grpFill/>
            <a:ln w="6350" cmpd="sng">
              <a:solidFill>
                <a:schemeClr val="tx2"/>
              </a:solidFill>
              <a:round/>
              <a:headEnd/>
              <a:tailEnd/>
            </a:ln>
          </p:spPr>
          <p:txBody>
            <a:bodyPr/>
            <a:lstStyle/>
            <a:p>
              <a:endParaRPr lang="en-US"/>
            </a:p>
          </p:txBody>
        </p:sp>
        <p:sp>
          <p:nvSpPr>
            <p:cNvPr id="37" name="Freeform 32"/>
            <p:cNvSpPr>
              <a:spLocks/>
            </p:cNvSpPr>
            <p:nvPr/>
          </p:nvSpPr>
          <p:spPr bwMode="auto">
            <a:xfrm>
              <a:off x="7705725" y="4505325"/>
              <a:ext cx="411163" cy="388938"/>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8"/>
                  </a:moveTo>
                  <a:lnTo>
                    <a:pt x="136" y="0"/>
                  </a:lnTo>
                  <a:lnTo>
                    <a:pt x="144" y="110"/>
                  </a:lnTo>
                  <a:lnTo>
                    <a:pt x="140" y="130"/>
                  </a:lnTo>
                  <a:lnTo>
                    <a:pt x="32" y="136"/>
                  </a:lnTo>
                  <a:lnTo>
                    <a:pt x="4" y="136"/>
                  </a:lnTo>
                  <a:lnTo>
                    <a:pt x="0" y="8"/>
                  </a:lnTo>
                  <a:close/>
                </a:path>
              </a:pathLst>
            </a:custGeom>
            <a:grpFill/>
            <a:ln w="6350" cmpd="sng">
              <a:solidFill>
                <a:schemeClr val="tx2"/>
              </a:solidFill>
              <a:round/>
              <a:headEnd/>
              <a:tailEnd/>
            </a:ln>
          </p:spPr>
          <p:txBody>
            <a:bodyPr/>
            <a:lstStyle/>
            <a:p>
              <a:endParaRPr lang="en-US"/>
            </a:p>
          </p:txBody>
        </p:sp>
        <p:sp>
          <p:nvSpPr>
            <p:cNvPr id="38" name="Freeform 33"/>
            <p:cNvSpPr>
              <a:spLocks/>
            </p:cNvSpPr>
            <p:nvPr/>
          </p:nvSpPr>
          <p:spPr bwMode="auto">
            <a:xfrm>
              <a:off x="7304088" y="4494213"/>
              <a:ext cx="412750" cy="422275"/>
            </a:xfrm>
            <a:custGeom>
              <a:avLst/>
              <a:gdLst>
                <a:gd name="T0" fmla="*/ 0 w 144"/>
                <a:gd name="T1" fmla="*/ 2147483647 h 148"/>
                <a:gd name="T2" fmla="*/ 2147483647 w 144"/>
                <a:gd name="T3" fmla="*/ 0 h 148"/>
                <a:gd name="T4" fmla="*/ 2147483647 w 144"/>
                <a:gd name="T5" fmla="*/ 2147483647 h 148"/>
                <a:gd name="T6" fmla="*/ 2147483647 w 144"/>
                <a:gd name="T7" fmla="*/ 2147483647 h 148"/>
                <a:gd name="T8" fmla="*/ 2147483647 w 144"/>
                <a:gd name="T9" fmla="*/ 2147483647 h 148"/>
                <a:gd name="T10" fmla="*/ 2147483647 w 144"/>
                <a:gd name="T11" fmla="*/ 2147483647 h 148"/>
                <a:gd name="T12" fmla="*/ 0 w 144"/>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8">
                  <a:moveTo>
                    <a:pt x="0" y="6"/>
                  </a:moveTo>
                  <a:lnTo>
                    <a:pt x="132" y="0"/>
                  </a:lnTo>
                  <a:lnTo>
                    <a:pt x="140" y="12"/>
                  </a:lnTo>
                  <a:lnTo>
                    <a:pt x="144" y="140"/>
                  </a:lnTo>
                  <a:lnTo>
                    <a:pt x="44" y="146"/>
                  </a:lnTo>
                  <a:lnTo>
                    <a:pt x="8" y="148"/>
                  </a:lnTo>
                  <a:lnTo>
                    <a:pt x="0" y="6"/>
                  </a:lnTo>
                  <a:close/>
                </a:path>
              </a:pathLst>
            </a:custGeom>
            <a:solidFill>
              <a:schemeClr val="accent2">
                <a:lumMod val="60000"/>
                <a:lumOff val="40000"/>
              </a:schemeClr>
            </a:solidFill>
            <a:ln w="6350" cmpd="sng">
              <a:solidFill>
                <a:schemeClr val="accent2">
                  <a:lumMod val="60000"/>
                  <a:lumOff val="40000"/>
                </a:schemeClr>
              </a:solidFill>
              <a:round/>
              <a:headEnd/>
              <a:tailEnd/>
            </a:ln>
          </p:spPr>
          <p:txBody>
            <a:bodyPr/>
            <a:lstStyle/>
            <a:p>
              <a:endParaRPr lang="en-US"/>
            </a:p>
          </p:txBody>
        </p:sp>
        <p:sp>
          <p:nvSpPr>
            <p:cNvPr id="39" name="Freeform 34"/>
            <p:cNvSpPr>
              <a:spLocks/>
            </p:cNvSpPr>
            <p:nvPr/>
          </p:nvSpPr>
          <p:spPr bwMode="auto">
            <a:xfrm>
              <a:off x="6910388" y="4510088"/>
              <a:ext cx="417512" cy="423862"/>
            </a:xfrm>
            <a:custGeom>
              <a:avLst/>
              <a:gdLst>
                <a:gd name="T0" fmla="*/ 2147483647 w 146"/>
                <a:gd name="T1" fmla="*/ 2147483647 h 148"/>
                <a:gd name="T2" fmla="*/ 2147483647 w 146"/>
                <a:gd name="T3" fmla="*/ 2147483647 h 148"/>
                <a:gd name="T4" fmla="*/ 2147483647 w 146"/>
                <a:gd name="T5" fmla="*/ 2147483647 h 148"/>
                <a:gd name="T6" fmla="*/ 0 w 146"/>
                <a:gd name="T7" fmla="*/ 2147483647 h 148"/>
                <a:gd name="T8" fmla="*/ 2147483647 w 146"/>
                <a:gd name="T9" fmla="*/ 2147483647 h 148"/>
                <a:gd name="T10" fmla="*/ 2147483647 w 146"/>
                <a:gd name="T11" fmla="*/ 0 h 148"/>
                <a:gd name="T12" fmla="*/ 2147483647 w 146"/>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48">
                  <a:moveTo>
                    <a:pt x="146" y="142"/>
                  </a:moveTo>
                  <a:lnTo>
                    <a:pt x="64" y="146"/>
                  </a:lnTo>
                  <a:lnTo>
                    <a:pt x="6" y="148"/>
                  </a:lnTo>
                  <a:lnTo>
                    <a:pt x="0" y="38"/>
                  </a:lnTo>
                  <a:lnTo>
                    <a:pt x="8" y="6"/>
                  </a:lnTo>
                  <a:lnTo>
                    <a:pt x="138" y="0"/>
                  </a:lnTo>
                  <a:lnTo>
                    <a:pt x="146" y="142"/>
                  </a:lnTo>
                  <a:close/>
                </a:path>
              </a:pathLst>
            </a:custGeom>
            <a:grpFill/>
            <a:ln w="6350" cmpd="sng">
              <a:solidFill>
                <a:schemeClr val="tx2"/>
              </a:solidFill>
              <a:round/>
              <a:headEnd/>
              <a:tailEnd/>
            </a:ln>
          </p:spPr>
          <p:txBody>
            <a:bodyPr/>
            <a:lstStyle/>
            <a:p>
              <a:endParaRPr lang="en-US"/>
            </a:p>
          </p:txBody>
        </p:sp>
        <p:sp>
          <p:nvSpPr>
            <p:cNvPr id="40" name="Freeform 35"/>
            <p:cNvSpPr>
              <a:spLocks/>
            </p:cNvSpPr>
            <p:nvPr/>
          </p:nvSpPr>
          <p:spPr bwMode="auto">
            <a:xfrm>
              <a:off x="7286625" y="4105275"/>
              <a:ext cx="395288" cy="404813"/>
            </a:xfrm>
            <a:custGeom>
              <a:avLst/>
              <a:gdLst>
                <a:gd name="T0" fmla="*/ 2147483647 w 138"/>
                <a:gd name="T1" fmla="*/ 2147483647 h 142"/>
                <a:gd name="T2" fmla="*/ 2147483647 w 138"/>
                <a:gd name="T3" fmla="*/ 2147483647 h 142"/>
                <a:gd name="T4" fmla="*/ 0 w 138"/>
                <a:gd name="T5" fmla="*/ 2147483647 h 142"/>
                <a:gd name="T6" fmla="*/ 2147483647 w 138"/>
                <a:gd name="T7" fmla="*/ 0 h 142"/>
                <a:gd name="T8" fmla="*/ 2147483647 w 138"/>
                <a:gd name="T9" fmla="*/ 2147483647 h 142"/>
                <a:gd name="T10" fmla="*/ 2147483647 w 138"/>
                <a:gd name="T11" fmla="*/ 2147483647 h 142"/>
                <a:gd name="T12" fmla="*/ 2147483647 w 138"/>
                <a:gd name="T13" fmla="*/ 2147483647 h 142"/>
                <a:gd name="T14" fmla="*/ 2147483647 w 138"/>
                <a:gd name="T15" fmla="*/ 2147483647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2">
                  <a:moveTo>
                    <a:pt x="138" y="136"/>
                  </a:moveTo>
                  <a:lnTo>
                    <a:pt x="6" y="142"/>
                  </a:lnTo>
                  <a:lnTo>
                    <a:pt x="0" y="8"/>
                  </a:lnTo>
                  <a:lnTo>
                    <a:pt x="132" y="0"/>
                  </a:lnTo>
                  <a:lnTo>
                    <a:pt x="132" y="12"/>
                  </a:lnTo>
                  <a:lnTo>
                    <a:pt x="134" y="26"/>
                  </a:lnTo>
                  <a:lnTo>
                    <a:pt x="136" y="82"/>
                  </a:lnTo>
                  <a:lnTo>
                    <a:pt x="138" y="136"/>
                  </a:lnTo>
                  <a:close/>
                </a:path>
              </a:pathLst>
            </a:custGeom>
            <a:grpFill/>
            <a:ln w="6350" cmpd="sng">
              <a:solidFill>
                <a:schemeClr val="tx2"/>
              </a:solidFill>
              <a:prstDash val="solid"/>
              <a:round/>
              <a:headEnd/>
              <a:tailEnd/>
            </a:ln>
          </p:spPr>
          <p:txBody>
            <a:bodyPr/>
            <a:lstStyle/>
            <a:p>
              <a:endParaRPr lang="en-US"/>
            </a:p>
          </p:txBody>
        </p:sp>
        <p:sp>
          <p:nvSpPr>
            <p:cNvPr id="41" name="Freeform 36"/>
            <p:cNvSpPr>
              <a:spLocks/>
            </p:cNvSpPr>
            <p:nvPr/>
          </p:nvSpPr>
          <p:spPr bwMode="auto">
            <a:xfrm>
              <a:off x="7270750" y="3773488"/>
              <a:ext cx="393700" cy="354012"/>
            </a:xfrm>
            <a:custGeom>
              <a:avLst/>
              <a:gdLst>
                <a:gd name="T0" fmla="*/ 2147483647 w 138"/>
                <a:gd name="T1" fmla="*/ 2147483647 h 124"/>
                <a:gd name="T2" fmla="*/ 2147483647 w 138"/>
                <a:gd name="T3" fmla="*/ 2147483647 h 124"/>
                <a:gd name="T4" fmla="*/ 0 w 138"/>
                <a:gd name="T5" fmla="*/ 2147483647 h 124"/>
                <a:gd name="T6" fmla="*/ 2147483647 w 138"/>
                <a:gd name="T7" fmla="*/ 0 h 124"/>
                <a:gd name="T8" fmla="*/ 2147483647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138" y="116"/>
                  </a:moveTo>
                  <a:lnTo>
                    <a:pt x="6" y="124"/>
                  </a:lnTo>
                  <a:lnTo>
                    <a:pt x="0" y="4"/>
                  </a:lnTo>
                  <a:lnTo>
                    <a:pt x="136" y="0"/>
                  </a:lnTo>
                  <a:lnTo>
                    <a:pt x="138" y="116"/>
                  </a:lnTo>
                  <a:close/>
                </a:path>
              </a:pathLst>
            </a:custGeom>
            <a:grpFill/>
            <a:ln w="6350" cmpd="sng">
              <a:solidFill>
                <a:schemeClr val="tx2"/>
              </a:solidFill>
              <a:round/>
              <a:headEnd/>
              <a:tailEnd/>
            </a:ln>
          </p:spPr>
          <p:txBody>
            <a:bodyPr/>
            <a:lstStyle/>
            <a:p>
              <a:endParaRPr lang="en-US"/>
            </a:p>
          </p:txBody>
        </p:sp>
        <p:sp>
          <p:nvSpPr>
            <p:cNvPr id="42" name="Freeform 37"/>
            <p:cNvSpPr>
              <a:spLocks/>
            </p:cNvSpPr>
            <p:nvPr/>
          </p:nvSpPr>
          <p:spPr bwMode="auto">
            <a:xfrm>
              <a:off x="6434138" y="4619625"/>
              <a:ext cx="492125" cy="354013"/>
            </a:xfrm>
            <a:custGeom>
              <a:avLst/>
              <a:gdLst>
                <a:gd name="T0" fmla="*/ 2147483647 w 172"/>
                <a:gd name="T1" fmla="*/ 2147483647 h 124"/>
                <a:gd name="T2" fmla="*/ 2147483647 w 172"/>
                <a:gd name="T3" fmla="*/ 2147483647 h 124"/>
                <a:gd name="T4" fmla="*/ 2147483647 w 172"/>
                <a:gd name="T5" fmla="*/ 2147483647 h 124"/>
                <a:gd name="T6" fmla="*/ 0 w 172"/>
                <a:gd name="T7" fmla="*/ 2147483647 h 124"/>
                <a:gd name="T8" fmla="*/ 2147483647 w 172"/>
                <a:gd name="T9" fmla="*/ 0 h 124"/>
                <a:gd name="T10" fmla="*/ 2147483647 w 172"/>
                <a:gd name="T11" fmla="*/ 2147483647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24">
                  <a:moveTo>
                    <a:pt x="172" y="110"/>
                  </a:moveTo>
                  <a:lnTo>
                    <a:pt x="162" y="120"/>
                  </a:lnTo>
                  <a:lnTo>
                    <a:pt x="4" y="124"/>
                  </a:lnTo>
                  <a:lnTo>
                    <a:pt x="0" y="14"/>
                  </a:lnTo>
                  <a:lnTo>
                    <a:pt x="166" y="0"/>
                  </a:lnTo>
                  <a:lnTo>
                    <a:pt x="172" y="110"/>
                  </a:lnTo>
                  <a:close/>
                </a:path>
              </a:pathLst>
            </a:custGeom>
            <a:grpFill/>
            <a:ln w="6350" cmpd="sng">
              <a:solidFill>
                <a:schemeClr val="tx2"/>
              </a:solidFill>
              <a:round/>
              <a:headEnd/>
              <a:tailEnd/>
            </a:ln>
          </p:spPr>
          <p:txBody>
            <a:bodyPr/>
            <a:lstStyle/>
            <a:p>
              <a:endParaRPr lang="en-US"/>
            </a:p>
          </p:txBody>
        </p:sp>
        <p:sp>
          <p:nvSpPr>
            <p:cNvPr id="43" name="Freeform 38"/>
            <p:cNvSpPr>
              <a:spLocks/>
            </p:cNvSpPr>
            <p:nvPr/>
          </p:nvSpPr>
          <p:spPr bwMode="auto">
            <a:xfrm>
              <a:off x="6910388" y="4127500"/>
              <a:ext cx="393700" cy="400050"/>
            </a:xfrm>
            <a:custGeom>
              <a:avLst/>
              <a:gdLst>
                <a:gd name="T0" fmla="*/ 2147483647 w 138"/>
                <a:gd name="T1" fmla="*/ 2147483647 h 140"/>
                <a:gd name="T2" fmla="*/ 2147483647 w 138"/>
                <a:gd name="T3" fmla="*/ 2147483647 h 140"/>
                <a:gd name="T4" fmla="*/ 0 w 138"/>
                <a:gd name="T5" fmla="*/ 2147483647 h 140"/>
                <a:gd name="T6" fmla="*/ 0 w 138"/>
                <a:gd name="T7" fmla="*/ 2147483647 h 140"/>
                <a:gd name="T8" fmla="*/ 0 w 138"/>
                <a:gd name="T9" fmla="*/ 2147483647 h 140"/>
                <a:gd name="T10" fmla="*/ 2147483647 w 138"/>
                <a:gd name="T11" fmla="*/ 2147483647 h 140"/>
                <a:gd name="T12" fmla="*/ 2147483647 w 138"/>
                <a:gd name="T13" fmla="*/ 0 h 140"/>
                <a:gd name="T14" fmla="*/ 2147483647 w 138"/>
                <a:gd name="T15" fmla="*/ 2147483647 h 140"/>
                <a:gd name="T16" fmla="*/ 2147483647 w 138"/>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140">
                  <a:moveTo>
                    <a:pt x="8" y="140"/>
                  </a:moveTo>
                  <a:lnTo>
                    <a:pt x="2" y="64"/>
                  </a:lnTo>
                  <a:lnTo>
                    <a:pt x="0" y="34"/>
                  </a:lnTo>
                  <a:lnTo>
                    <a:pt x="0" y="14"/>
                  </a:lnTo>
                  <a:lnTo>
                    <a:pt x="0" y="8"/>
                  </a:lnTo>
                  <a:lnTo>
                    <a:pt x="2" y="4"/>
                  </a:lnTo>
                  <a:lnTo>
                    <a:pt x="132" y="0"/>
                  </a:lnTo>
                  <a:lnTo>
                    <a:pt x="138" y="134"/>
                  </a:lnTo>
                  <a:lnTo>
                    <a:pt x="8" y="140"/>
                  </a:lnTo>
                  <a:close/>
                </a:path>
              </a:pathLst>
            </a:custGeom>
            <a:grpFill/>
            <a:ln w="6350" cmpd="sng">
              <a:solidFill>
                <a:schemeClr val="tx2"/>
              </a:solidFill>
              <a:round/>
              <a:headEnd/>
              <a:tailEnd/>
            </a:ln>
          </p:spPr>
          <p:txBody>
            <a:bodyPr/>
            <a:lstStyle/>
            <a:p>
              <a:endParaRPr lang="en-US"/>
            </a:p>
          </p:txBody>
        </p:sp>
        <p:sp>
          <p:nvSpPr>
            <p:cNvPr id="44" name="Freeform 39"/>
            <p:cNvSpPr>
              <a:spLocks/>
            </p:cNvSpPr>
            <p:nvPr/>
          </p:nvSpPr>
          <p:spPr bwMode="auto">
            <a:xfrm>
              <a:off x="5862638" y="4459288"/>
              <a:ext cx="584200" cy="525462"/>
            </a:xfrm>
            <a:custGeom>
              <a:avLst/>
              <a:gdLst>
                <a:gd name="T0" fmla="*/ 2147483647 w 204"/>
                <a:gd name="T1" fmla="*/ 2147483647 h 184"/>
                <a:gd name="T2" fmla="*/ 2147483647 w 204"/>
                <a:gd name="T3" fmla="*/ 2147483647 h 184"/>
                <a:gd name="T4" fmla="*/ 2147483647 w 204"/>
                <a:gd name="T5" fmla="*/ 2147483647 h 184"/>
                <a:gd name="T6" fmla="*/ 0 w 204"/>
                <a:gd name="T7" fmla="*/ 2147483647 h 184"/>
                <a:gd name="T8" fmla="*/ 2147483647 w 204"/>
                <a:gd name="T9" fmla="*/ 0 h 184"/>
                <a:gd name="T10" fmla="*/ 2147483647 w 204"/>
                <a:gd name="T11" fmla="*/ 2147483647 h 184"/>
                <a:gd name="T12" fmla="*/ 2147483647 w 204"/>
                <a:gd name="T13" fmla="*/ 2147483647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84">
                  <a:moveTo>
                    <a:pt x="204" y="180"/>
                  </a:moveTo>
                  <a:lnTo>
                    <a:pt x="136" y="184"/>
                  </a:lnTo>
                  <a:lnTo>
                    <a:pt x="8" y="184"/>
                  </a:lnTo>
                  <a:lnTo>
                    <a:pt x="0" y="12"/>
                  </a:lnTo>
                  <a:lnTo>
                    <a:pt x="196" y="0"/>
                  </a:lnTo>
                  <a:lnTo>
                    <a:pt x="200" y="70"/>
                  </a:lnTo>
                  <a:lnTo>
                    <a:pt x="204" y="180"/>
                  </a:lnTo>
                  <a:close/>
                </a:path>
              </a:pathLst>
            </a:custGeom>
            <a:grpFill/>
            <a:ln w="6350" cmpd="sng">
              <a:solidFill>
                <a:schemeClr val="tx2"/>
              </a:solidFill>
              <a:round/>
              <a:headEnd/>
              <a:tailEnd/>
            </a:ln>
          </p:spPr>
          <p:txBody>
            <a:bodyPr/>
            <a:lstStyle/>
            <a:p>
              <a:endParaRPr lang="en-US"/>
            </a:p>
          </p:txBody>
        </p:sp>
        <p:sp>
          <p:nvSpPr>
            <p:cNvPr id="45" name="Freeform 40"/>
            <p:cNvSpPr>
              <a:spLocks/>
            </p:cNvSpPr>
            <p:nvPr/>
          </p:nvSpPr>
          <p:spPr bwMode="auto">
            <a:xfrm>
              <a:off x="6423025" y="4310063"/>
              <a:ext cx="509588" cy="349250"/>
            </a:xfrm>
            <a:custGeom>
              <a:avLst/>
              <a:gdLst>
                <a:gd name="T0" fmla="*/ 0 w 178"/>
                <a:gd name="T1" fmla="*/ 2147483647 h 122"/>
                <a:gd name="T2" fmla="*/ 0 w 178"/>
                <a:gd name="T3" fmla="*/ 0 h 122"/>
                <a:gd name="T4" fmla="*/ 2147483647 w 178"/>
                <a:gd name="T5" fmla="*/ 0 h 122"/>
                <a:gd name="T6" fmla="*/ 2147483647 w 178"/>
                <a:gd name="T7" fmla="*/ 2147483647 h 122"/>
                <a:gd name="T8" fmla="*/ 2147483647 w 178"/>
                <a:gd name="T9" fmla="*/ 2147483647 h 122"/>
                <a:gd name="T10" fmla="*/ 2147483647 w 178"/>
                <a:gd name="T11" fmla="*/ 2147483647 h 122"/>
                <a:gd name="T12" fmla="*/ 0 w 178"/>
                <a:gd name="T13" fmla="*/ 2147483647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22">
                  <a:moveTo>
                    <a:pt x="0" y="52"/>
                  </a:moveTo>
                  <a:lnTo>
                    <a:pt x="0" y="0"/>
                  </a:lnTo>
                  <a:lnTo>
                    <a:pt x="172" y="0"/>
                  </a:lnTo>
                  <a:lnTo>
                    <a:pt x="178" y="76"/>
                  </a:lnTo>
                  <a:lnTo>
                    <a:pt x="170" y="108"/>
                  </a:lnTo>
                  <a:lnTo>
                    <a:pt x="4" y="122"/>
                  </a:lnTo>
                  <a:lnTo>
                    <a:pt x="0" y="52"/>
                  </a:lnTo>
                  <a:close/>
                </a:path>
              </a:pathLst>
            </a:custGeom>
            <a:grpFill/>
            <a:ln w="6350" cmpd="sng">
              <a:solidFill>
                <a:schemeClr val="tx2"/>
              </a:solidFill>
              <a:round/>
              <a:headEnd/>
              <a:tailEnd/>
            </a:ln>
          </p:spPr>
          <p:txBody>
            <a:bodyPr/>
            <a:lstStyle/>
            <a:p>
              <a:endParaRPr lang="en-US"/>
            </a:p>
          </p:txBody>
        </p:sp>
        <p:sp>
          <p:nvSpPr>
            <p:cNvPr id="46" name="Freeform 41"/>
            <p:cNvSpPr>
              <a:spLocks/>
            </p:cNvSpPr>
            <p:nvPr/>
          </p:nvSpPr>
          <p:spPr bwMode="auto">
            <a:xfrm>
              <a:off x="5291138" y="4494213"/>
              <a:ext cx="593725" cy="514350"/>
            </a:xfrm>
            <a:custGeom>
              <a:avLst/>
              <a:gdLst>
                <a:gd name="T0" fmla="*/ 2147483647 w 208"/>
                <a:gd name="T1" fmla="*/ 2147483647 h 180"/>
                <a:gd name="T2" fmla="*/ 2147483647 w 208"/>
                <a:gd name="T3" fmla="*/ 2147483647 h 180"/>
                <a:gd name="T4" fmla="*/ 2147483647 w 208"/>
                <a:gd name="T5" fmla="*/ 2147483647 h 180"/>
                <a:gd name="T6" fmla="*/ 0 w 208"/>
                <a:gd name="T7" fmla="*/ 2147483647 h 180"/>
                <a:gd name="T8" fmla="*/ 2147483647 w 208"/>
                <a:gd name="T9" fmla="*/ 2147483647 h 180"/>
                <a:gd name="T10" fmla="*/ 2147483647 w 208"/>
                <a:gd name="T11" fmla="*/ 0 h 180"/>
                <a:gd name="T12" fmla="*/ 2147483647 w 20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0">
                  <a:moveTo>
                    <a:pt x="208" y="172"/>
                  </a:moveTo>
                  <a:lnTo>
                    <a:pt x="114" y="180"/>
                  </a:lnTo>
                  <a:lnTo>
                    <a:pt x="6" y="180"/>
                  </a:lnTo>
                  <a:lnTo>
                    <a:pt x="0" y="40"/>
                  </a:lnTo>
                  <a:lnTo>
                    <a:pt x="4" y="8"/>
                  </a:lnTo>
                  <a:lnTo>
                    <a:pt x="200" y="0"/>
                  </a:lnTo>
                  <a:lnTo>
                    <a:pt x="208" y="172"/>
                  </a:lnTo>
                  <a:close/>
                </a:path>
              </a:pathLst>
            </a:custGeom>
            <a:grpFill/>
            <a:ln w="6350" cmpd="sng">
              <a:solidFill>
                <a:schemeClr val="tx2"/>
              </a:solidFill>
              <a:round/>
              <a:headEnd/>
              <a:tailEnd/>
            </a:ln>
          </p:spPr>
          <p:txBody>
            <a:bodyPr/>
            <a:lstStyle/>
            <a:p>
              <a:endParaRPr lang="en-US"/>
            </a:p>
          </p:txBody>
        </p:sp>
        <p:sp>
          <p:nvSpPr>
            <p:cNvPr id="47" name="Freeform 42"/>
            <p:cNvSpPr>
              <a:spLocks/>
            </p:cNvSpPr>
            <p:nvPr/>
          </p:nvSpPr>
          <p:spPr bwMode="auto">
            <a:xfrm>
              <a:off x="4832350" y="4608513"/>
              <a:ext cx="474663" cy="411162"/>
            </a:xfrm>
            <a:custGeom>
              <a:avLst/>
              <a:gdLst>
                <a:gd name="T0" fmla="*/ 2147483647 w 166"/>
                <a:gd name="T1" fmla="*/ 2147483647 h 144"/>
                <a:gd name="T2" fmla="*/ 2147483647 w 166"/>
                <a:gd name="T3" fmla="*/ 2147483647 h 144"/>
                <a:gd name="T4" fmla="*/ 0 w 166"/>
                <a:gd name="T5" fmla="*/ 2147483647 h 144"/>
                <a:gd name="T6" fmla="*/ 0 w 166"/>
                <a:gd name="T7" fmla="*/ 2147483647 h 144"/>
                <a:gd name="T8" fmla="*/ 2147483647 w 166"/>
                <a:gd name="T9" fmla="*/ 0 h 144"/>
                <a:gd name="T10" fmla="*/ 2147483647 w 166"/>
                <a:gd name="T11" fmla="*/ 2147483647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4">
                  <a:moveTo>
                    <a:pt x="166" y="140"/>
                  </a:moveTo>
                  <a:lnTo>
                    <a:pt x="76" y="144"/>
                  </a:lnTo>
                  <a:lnTo>
                    <a:pt x="0" y="144"/>
                  </a:lnTo>
                  <a:lnTo>
                    <a:pt x="0" y="4"/>
                  </a:lnTo>
                  <a:lnTo>
                    <a:pt x="160" y="0"/>
                  </a:lnTo>
                  <a:lnTo>
                    <a:pt x="166" y="140"/>
                  </a:lnTo>
                  <a:close/>
                </a:path>
              </a:pathLst>
            </a:custGeom>
            <a:grpFill/>
            <a:ln w="6350" cmpd="sng">
              <a:solidFill>
                <a:schemeClr val="tx2"/>
              </a:solidFill>
              <a:round/>
              <a:headEnd/>
              <a:tailEnd/>
            </a:ln>
          </p:spPr>
          <p:txBody>
            <a:bodyPr/>
            <a:lstStyle/>
            <a:p>
              <a:endParaRPr lang="en-US"/>
            </a:p>
          </p:txBody>
        </p:sp>
        <p:sp>
          <p:nvSpPr>
            <p:cNvPr id="48" name="Freeform 43"/>
            <p:cNvSpPr>
              <a:spLocks/>
            </p:cNvSpPr>
            <p:nvPr/>
          </p:nvSpPr>
          <p:spPr bwMode="auto">
            <a:xfrm>
              <a:off x="4718050" y="4219575"/>
              <a:ext cx="584200" cy="400050"/>
            </a:xfrm>
            <a:custGeom>
              <a:avLst/>
              <a:gdLst>
                <a:gd name="T0" fmla="*/ 2147483647 w 204"/>
                <a:gd name="T1" fmla="*/ 2147483647 h 140"/>
                <a:gd name="T2" fmla="*/ 2147483647 w 204"/>
                <a:gd name="T3" fmla="*/ 2147483647 h 140"/>
                <a:gd name="T4" fmla="*/ 2147483647 w 204"/>
                <a:gd name="T5" fmla="*/ 2147483647 h 140"/>
                <a:gd name="T6" fmla="*/ 0 w 204"/>
                <a:gd name="T7" fmla="*/ 2147483647 h 140"/>
                <a:gd name="T8" fmla="*/ 0 w 204"/>
                <a:gd name="T9" fmla="*/ 0 h 140"/>
                <a:gd name="T10" fmla="*/ 2147483647 w 204"/>
                <a:gd name="T11" fmla="*/ 2147483647 h 140"/>
                <a:gd name="T12" fmla="*/ 2147483647 w 204"/>
                <a:gd name="T13" fmla="*/ 2147483647 h 140"/>
                <a:gd name="T14" fmla="*/ 2147483647 w 204"/>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 h="140">
                  <a:moveTo>
                    <a:pt x="200" y="136"/>
                  </a:moveTo>
                  <a:lnTo>
                    <a:pt x="40" y="140"/>
                  </a:lnTo>
                  <a:lnTo>
                    <a:pt x="4" y="136"/>
                  </a:lnTo>
                  <a:lnTo>
                    <a:pt x="0" y="100"/>
                  </a:lnTo>
                  <a:lnTo>
                    <a:pt x="0" y="0"/>
                  </a:lnTo>
                  <a:lnTo>
                    <a:pt x="204" y="2"/>
                  </a:lnTo>
                  <a:lnTo>
                    <a:pt x="204" y="104"/>
                  </a:lnTo>
                  <a:lnTo>
                    <a:pt x="200" y="136"/>
                  </a:lnTo>
                  <a:close/>
                </a:path>
              </a:pathLst>
            </a:custGeom>
            <a:grpFill/>
            <a:ln w="6350" cmpd="sng">
              <a:solidFill>
                <a:schemeClr val="tx2"/>
              </a:solidFill>
              <a:round/>
              <a:headEnd/>
              <a:tailEnd/>
            </a:ln>
          </p:spPr>
          <p:txBody>
            <a:bodyPr/>
            <a:lstStyle/>
            <a:p>
              <a:endParaRPr lang="en-US"/>
            </a:p>
          </p:txBody>
        </p:sp>
        <p:sp>
          <p:nvSpPr>
            <p:cNvPr id="49" name="Freeform 44"/>
            <p:cNvSpPr>
              <a:spLocks/>
            </p:cNvSpPr>
            <p:nvPr/>
          </p:nvSpPr>
          <p:spPr bwMode="auto">
            <a:xfrm>
              <a:off x="4243388" y="4505325"/>
              <a:ext cx="588962" cy="525463"/>
            </a:xfrm>
            <a:custGeom>
              <a:avLst/>
              <a:gdLst>
                <a:gd name="T0" fmla="*/ 2147483647 w 206"/>
                <a:gd name="T1" fmla="*/ 2147483647 h 184"/>
                <a:gd name="T2" fmla="*/ 2147483647 w 206"/>
                <a:gd name="T3" fmla="*/ 2147483647 h 184"/>
                <a:gd name="T4" fmla="*/ 2147483647 w 206"/>
                <a:gd name="T5" fmla="*/ 2147483647 h 184"/>
                <a:gd name="T6" fmla="*/ 0 w 206"/>
                <a:gd name="T7" fmla="*/ 2147483647 h 184"/>
                <a:gd name="T8" fmla="*/ 2147483647 w 206"/>
                <a:gd name="T9" fmla="*/ 2147483647 h 184"/>
                <a:gd name="T10" fmla="*/ 2147483647 w 206"/>
                <a:gd name="T11" fmla="*/ 0 h 184"/>
                <a:gd name="T12" fmla="*/ 2147483647 w 206"/>
                <a:gd name="T13" fmla="*/ 2147483647 h 184"/>
                <a:gd name="T14" fmla="*/ 2147483647 w 206"/>
                <a:gd name="T15" fmla="*/ 2147483647 h 184"/>
                <a:gd name="T16" fmla="*/ 2147483647 w 206"/>
                <a:gd name="T17" fmla="*/ 2147483647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 h="184">
                  <a:moveTo>
                    <a:pt x="206" y="180"/>
                  </a:moveTo>
                  <a:lnTo>
                    <a:pt x="150" y="184"/>
                  </a:lnTo>
                  <a:lnTo>
                    <a:pt x="4" y="184"/>
                  </a:lnTo>
                  <a:lnTo>
                    <a:pt x="0" y="42"/>
                  </a:lnTo>
                  <a:lnTo>
                    <a:pt x="2" y="4"/>
                  </a:lnTo>
                  <a:lnTo>
                    <a:pt x="166" y="0"/>
                  </a:lnTo>
                  <a:lnTo>
                    <a:pt x="170" y="36"/>
                  </a:lnTo>
                  <a:lnTo>
                    <a:pt x="206" y="40"/>
                  </a:lnTo>
                  <a:lnTo>
                    <a:pt x="206" y="180"/>
                  </a:lnTo>
                  <a:close/>
                </a:path>
              </a:pathLst>
            </a:custGeom>
            <a:grpFill/>
            <a:ln w="6350" cmpd="sng">
              <a:solidFill>
                <a:schemeClr val="tx2"/>
              </a:solidFill>
              <a:round/>
              <a:headEnd/>
              <a:tailEnd/>
            </a:ln>
          </p:spPr>
          <p:txBody>
            <a:bodyPr/>
            <a:lstStyle/>
            <a:p>
              <a:endParaRPr lang="en-US"/>
            </a:p>
          </p:txBody>
        </p:sp>
        <p:sp>
          <p:nvSpPr>
            <p:cNvPr id="50" name="Freeform 45"/>
            <p:cNvSpPr>
              <a:spLocks/>
            </p:cNvSpPr>
            <p:nvPr/>
          </p:nvSpPr>
          <p:spPr bwMode="auto">
            <a:xfrm>
              <a:off x="3779838" y="4624388"/>
              <a:ext cx="474662" cy="417512"/>
            </a:xfrm>
            <a:custGeom>
              <a:avLst/>
              <a:gdLst>
                <a:gd name="T0" fmla="*/ 2147483647 w 166"/>
                <a:gd name="T1" fmla="*/ 2147483647 h 146"/>
                <a:gd name="T2" fmla="*/ 2147483647 w 166"/>
                <a:gd name="T3" fmla="*/ 2147483647 h 146"/>
                <a:gd name="T4" fmla="*/ 0 w 166"/>
                <a:gd name="T5" fmla="*/ 2147483647 h 146"/>
                <a:gd name="T6" fmla="*/ 0 w 166"/>
                <a:gd name="T7" fmla="*/ 2147483647 h 146"/>
                <a:gd name="T8" fmla="*/ 2147483647 w 166"/>
                <a:gd name="T9" fmla="*/ 0 h 146"/>
                <a:gd name="T10" fmla="*/ 2147483647 w 166"/>
                <a:gd name="T11" fmla="*/ 2147483647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6">
                  <a:moveTo>
                    <a:pt x="166" y="142"/>
                  </a:moveTo>
                  <a:lnTo>
                    <a:pt x="24" y="146"/>
                  </a:lnTo>
                  <a:lnTo>
                    <a:pt x="0" y="146"/>
                  </a:lnTo>
                  <a:lnTo>
                    <a:pt x="0" y="4"/>
                  </a:lnTo>
                  <a:lnTo>
                    <a:pt x="162" y="0"/>
                  </a:lnTo>
                  <a:lnTo>
                    <a:pt x="166" y="142"/>
                  </a:lnTo>
                  <a:close/>
                </a:path>
              </a:pathLst>
            </a:custGeom>
            <a:grpFill/>
            <a:ln w="6350" cmpd="sng">
              <a:solidFill>
                <a:schemeClr val="tx2"/>
              </a:solidFill>
              <a:round/>
              <a:headEnd/>
              <a:tailEnd/>
            </a:ln>
          </p:spPr>
          <p:txBody>
            <a:bodyPr/>
            <a:lstStyle/>
            <a:p>
              <a:endParaRPr lang="en-US"/>
            </a:p>
          </p:txBody>
        </p:sp>
        <p:sp>
          <p:nvSpPr>
            <p:cNvPr id="51" name="Freeform 46"/>
            <p:cNvSpPr>
              <a:spLocks/>
            </p:cNvSpPr>
            <p:nvPr/>
          </p:nvSpPr>
          <p:spPr bwMode="auto">
            <a:xfrm>
              <a:off x="3298825" y="4527550"/>
              <a:ext cx="481013" cy="520700"/>
            </a:xfrm>
            <a:custGeom>
              <a:avLst/>
              <a:gdLst>
                <a:gd name="T0" fmla="*/ 2147483647 w 168"/>
                <a:gd name="T1" fmla="*/ 2147483647 h 182"/>
                <a:gd name="T2" fmla="*/ 2147483647 w 168"/>
                <a:gd name="T3" fmla="*/ 2147483647 h 182"/>
                <a:gd name="T4" fmla="*/ 2147483647 w 168"/>
                <a:gd name="T5" fmla="*/ 2147483647 h 182"/>
                <a:gd name="T6" fmla="*/ 0 w 168"/>
                <a:gd name="T7" fmla="*/ 0 h 182"/>
                <a:gd name="T8" fmla="*/ 2147483647 w 168"/>
                <a:gd name="T9" fmla="*/ 0 h 182"/>
                <a:gd name="T10" fmla="*/ 2147483647 w 168"/>
                <a:gd name="T11" fmla="*/ 2147483647 h 182"/>
                <a:gd name="T12" fmla="*/ 2147483647 w 168"/>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82">
                  <a:moveTo>
                    <a:pt x="168" y="180"/>
                  </a:moveTo>
                  <a:lnTo>
                    <a:pt x="24" y="182"/>
                  </a:lnTo>
                  <a:lnTo>
                    <a:pt x="4" y="180"/>
                  </a:lnTo>
                  <a:lnTo>
                    <a:pt x="0" y="0"/>
                  </a:lnTo>
                  <a:lnTo>
                    <a:pt x="160" y="0"/>
                  </a:lnTo>
                  <a:lnTo>
                    <a:pt x="168" y="38"/>
                  </a:lnTo>
                  <a:lnTo>
                    <a:pt x="168" y="180"/>
                  </a:lnTo>
                  <a:close/>
                </a:path>
              </a:pathLst>
            </a:custGeom>
            <a:grpFill/>
            <a:ln w="6350" cmpd="sng">
              <a:solidFill>
                <a:schemeClr val="tx2"/>
              </a:solidFill>
              <a:round/>
              <a:headEnd/>
              <a:tailEnd/>
            </a:ln>
          </p:spPr>
          <p:txBody>
            <a:bodyPr/>
            <a:lstStyle/>
            <a:p>
              <a:endParaRPr lang="en-US"/>
            </a:p>
          </p:txBody>
        </p:sp>
        <p:sp>
          <p:nvSpPr>
            <p:cNvPr id="52" name="Freeform 47"/>
            <p:cNvSpPr>
              <a:spLocks/>
            </p:cNvSpPr>
            <p:nvPr/>
          </p:nvSpPr>
          <p:spPr bwMode="auto">
            <a:xfrm>
              <a:off x="2806700" y="4527550"/>
              <a:ext cx="504825" cy="514350"/>
            </a:xfrm>
            <a:custGeom>
              <a:avLst/>
              <a:gdLst>
                <a:gd name="T0" fmla="*/ 2147483647 w 176"/>
                <a:gd name="T1" fmla="*/ 2147483647 h 180"/>
                <a:gd name="T2" fmla="*/ 2147483647 w 176"/>
                <a:gd name="T3" fmla="*/ 2147483647 h 180"/>
                <a:gd name="T4" fmla="*/ 2147483647 w 176"/>
                <a:gd name="T5" fmla="*/ 2147483647 h 180"/>
                <a:gd name="T6" fmla="*/ 0 w 176"/>
                <a:gd name="T7" fmla="*/ 2147483647 h 180"/>
                <a:gd name="T8" fmla="*/ 2147483647 w 176"/>
                <a:gd name="T9" fmla="*/ 2147483647 h 180"/>
                <a:gd name="T10" fmla="*/ 2147483647 w 176"/>
                <a:gd name="T11" fmla="*/ 0 h 180"/>
                <a:gd name="T12" fmla="*/ 2147483647 w 176"/>
                <a:gd name="T13" fmla="*/ 0 h 180"/>
                <a:gd name="T14" fmla="*/ 2147483647 w 176"/>
                <a:gd name="T15" fmla="*/ 2147483647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180">
                  <a:moveTo>
                    <a:pt x="176" y="180"/>
                  </a:moveTo>
                  <a:lnTo>
                    <a:pt x="12" y="180"/>
                  </a:lnTo>
                  <a:lnTo>
                    <a:pt x="12" y="32"/>
                  </a:lnTo>
                  <a:lnTo>
                    <a:pt x="0" y="32"/>
                  </a:lnTo>
                  <a:lnTo>
                    <a:pt x="8" y="2"/>
                  </a:lnTo>
                  <a:lnTo>
                    <a:pt x="134" y="0"/>
                  </a:lnTo>
                  <a:lnTo>
                    <a:pt x="172" y="0"/>
                  </a:lnTo>
                  <a:lnTo>
                    <a:pt x="176" y="180"/>
                  </a:lnTo>
                  <a:close/>
                </a:path>
              </a:pathLst>
            </a:custGeom>
            <a:grpFill/>
            <a:ln w="6350" cmpd="sng">
              <a:solidFill>
                <a:schemeClr val="tx2"/>
              </a:solidFill>
              <a:round/>
              <a:headEnd/>
              <a:tailEnd/>
            </a:ln>
          </p:spPr>
          <p:txBody>
            <a:bodyPr/>
            <a:lstStyle/>
            <a:p>
              <a:endParaRPr lang="en-US"/>
            </a:p>
          </p:txBody>
        </p:sp>
        <p:sp>
          <p:nvSpPr>
            <p:cNvPr id="53" name="Freeform 48"/>
            <p:cNvSpPr>
              <a:spLocks/>
            </p:cNvSpPr>
            <p:nvPr/>
          </p:nvSpPr>
          <p:spPr bwMode="auto">
            <a:xfrm>
              <a:off x="3757613" y="4241800"/>
              <a:ext cx="492125" cy="395288"/>
            </a:xfrm>
            <a:custGeom>
              <a:avLst/>
              <a:gdLst>
                <a:gd name="T0" fmla="*/ 0 w 172"/>
                <a:gd name="T1" fmla="*/ 2147483647 h 138"/>
                <a:gd name="T2" fmla="*/ 2147483647 w 172"/>
                <a:gd name="T3" fmla="*/ 2147483647 h 138"/>
                <a:gd name="T4" fmla="*/ 2147483647 w 172"/>
                <a:gd name="T5" fmla="*/ 0 h 138"/>
                <a:gd name="T6" fmla="*/ 2147483647 w 172"/>
                <a:gd name="T7" fmla="*/ 2147483647 h 138"/>
                <a:gd name="T8" fmla="*/ 2147483647 w 172"/>
                <a:gd name="T9" fmla="*/ 2147483647 h 138"/>
                <a:gd name="T10" fmla="*/ 2147483647 w 172"/>
                <a:gd name="T11" fmla="*/ 2147483647 h 138"/>
                <a:gd name="T12" fmla="*/ 0 w 172"/>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38">
                  <a:moveTo>
                    <a:pt x="0" y="100"/>
                  </a:moveTo>
                  <a:lnTo>
                    <a:pt x="6" y="2"/>
                  </a:lnTo>
                  <a:lnTo>
                    <a:pt x="168" y="0"/>
                  </a:lnTo>
                  <a:lnTo>
                    <a:pt x="172" y="96"/>
                  </a:lnTo>
                  <a:lnTo>
                    <a:pt x="170" y="134"/>
                  </a:lnTo>
                  <a:lnTo>
                    <a:pt x="8" y="138"/>
                  </a:lnTo>
                  <a:lnTo>
                    <a:pt x="0" y="100"/>
                  </a:lnTo>
                  <a:close/>
                </a:path>
              </a:pathLst>
            </a:custGeom>
            <a:grpFill/>
            <a:ln w="6350" cmpd="sng">
              <a:solidFill>
                <a:schemeClr val="tx2"/>
              </a:solidFill>
              <a:round/>
              <a:headEnd/>
              <a:tailEnd/>
            </a:ln>
          </p:spPr>
          <p:txBody>
            <a:bodyPr/>
            <a:lstStyle/>
            <a:p>
              <a:endParaRPr lang="en-US"/>
            </a:p>
          </p:txBody>
        </p:sp>
        <p:sp>
          <p:nvSpPr>
            <p:cNvPr id="54" name="Freeform 49"/>
            <p:cNvSpPr>
              <a:spLocks/>
            </p:cNvSpPr>
            <p:nvPr/>
          </p:nvSpPr>
          <p:spPr bwMode="auto">
            <a:xfrm>
              <a:off x="4237038" y="4121150"/>
              <a:ext cx="481012" cy="395288"/>
            </a:xfrm>
            <a:custGeom>
              <a:avLst/>
              <a:gdLst>
                <a:gd name="T0" fmla="*/ 0 w 168"/>
                <a:gd name="T1" fmla="*/ 2147483647 h 138"/>
                <a:gd name="T2" fmla="*/ 2147483647 w 168"/>
                <a:gd name="T3" fmla="*/ 2147483647 h 138"/>
                <a:gd name="T4" fmla="*/ 2147483647 w 168"/>
                <a:gd name="T5" fmla="*/ 0 h 138"/>
                <a:gd name="T6" fmla="*/ 2147483647 w 168"/>
                <a:gd name="T7" fmla="*/ 2147483647 h 138"/>
                <a:gd name="T8" fmla="*/ 2147483647 w 168"/>
                <a:gd name="T9" fmla="*/ 2147483647 h 138"/>
                <a:gd name="T10" fmla="*/ 2147483647 w 168"/>
                <a:gd name="T11" fmla="*/ 2147483647 h 138"/>
                <a:gd name="T12" fmla="*/ 0 w 168"/>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8">
                  <a:moveTo>
                    <a:pt x="0" y="42"/>
                  </a:moveTo>
                  <a:lnTo>
                    <a:pt x="4" y="4"/>
                  </a:lnTo>
                  <a:lnTo>
                    <a:pt x="168" y="0"/>
                  </a:lnTo>
                  <a:lnTo>
                    <a:pt x="168" y="34"/>
                  </a:lnTo>
                  <a:lnTo>
                    <a:pt x="168" y="134"/>
                  </a:lnTo>
                  <a:lnTo>
                    <a:pt x="4" y="138"/>
                  </a:lnTo>
                  <a:lnTo>
                    <a:pt x="0" y="42"/>
                  </a:lnTo>
                  <a:close/>
                </a:path>
              </a:pathLst>
            </a:custGeom>
            <a:grpFill/>
            <a:ln w="6350" cmpd="sng">
              <a:solidFill>
                <a:schemeClr val="tx2"/>
              </a:solidFill>
              <a:round/>
              <a:headEnd/>
              <a:tailEnd/>
            </a:ln>
          </p:spPr>
          <p:txBody>
            <a:bodyPr/>
            <a:lstStyle/>
            <a:p>
              <a:endParaRPr lang="en-US"/>
            </a:p>
          </p:txBody>
        </p:sp>
        <p:sp>
          <p:nvSpPr>
            <p:cNvPr id="55" name="Freeform 50"/>
            <p:cNvSpPr>
              <a:spLocks/>
            </p:cNvSpPr>
            <p:nvPr/>
          </p:nvSpPr>
          <p:spPr bwMode="auto">
            <a:xfrm>
              <a:off x="2441575" y="4619625"/>
              <a:ext cx="400050" cy="428625"/>
            </a:xfrm>
            <a:custGeom>
              <a:avLst/>
              <a:gdLst>
                <a:gd name="T0" fmla="*/ 2147483647 w 140"/>
                <a:gd name="T1" fmla="*/ 2147483647 h 150"/>
                <a:gd name="T2" fmla="*/ 2147483647 w 140"/>
                <a:gd name="T3" fmla="*/ 2147483647 h 150"/>
                <a:gd name="T4" fmla="*/ 0 w 140"/>
                <a:gd name="T5" fmla="*/ 2147483647 h 150"/>
                <a:gd name="T6" fmla="*/ 0 w 140"/>
                <a:gd name="T7" fmla="*/ 0 h 150"/>
                <a:gd name="T8" fmla="*/ 2147483647 w 140"/>
                <a:gd name="T9" fmla="*/ 0 h 150"/>
                <a:gd name="T10" fmla="*/ 2147483647 w 140"/>
                <a:gd name="T11" fmla="*/ 0 h 150"/>
                <a:gd name="T12" fmla="*/ 2147483647 w 140"/>
                <a:gd name="T13" fmla="*/ 2147483647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50">
                  <a:moveTo>
                    <a:pt x="140" y="148"/>
                  </a:moveTo>
                  <a:lnTo>
                    <a:pt x="42" y="150"/>
                  </a:lnTo>
                  <a:lnTo>
                    <a:pt x="0" y="148"/>
                  </a:lnTo>
                  <a:lnTo>
                    <a:pt x="0" y="0"/>
                  </a:lnTo>
                  <a:lnTo>
                    <a:pt x="128" y="0"/>
                  </a:lnTo>
                  <a:lnTo>
                    <a:pt x="140" y="0"/>
                  </a:lnTo>
                  <a:lnTo>
                    <a:pt x="140" y="148"/>
                  </a:lnTo>
                  <a:close/>
                </a:path>
              </a:pathLst>
            </a:custGeom>
            <a:grpFill/>
            <a:ln w="6350" cmpd="sng">
              <a:solidFill>
                <a:schemeClr val="tx2"/>
              </a:solidFill>
              <a:round/>
              <a:headEnd/>
              <a:tailEnd/>
            </a:ln>
          </p:spPr>
          <p:txBody>
            <a:bodyPr/>
            <a:lstStyle/>
            <a:p>
              <a:endParaRPr lang="en-US"/>
            </a:p>
          </p:txBody>
        </p:sp>
        <p:sp>
          <p:nvSpPr>
            <p:cNvPr id="56" name="Freeform 51"/>
            <p:cNvSpPr>
              <a:spLocks/>
            </p:cNvSpPr>
            <p:nvPr/>
          </p:nvSpPr>
          <p:spPr bwMode="auto">
            <a:xfrm>
              <a:off x="2017713" y="4619625"/>
              <a:ext cx="423862" cy="422275"/>
            </a:xfrm>
            <a:custGeom>
              <a:avLst/>
              <a:gdLst>
                <a:gd name="T0" fmla="*/ 2147483647 w 148"/>
                <a:gd name="T1" fmla="*/ 2147483647 h 148"/>
                <a:gd name="T2" fmla="*/ 0 w 148"/>
                <a:gd name="T3" fmla="*/ 2147483647 h 148"/>
                <a:gd name="T4" fmla="*/ 0 w 148"/>
                <a:gd name="T5" fmla="*/ 0 h 148"/>
                <a:gd name="T6" fmla="*/ 2147483647 w 148"/>
                <a:gd name="T7" fmla="*/ 0 h 148"/>
                <a:gd name="T8" fmla="*/ 2147483647 w 148"/>
                <a:gd name="T9" fmla="*/ 21474836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48">
                  <a:moveTo>
                    <a:pt x="148" y="148"/>
                  </a:moveTo>
                  <a:lnTo>
                    <a:pt x="0" y="146"/>
                  </a:lnTo>
                  <a:lnTo>
                    <a:pt x="0" y="0"/>
                  </a:lnTo>
                  <a:lnTo>
                    <a:pt x="148" y="0"/>
                  </a:lnTo>
                  <a:lnTo>
                    <a:pt x="148" y="148"/>
                  </a:lnTo>
                  <a:close/>
                </a:path>
              </a:pathLst>
            </a:custGeom>
            <a:grpFill/>
            <a:ln w="6350" cmpd="sng">
              <a:solidFill>
                <a:schemeClr val="tx2"/>
              </a:solidFill>
              <a:round/>
              <a:headEnd/>
              <a:tailEnd/>
            </a:ln>
          </p:spPr>
          <p:txBody>
            <a:bodyPr/>
            <a:lstStyle/>
            <a:p>
              <a:endParaRPr lang="en-US"/>
            </a:p>
          </p:txBody>
        </p:sp>
        <p:sp>
          <p:nvSpPr>
            <p:cNvPr id="57" name="Freeform 52"/>
            <p:cNvSpPr>
              <a:spLocks/>
            </p:cNvSpPr>
            <p:nvPr/>
          </p:nvSpPr>
          <p:spPr bwMode="auto">
            <a:xfrm>
              <a:off x="1571625" y="4608513"/>
              <a:ext cx="446088" cy="428625"/>
            </a:xfrm>
            <a:custGeom>
              <a:avLst/>
              <a:gdLst>
                <a:gd name="T0" fmla="*/ 2147483647 w 156"/>
                <a:gd name="T1" fmla="*/ 2147483647 h 150"/>
                <a:gd name="T2" fmla="*/ 0 w 156"/>
                <a:gd name="T3" fmla="*/ 2147483647 h 150"/>
                <a:gd name="T4" fmla="*/ 2147483647 w 156"/>
                <a:gd name="T5" fmla="*/ 0 h 150"/>
                <a:gd name="T6" fmla="*/ 2147483647 w 156"/>
                <a:gd name="T7" fmla="*/ 2147483647 h 150"/>
                <a:gd name="T8" fmla="*/ 2147483647 w 156"/>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50">
                  <a:moveTo>
                    <a:pt x="156" y="150"/>
                  </a:moveTo>
                  <a:lnTo>
                    <a:pt x="0" y="148"/>
                  </a:lnTo>
                  <a:lnTo>
                    <a:pt x="4" y="0"/>
                  </a:lnTo>
                  <a:lnTo>
                    <a:pt x="156" y="4"/>
                  </a:lnTo>
                  <a:lnTo>
                    <a:pt x="156" y="150"/>
                  </a:lnTo>
                  <a:close/>
                </a:path>
              </a:pathLst>
            </a:custGeom>
            <a:grpFill/>
            <a:ln w="6350" cmpd="sng">
              <a:solidFill>
                <a:schemeClr val="tx2"/>
              </a:solidFill>
              <a:round/>
              <a:headEnd/>
              <a:tailEnd/>
            </a:ln>
          </p:spPr>
          <p:txBody>
            <a:bodyPr/>
            <a:lstStyle/>
            <a:p>
              <a:endParaRPr lang="en-US"/>
            </a:p>
          </p:txBody>
        </p:sp>
        <p:sp>
          <p:nvSpPr>
            <p:cNvPr id="58" name="Freeform 53"/>
            <p:cNvSpPr>
              <a:spLocks/>
            </p:cNvSpPr>
            <p:nvPr/>
          </p:nvSpPr>
          <p:spPr bwMode="auto">
            <a:xfrm>
              <a:off x="1577975" y="4219575"/>
              <a:ext cx="479425" cy="400050"/>
            </a:xfrm>
            <a:custGeom>
              <a:avLst/>
              <a:gdLst>
                <a:gd name="T0" fmla="*/ 2147483647 w 168"/>
                <a:gd name="T1" fmla="*/ 2147483647 h 140"/>
                <a:gd name="T2" fmla="*/ 0 w 168"/>
                <a:gd name="T3" fmla="*/ 2147483647 h 140"/>
                <a:gd name="T4" fmla="*/ 2147483647 w 168"/>
                <a:gd name="T5" fmla="*/ 0 h 140"/>
                <a:gd name="T6" fmla="*/ 2147483647 w 168"/>
                <a:gd name="T7" fmla="*/ 2147483647 h 140"/>
                <a:gd name="T8" fmla="*/ 2147483647 w 168"/>
                <a:gd name="T9" fmla="*/ 2147483647 h 140"/>
                <a:gd name="T10" fmla="*/ 2147483647 w 168"/>
                <a:gd name="T11" fmla="*/ 2147483647 h 140"/>
                <a:gd name="T12" fmla="*/ 2147483647 w 168"/>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40">
                  <a:moveTo>
                    <a:pt x="2" y="136"/>
                  </a:moveTo>
                  <a:lnTo>
                    <a:pt x="0" y="36"/>
                  </a:lnTo>
                  <a:lnTo>
                    <a:pt x="2" y="0"/>
                  </a:lnTo>
                  <a:lnTo>
                    <a:pt x="168" y="4"/>
                  </a:lnTo>
                  <a:lnTo>
                    <a:pt x="166" y="140"/>
                  </a:lnTo>
                  <a:lnTo>
                    <a:pt x="154" y="140"/>
                  </a:lnTo>
                  <a:lnTo>
                    <a:pt x="2" y="136"/>
                  </a:lnTo>
                  <a:close/>
                </a:path>
              </a:pathLst>
            </a:custGeom>
            <a:grpFill/>
            <a:ln w="6350" cmpd="sng">
              <a:solidFill>
                <a:schemeClr val="tx2"/>
              </a:solidFill>
              <a:round/>
              <a:headEnd/>
              <a:tailEnd/>
            </a:ln>
          </p:spPr>
          <p:txBody>
            <a:bodyPr/>
            <a:lstStyle/>
            <a:p>
              <a:endParaRPr lang="en-US"/>
            </a:p>
          </p:txBody>
        </p:sp>
        <p:sp>
          <p:nvSpPr>
            <p:cNvPr id="59" name="Freeform 54"/>
            <p:cNvSpPr>
              <a:spLocks/>
            </p:cNvSpPr>
            <p:nvPr/>
          </p:nvSpPr>
          <p:spPr bwMode="auto">
            <a:xfrm>
              <a:off x="2052638" y="4230688"/>
              <a:ext cx="388937" cy="388937"/>
            </a:xfrm>
            <a:custGeom>
              <a:avLst/>
              <a:gdLst>
                <a:gd name="T0" fmla="*/ 2147483647 w 136"/>
                <a:gd name="T1" fmla="*/ 0 h 136"/>
                <a:gd name="T2" fmla="*/ 2147483647 w 136"/>
                <a:gd name="T3" fmla="*/ 2147483647 h 136"/>
                <a:gd name="T4" fmla="*/ 2147483647 w 136"/>
                <a:gd name="T5" fmla="*/ 2147483647 h 136"/>
                <a:gd name="T6" fmla="*/ 0 w 136"/>
                <a:gd name="T7" fmla="*/ 2147483647 h 136"/>
                <a:gd name="T8" fmla="*/ 2147483647 w 136"/>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2" y="0"/>
                  </a:moveTo>
                  <a:lnTo>
                    <a:pt x="136" y="2"/>
                  </a:lnTo>
                  <a:lnTo>
                    <a:pt x="136" y="136"/>
                  </a:lnTo>
                  <a:lnTo>
                    <a:pt x="0" y="136"/>
                  </a:lnTo>
                  <a:lnTo>
                    <a:pt x="2" y="0"/>
                  </a:lnTo>
                  <a:close/>
                </a:path>
              </a:pathLst>
            </a:custGeom>
            <a:grpFill/>
            <a:ln w="6350" cmpd="sng">
              <a:solidFill>
                <a:schemeClr val="tx2"/>
              </a:solidFill>
              <a:round/>
              <a:headEnd/>
              <a:tailEnd/>
            </a:ln>
          </p:spPr>
          <p:txBody>
            <a:bodyPr/>
            <a:lstStyle/>
            <a:p>
              <a:endParaRPr lang="en-US"/>
            </a:p>
          </p:txBody>
        </p:sp>
        <p:sp>
          <p:nvSpPr>
            <p:cNvPr id="60" name="Freeform 55"/>
            <p:cNvSpPr>
              <a:spLocks/>
            </p:cNvSpPr>
            <p:nvPr/>
          </p:nvSpPr>
          <p:spPr bwMode="auto">
            <a:xfrm>
              <a:off x="1582738" y="3635375"/>
              <a:ext cx="474662" cy="595313"/>
            </a:xfrm>
            <a:custGeom>
              <a:avLst/>
              <a:gdLst>
                <a:gd name="T0" fmla="*/ 2147483647 w 166"/>
                <a:gd name="T1" fmla="*/ 2147483647 h 208"/>
                <a:gd name="T2" fmla="*/ 2147483647 w 166"/>
                <a:gd name="T3" fmla="*/ 0 h 208"/>
                <a:gd name="T4" fmla="*/ 2147483647 w 166"/>
                <a:gd name="T5" fmla="*/ 2147483647 h 208"/>
                <a:gd name="T6" fmla="*/ 2147483647 w 166"/>
                <a:gd name="T7" fmla="*/ 2147483647 h 208"/>
                <a:gd name="T8" fmla="*/ 0 w 166"/>
                <a:gd name="T9" fmla="*/ 2147483647 h 208"/>
                <a:gd name="T10" fmla="*/ 2147483647 w 166"/>
                <a:gd name="T11" fmla="*/ 2147483647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208">
                  <a:moveTo>
                    <a:pt x="4" y="6"/>
                  </a:moveTo>
                  <a:lnTo>
                    <a:pt x="148" y="0"/>
                  </a:lnTo>
                  <a:lnTo>
                    <a:pt x="162" y="10"/>
                  </a:lnTo>
                  <a:lnTo>
                    <a:pt x="166" y="208"/>
                  </a:lnTo>
                  <a:lnTo>
                    <a:pt x="0" y="204"/>
                  </a:lnTo>
                  <a:lnTo>
                    <a:pt x="4" y="6"/>
                  </a:lnTo>
                  <a:close/>
                </a:path>
              </a:pathLst>
            </a:custGeom>
            <a:grpFill/>
            <a:ln w="6350" cmpd="sng">
              <a:solidFill>
                <a:schemeClr val="tx2"/>
              </a:solidFill>
              <a:round/>
              <a:headEnd/>
              <a:tailEnd/>
            </a:ln>
          </p:spPr>
          <p:txBody>
            <a:bodyPr/>
            <a:lstStyle/>
            <a:p>
              <a:endParaRPr lang="en-US"/>
            </a:p>
          </p:txBody>
        </p:sp>
        <p:sp>
          <p:nvSpPr>
            <p:cNvPr id="61" name="Freeform 56"/>
            <p:cNvSpPr>
              <a:spLocks/>
            </p:cNvSpPr>
            <p:nvPr/>
          </p:nvSpPr>
          <p:spPr bwMode="auto">
            <a:xfrm>
              <a:off x="1593850" y="3155950"/>
              <a:ext cx="419100" cy="496888"/>
            </a:xfrm>
            <a:custGeom>
              <a:avLst/>
              <a:gdLst>
                <a:gd name="T0" fmla="*/ 2147483647 w 146"/>
                <a:gd name="T1" fmla="*/ 0 h 174"/>
                <a:gd name="T2" fmla="*/ 2147483647 w 146"/>
                <a:gd name="T3" fmla="*/ 2147483647 h 174"/>
                <a:gd name="T4" fmla="*/ 2147483647 w 146"/>
                <a:gd name="T5" fmla="*/ 2147483647 h 174"/>
                <a:gd name="T6" fmla="*/ 0 w 146"/>
                <a:gd name="T7" fmla="*/ 2147483647 h 174"/>
                <a:gd name="T8" fmla="*/ 0 w 146"/>
                <a:gd name="T9" fmla="*/ 2147483647 h 174"/>
                <a:gd name="T10" fmla="*/ 0 w 146"/>
                <a:gd name="T11" fmla="*/ 2147483647 h 174"/>
                <a:gd name="T12" fmla="*/ 2147483647 w 14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4">
                  <a:moveTo>
                    <a:pt x="4" y="0"/>
                  </a:moveTo>
                  <a:lnTo>
                    <a:pt x="146" y="4"/>
                  </a:lnTo>
                  <a:lnTo>
                    <a:pt x="144" y="168"/>
                  </a:lnTo>
                  <a:lnTo>
                    <a:pt x="0" y="174"/>
                  </a:lnTo>
                  <a:lnTo>
                    <a:pt x="0" y="168"/>
                  </a:lnTo>
                  <a:lnTo>
                    <a:pt x="0" y="32"/>
                  </a:lnTo>
                  <a:lnTo>
                    <a:pt x="4" y="0"/>
                  </a:lnTo>
                  <a:close/>
                </a:path>
              </a:pathLst>
            </a:custGeom>
            <a:grpFill/>
            <a:ln w="6350" cmpd="sng">
              <a:solidFill>
                <a:schemeClr val="tx2"/>
              </a:solidFill>
              <a:round/>
              <a:headEnd/>
              <a:tailEnd/>
            </a:ln>
          </p:spPr>
          <p:txBody>
            <a:bodyPr/>
            <a:lstStyle/>
            <a:p>
              <a:endParaRPr lang="en-US"/>
            </a:p>
          </p:txBody>
        </p:sp>
        <p:sp>
          <p:nvSpPr>
            <p:cNvPr id="62" name="Freeform 57"/>
            <p:cNvSpPr>
              <a:spLocks/>
            </p:cNvSpPr>
            <p:nvPr/>
          </p:nvSpPr>
          <p:spPr bwMode="auto">
            <a:xfrm>
              <a:off x="1600200" y="2674938"/>
              <a:ext cx="509588" cy="492125"/>
            </a:xfrm>
            <a:custGeom>
              <a:avLst/>
              <a:gdLst>
                <a:gd name="T0" fmla="*/ 0 w 178"/>
                <a:gd name="T1" fmla="*/ 2147483647 h 172"/>
                <a:gd name="T2" fmla="*/ 2147483647 w 178"/>
                <a:gd name="T3" fmla="*/ 0 h 172"/>
                <a:gd name="T4" fmla="*/ 2147483647 w 178"/>
                <a:gd name="T5" fmla="*/ 2147483647 h 172"/>
                <a:gd name="T6" fmla="*/ 2147483647 w 178"/>
                <a:gd name="T7" fmla="*/ 2147483647 h 172"/>
                <a:gd name="T8" fmla="*/ 2147483647 w 178"/>
                <a:gd name="T9" fmla="*/ 2147483647 h 172"/>
                <a:gd name="T10" fmla="*/ 2147483647 w 178"/>
                <a:gd name="T11" fmla="*/ 2147483647 h 172"/>
                <a:gd name="T12" fmla="*/ 0 w 178"/>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0" y="30"/>
                  </a:moveTo>
                  <a:lnTo>
                    <a:pt x="4" y="0"/>
                  </a:lnTo>
                  <a:lnTo>
                    <a:pt x="172" y="4"/>
                  </a:lnTo>
                  <a:lnTo>
                    <a:pt x="178" y="168"/>
                  </a:lnTo>
                  <a:lnTo>
                    <a:pt x="144" y="172"/>
                  </a:lnTo>
                  <a:lnTo>
                    <a:pt x="2" y="168"/>
                  </a:lnTo>
                  <a:lnTo>
                    <a:pt x="0" y="30"/>
                  </a:lnTo>
                  <a:close/>
                </a:path>
              </a:pathLst>
            </a:custGeom>
            <a:grpFill/>
            <a:ln w="6350" cmpd="sng">
              <a:solidFill>
                <a:schemeClr val="tx2"/>
              </a:solidFill>
              <a:round/>
              <a:headEnd/>
              <a:tailEnd/>
            </a:ln>
          </p:spPr>
          <p:txBody>
            <a:bodyPr/>
            <a:lstStyle/>
            <a:p>
              <a:endParaRPr lang="en-US"/>
            </a:p>
          </p:txBody>
        </p:sp>
        <p:sp>
          <p:nvSpPr>
            <p:cNvPr id="63" name="Freeform 58"/>
            <p:cNvSpPr>
              <a:spLocks/>
            </p:cNvSpPr>
            <p:nvPr/>
          </p:nvSpPr>
          <p:spPr bwMode="auto">
            <a:xfrm>
              <a:off x="2006600" y="3155950"/>
              <a:ext cx="388938" cy="508000"/>
            </a:xfrm>
            <a:custGeom>
              <a:avLst/>
              <a:gdLst>
                <a:gd name="T0" fmla="*/ 2147483647 w 136"/>
                <a:gd name="T1" fmla="*/ 0 h 178"/>
                <a:gd name="T2" fmla="*/ 2147483647 w 136"/>
                <a:gd name="T3" fmla="*/ 2147483647 h 178"/>
                <a:gd name="T4" fmla="*/ 2147483647 w 136"/>
                <a:gd name="T5" fmla="*/ 2147483647 h 178"/>
                <a:gd name="T6" fmla="*/ 2147483647 w 136"/>
                <a:gd name="T7" fmla="*/ 2147483647 h 178"/>
                <a:gd name="T8" fmla="*/ 0 w 136"/>
                <a:gd name="T9" fmla="*/ 2147483647 h 178"/>
                <a:gd name="T10" fmla="*/ 2147483647 w 136"/>
                <a:gd name="T11" fmla="*/ 2147483647 h 178"/>
                <a:gd name="T12" fmla="*/ 2147483647 w 13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78">
                  <a:moveTo>
                    <a:pt x="36" y="0"/>
                  </a:moveTo>
                  <a:lnTo>
                    <a:pt x="136" y="8"/>
                  </a:lnTo>
                  <a:lnTo>
                    <a:pt x="132" y="172"/>
                  </a:lnTo>
                  <a:lnTo>
                    <a:pt x="14" y="178"/>
                  </a:lnTo>
                  <a:lnTo>
                    <a:pt x="0" y="168"/>
                  </a:lnTo>
                  <a:lnTo>
                    <a:pt x="2" y="4"/>
                  </a:lnTo>
                  <a:lnTo>
                    <a:pt x="36" y="0"/>
                  </a:lnTo>
                  <a:close/>
                </a:path>
              </a:pathLst>
            </a:custGeom>
            <a:grpFill/>
            <a:ln w="6350" cmpd="sng">
              <a:solidFill>
                <a:schemeClr val="tx2"/>
              </a:solidFill>
              <a:round/>
              <a:headEnd/>
              <a:tailEnd/>
            </a:ln>
          </p:spPr>
          <p:txBody>
            <a:bodyPr/>
            <a:lstStyle/>
            <a:p>
              <a:endParaRPr lang="en-US"/>
            </a:p>
          </p:txBody>
        </p:sp>
        <p:sp>
          <p:nvSpPr>
            <p:cNvPr id="64" name="Freeform 59"/>
            <p:cNvSpPr>
              <a:spLocks/>
            </p:cNvSpPr>
            <p:nvPr/>
          </p:nvSpPr>
          <p:spPr bwMode="auto">
            <a:xfrm>
              <a:off x="2046288" y="3646488"/>
              <a:ext cx="395287" cy="588962"/>
            </a:xfrm>
            <a:custGeom>
              <a:avLst/>
              <a:gdLst>
                <a:gd name="T0" fmla="*/ 0 w 138"/>
                <a:gd name="T1" fmla="*/ 2147483647 h 206"/>
                <a:gd name="T2" fmla="*/ 2147483647 w 138"/>
                <a:gd name="T3" fmla="*/ 0 h 206"/>
                <a:gd name="T4" fmla="*/ 2147483647 w 138"/>
                <a:gd name="T5" fmla="*/ 0 h 206"/>
                <a:gd name="T6" fmla="*/ 2147483647 w 138"/>
                <a:gd name="T7" fmla="*/ 2147483647 h 206"/>
                <a:gd name="T8" fmla="*/ 2147483647 w 138"/>
                <a:gd name="T9" fmla="*/ 2147483647 h 206"/>
                <a:gd name="T10" fmla="*/ 2147483647 w 138"/>
                <a:gd name="T11" fmla="*/ 2147483647 h 206"/>
                <a:gd name="T12" fmla="*/ 2147483647 w 138"/>
                <a:gd name="T13" fmla="*/ 2147483647 h 206"/>
                <a:gd name="T14" fmla="*/ 0 w 138"/>
                <a:gd name="T15" fmla="*/ 2147483647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06">
                  <a:moveTo>
                    <a:pt x="0" y="6"/>
                  </a:moveTo>
                  <a:lnTo>
                    <a:pt x="118" y="0"/>
                  </a:lnTo>
                  <a:lnTo>
                    <a:pt x="130" y="0"/>
                  </a:lnTo>
                  <a:lnTo>
                    <a:pt x="126" y="166"/>
                  </a:lnTo>
                  <a:lnTo>
                    <a:pt x="134" y="166"/>
                  </a:lnTo>
                  <a:lnTo>
                    <a:pt x="138" y="206"/>
                  </a:lnTo>
                  <a:lnTo>
                    <a:pt x="4" y="204"/>
                  </a:lnTo>
                  <a:lnTo>
                    <a:pt x="0" y="6"/>
                  </a:lnTo>
                  <a:close/>
                </a:path>
              </a:pathLst>
            </a:custGeom>
            <a:grpFill/>
            <a:ln w="6350" cmpd="sng">
              <a:solidFill>
                <a:schemeClr val="tx2"/>
              </a:solidFill>
              <a:round/>
              <a:headEnd/>
              <a:tailEnd/>
            </a:ln>
          </p:spPr>
          <p:txBody>
            <a:bodyPr/>
            <a:lstStyle/>
            <a:p>
              <a:endParaRPr lang="en-US"/>
            </a:p>
          </p:txBody>
        </p:sp>
        <p:sp>
          <p:nvSpPr>
            <p:cNvPr id="65" name="Freeform 60"/>
            <p:cNvSpPr>
              <a:spLocks/>
            </p:cNvSpPr>
            <p:nvPr/>
          </p:nvSpPr>
          <p:spPr bwMode="auto">
            <a:xfrm>
              <a:off x="1611313" y="2189163"/>
              <a:ext cx="573087" cy="496887"/>
            </a:xfrm>
            <a:custGeom>
              <a:avLst/>
              <a:gdLst>
                <a:gd name="T0" fmla="*/ 0 w 200"/>
                <a:gd name="T1" fmla="*/ 2147483647 h 174"/>
                <a:gd name="T2" fmla="*/ 2147483647 w 200"/>
                <a:gd name="T3" fmla="*/ 0 h 174"/>
                <a:gd name="T4" fmla="*/ 2147483647 w 200"/>
                <a:gd name="T5" fmla="*/ 2147483647 h 174"/>
                <a:gd name="T6" fmla="*/ 2147483647 w 200"/>
                <a:gd name="T7" fmla="*/ 2147483647 h 174"/>
                <a:gd name="T8" fmla="*/ 0 w 200"/>
                <a:gd name="T9" fmla="*/ 2147483647 h 174"/>
                <a:gd name="T10" fmla="*/ 0 w 200"/>
                <a:gd name="T11" fmla="*/ 2147483647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74">
                  <a:moveTo>
                    <a:pt x="0" y="2"/>
                  </a:moveTo>
                  <a:lnTo>
                    <a:pt x="200" y="0"/>
                  </a:lnTo>
                  <a:lnTo>
                    <a:pt x="200" y="164"/>
                  </a:lnTo>
                  <a:lnTo>
                    <a:pt x="168" y="174"/>
                  </a:lnTo>
                  <a:lnTo>
                    <a:pt x="0" y="170"/>
                  </a:lnTo>
                  <a:lnTo>
                    <a:pt x="0" y="2"/>
                  </a:lnTo>
                  <a:close/>
                </a:path>
              </a:pathLst>
            </a:custGeom>
            <a:grpFill/>
            <a:ln w="6350" cmpd="sng">
              <a:solidFill>
                <a:schemeClr val="tx2"/>
              </a:solidFill>
              <a:round/>
              <a:headEnd/>
              <a:tailEnd/>
            </a:ln>
          </p:spPr>
          <p:txBody>
            <a:bodyPr/>
            <a:lstStyle/>
            <a:p>
              <a:endParaRPr lang="en-US"/>
            </a:p>
          </p:txBody>
        </p:sp>
        <p:sp>
          <p:nvSpPr>
            <p:cNvPr id="66" name="Freeform 61"/>
            <p:cNvSpPr>
              <a:spLocks/>
            </p:cNvSpPr>
            <p:nvPr/>
          </p:nvSpPr>
          <p:spPr bwMode="auto">
            <a:xfrm>
              <a:off x="2184400" y="2182813"/>
              <a:ext cx="577850" cy="498475"/>
            </a:xfrm>
            <a:custGeom>
              <a:avLst/>
              <a:gdLst>
                <a:gd name="T0" fmla="*/ 0 w 202"/>
                <a:gd name="T1" fmla="*/ 2147483647 h 174"/>
                <a:gd name="T2" fmla="*/ 2147483647 w 202"/>
                <a:gd name="T3" fmla="*/ 0 h 174"/>
                <a:gd name="T4" fmla="*/ 2147483647 w 202"/>
                <a:gd name="T5" fmla="*/ 2147483647 h 174"/>
                <a:gd name="T6" fmla="*/ 2147483647 w 202"/>
                <a:gd name="T7" fmla="*/ 2147483647 h 174"/>
                <a:gd name="T8" fmla="*/ 2147483647 w 202"/>
                <a:gd name="T9" fmla="*/ 2147483647 h 174"/>
                <a:gd name="T10" fmla="*/ 0 w 202"/>
                <a:gd name="T11" fmla="*/ 2147483647 h 174"/>
                <a:gd name="T12" fmla="*/ 0 w 202"/>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174">
                  <a:moveTo>
                    <a:pt x="0" y="2"/>
                  </a:moveTo>
                  <a:lnTo>
                    <a:pt x="194" y="0"/>
                  </a:lnTo>
                  <a:lnTo>
                    <a:pt x="202" y="8"/>
                  </a:lnTo>
                  <a:lnTo>
                    <a:pt x="202" y="174"/>
                  </a:lnTo>
                  <a:lnTo>
                    <a:pt x="176" y="168"/>
                  </a:lnTo>
                  <a:lnTo>
                    <a:pt x="0" y="166"/>
                  </a:lnTo>
                  <a:lnTo>
                    <a:pt x="0" y="2"/>
                  </a:lnTo>
                  <a:close/>
                </a:path>
              </a:pathLst>
            </a:custGeom>
            <a:grpFill/>
            <a:ln w="6350" cmpd="sng">
              <a:solidFill>
                <a:schemeClr val="tx2"/>
              </a:solidFill>
              <a:round/>
              <a:headEnd/>
              <a:tailEnd/>
            </a:ln>
          </p:spPr>
          <p:txBody>
            <a:bodyPr/>
            <a:lstStyle/>
            <a:p>
              <a:endParaRPr lang="en-US"/>
            </a:p>
          </p:txBody>
        </p:sp>
        <p:sp>
          <p:nvSpPr>
            <p:cNvPr id="67" name="Freeform 62"/>
            <p:cNvSpPr>
              <a:spLocks/>
            </p:cNvSpPr>
            <p:nvPr/>
          </p:nvSpPr>
          <p:spPr bwMode="auto">
            <a:xfrm>
              <a:off x="2092325" y="2657475"/>
              <a:ext cx="595313" cy="520700"/>
            </a:xfrm>
            <a:custGeom>
              <a:avLst/>
              <a:gdLst>
                <a:gd name="T0" fmla="*/ 2147483647 w 208"/>
                <a:gd name="T1" fmla="*/ 0 h 182"/>
                <a:gd name="T2" fmla="*/ 2147483647 w 208"/>
                <a:gd name="T3" fmla="*/ 2147483647 h 182"/>
                <a:gd name="T4" fmla="*/ 2147483647 w 208"/>
                <a:gd name="T5" fmla="*/ 2147483647 h 182"/>
                <a:gd name="T6" fmla="*/ 2147483647 w 208"/>
                <a:gd name="T7" fmla="*/ 2147483647 h 182"/>
                <a:gd name="T8" fmla="*/ 2147483647 w 208"/>
                <a:gd name="T9" fmla="*/ 2147483647 h 182"/>
                <a:gd name="T10" fmla="*/ 0 w 208"/>
                <a:gd name="T11" fmla="*/ 2147483647 h 182"/>
                <a:gd name="T12" fmla="*/ 2147483647 w 208"/>
                <a:gd name="T13" fmla="*/ 0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2">
                  <a:moveTo>
                    <a:pt x="32" y="0"/>
                  </a:moveTo>
                  <a:lnTo>
                    <a:pt x="208" y="2"/>
                  </a:lnTo>
                  <a:lnTo>
                    <a:pt x="208" y="176"/>
                  </a:lnTo>
                  <a:lnTo>
                    <a:pt x="106" y="182"/>
                  </a:lnTo>
                  <a:lnTo>
                    <a:pt x="6" y="174"/>
                  </a:lnTo>
                  <a:lnTo>
                    <a:pt x="0" y="10"/>
                  </a:lnTo>
                  <a:lnTo>
                    <a:pt x="32" y="0"/>
                  </a:lnTo>
                  <a:close/>
                </a:path>
              </a:pathLst>
            </a:custGeom>
            <a:grpFill/>
            <a:ln w="6350" cmpd="sng">
              <a:solidFill>
                <a:schemeClr val="tx2"/>
              </a:solidFill>
              <a:round/>
              <a:headEnd/>
              <a:tailEnd/>
            </a:ln>
          </p:spPr>
          <p:txBody>
            <a:bodyPr/>
            <a:lstStyle/>
            <a:p>
              <a:endParaRPr lang="en-US"/>
            </a:p>
          </p:txBody>
        </p:sp>
        <p:sp>
          <p:nvSpPr>
            <p:cNvPr id="68" name="Freeform 63"/>
            <p:cNvSpPr>
              <a:spLocks/>
            </p:cNvSpPr>
            <p:nvPr/>
          </p:nvSpPr>
          <p:spPr bwMode="auto">
            <a:xfrm>
              <a:off x="2762250" y="2205038"/>
              <a:ext cx="468313" cy="476250"/>
            </a:xfrm>
            <a:custGeom>
              <a:avLst/>
              <a:gdLst>
                <a:gd name="T0" fmla="*/ 0 w 164"/>
                <a:gd name="T1" fmla="*/ 0 h 166"/>
                <a:gd name="T2" fmla="*/ 2147483647 w 164"/>
                <a:gd name="T3" fmla="*/ 0 h 166"/>
                <a:gd name="T4" fmla="*/ 2147483647 w 164"/>
                <a:gd name="T5" fmla="*/ 2147483647 h 166"/>
                <a:gd name="T6" fmla="*/ 0 w 164"/>
                <a:gd name="T7" fmla="*/ 2147483647 h 166"/>
                <a:gd name="T8" fmla="*/ 0 w 164"/>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0" y="0"/>
                  </a:moveTo>
                  <a:lnTo>
                    <a:pt x="162" y="0"/>
                  </a:lnTo>
                  <a:lnTo>
                    <a:pt x="164" y="162"/>
                  </a:lnTo>
                  <a:lnTo>
                    <a:pt x="0" y="166"/>
                  </a:lnTo>
                  <a:lnTo>
                    <a:pt x="0" y="0"/>
                  </a:lnTo>
                  <a:close/>
                </a:path>
              </a:pathLst>
            </a:custGeom>
            <a:grpFill/>
            <a:ln w="6350" cmpd="sng">
              <a:solidFill>
                <a:schemeClr val="tx2"/>
              </a:solidFill>
              <a:round/>
              <a:headEnd/>
              <a:tailEnd/>
            </a:ln>
          </p:spPr>
          <p:txBody>
            <a:bodyPr/>
            <a:lstStyle/>
            <a:p>
              <a:endParaRPr lang="en-US"/>
            </a:p>
          </p:txBody>
        </p:sp>
        <p:sp>
          <p:nvSpPr>
            <p:cNvPr id="69" name="Freeform 64"/>
            <p:cNvSpPr>
              <a:spLocks/>
            </p:cNvSpPr>
            <p:nvPr/>
          </p:nvSpPr>
          <p:spPr bwMode="auto">
            <a:xfrm>
              <a:off x="2687638" y="2663825"/>
              <a:ext cx="554037" cy="508000"/>
            </a:xfrm>
            <a:custGeom>
              <a:avLst/>
              <a:gdLst>
                <a:gd name="T0" fmla="*/ 0 w 194"/>
                <a:gd name="T1" fmla="*/ 0 h 178"/>
                <a:gd name="T2" fmla="*/ 2147483647 w 194"/>
                <a:gd name="T3" fmla="*/ 2147483647 h 178"/>
                <a:gd name="T4" fmla="*/ 2147483647 w 194"/>
                <a:gd name="T5" fmla="*/ 2147483647 h 178"/>
                <a:gd name="T6" fmla="*/ 2147483647 w 194"/>
                <a:gd name="T7" fmla="*/ 2147483647 h 178"/>
                <a:gd name="T8" fmla="*/ 2147483647 w 194"/>
                <a:gd name="T9" fmla="*/ 2147483647 h 178"/>
                <a:gd name="T10" fmla="*/ 2147483647 w 194"/>
                <a:gd name="T11" fmla="*/ 2147483647 h 178"/>
                <a:gd name="T12" fmla="*/ 0 w 194"/>
                <a:gd name="T13" fmla="*/ 2147483647 h 178"/>
                <a:gd name="T14" fmla="*/ 0 w 194"/>
                <a:gd name="T15" fmla="*/ 0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8">
                  <a:moveTo>
                    <a:pt x="0" y="0"/>
                  </a:moveTo>
                  <a:lnTo>
                    <a:pt x="26" y="6"/>
                  </a:lnTo>
                  <a:lnTo>
                    <a:pt x="190" y="2"/>
                  </a:lnTo>
                  <a:lnTo>
                    <a:pt x="194" y="176"/>
                  </a:lnTo>
                  <a:lnTo>
                    <a:pt x="164" y="178"/>
                  </a:lnTo>
                  <a:lnTo>
                    <a:pt x="38" y="178"/>
                  </a:lnTo>
                  <a:lnTo>
                    <a:pt x="0" y="174"/>
                  </a:lnTo>
                  <a:lnTo>
                    <a:pt x="0" y="0"/>
                  </a:lnTo>
                  <a:close/>
                </a:path>
              </a:pathLst>
            </a:custGeom>
            <a:grpFill/>
            <a:ln w="6350" cmpd="sng">
              <a:solidFill>
                <a:schemeClr val="tx2"/>
              </a:solidFill>
              <a:round/>
              <a:headEnd/>
              <a:tailEnd/>
            </a:ln>
          </p:spPr>
          <p:txBody>
            <a:bodyPr/>
            <a:lstStyle/>
            <a:p>
              <a:endParaRPr lang="en-US"/>
            </a:p>
          </p:txBody>
        </p:sp>
        <p:sp>
          <p:nvSpPr>
            <p:cNvPr id="70" name="Freeform 65"/>
            <p:cNvSpPr>
              <a:spLocks/>
            </p:cNvSpPr>
            <p:nvPr/>
          </p:nvSpPr>
          <p:spPr bwMode="auto">
            <a:xfrm>
              <a:off x="3225800" y="2193925"/>
              <a:ext cx="485775" cy="481013"/>
            </a:xfrm>
            <a:custGeom>
              <a:avLst/>
              <a:gdLst>
                <a:gd name="T0" fmla="*/ 0 w 170"/>
                <a:gd name="T1" fmla="*/ 2147483647 h 168"/>
                <a:gd name="T2" fmla="*/ 2147483647 w 170"/>
                <a:gd name="T3" fmla="*/ 0 h 168"/>
                <a:gd name="T4" fmla="*/ 2147483647 w 170"/>
                <a:gd name="T5" fmla="*/ 2147483647 h 168"/>
                <a:gd name="T6" fmla="*/ 2147483647 w 170"/>
                <a:gd name="T7" fmla="*/ 2147483647 h 168"/>
                <a:gd name="T8" fmla="*/ 2147483647 w 170"/>
                <a:gd name="T9" fmla="*/ 2147483647 h 168"/>
                <a:gd name="T10" fmla="*/ 0 w 170"/>
                <a:gd name="T11" fmla="*/ 2147483647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68">
                  <a:moveTo>
                    <a:pt x="0" y="4"/>
                  </a:moveTo>
                  <a:lnTo>
                    <a:pt x="160" y="0"/>
                  </a:lnTo>
                  <a:lnTo>
                    <a:pt x="170" y="2"/>
                  </a:lnTo>
                  <a:lnTo>
                    <a:pt x="170" y="168"/>
                  </a:lnTo>
                  <a:lnTo>
                    <a:pt x="2" y="166"/>
                  </a:lnTo>
                  <a:lnTo>
                    <a:pt x="0" y="4"/>
                  </a:lnTo>
                  <a:close/>
                </a:path>
              </a:pathLst>
            </a:custGeom>
            <a:grpFill/>
            <a:ln w="6350" cmpd="sng">
              <a:solidFill>
                <a:schemeClr val="tx2"/>
              </a:solidFill>
              <a:round/>
              <a:headEnd/>
              <a:tailEnd/>
            </a:ln>
          </p:spPr>
          <p:txBody>
            <a:bodyPr/>
            <a:lstStyle/>
            <a:p>
              <a:endParaRPr lang="en-US"/>
            </a:p>
          </p:txBody>
        </p:sp>
        <p:sp>
          <p:nvSpPr>
            <p:cNvPr id="71" name="Freeform 66"/>
            <p:cNvSpPr>
              <a:spLocks/>
            </p:cNvSpPr>
            <p:nvPr/>
          </p:nvSpPr>
          <p:spPr bwMode="auto">
            <a:xfrm>
              <a:off x="3711575" y="2189163"/>
              <a:ext cx="492125" cy="485775"/>
            </a:xfrm>
            <a:custGeom>
              <a:avLst/>
              <a:gdLst>
                <a:gd name="T0" fmla="*/ 0 w 172"/>
                <a:gd name="T1" fmla="*/ 2147483647 h 170"/>
                <a:gd name="T2" fmla="*/ 2147483647 w 172"/>
                <a:gd name="T3" fmla="*/ 0 h 170"/>
                <a:gd name="T4" fmla="*/ 2147483647 w 172"/>
                <a:gd name="T5" fmla="*/ 2147483647 h 170"/>
                <a:gd name="T6" fmla="*/ 2147483647 w 172"/>
                <a:gd name="T7" fmla="*/ 2147483647 h 170"/>
                <a:gd name="T8" fmla="*/ 0 w 172"/>
                <a:gd name="T9" fmla="*/ 2147483647 h 170"/>
                <a:gd name="T10" fmla="*/ 0 w 172"/>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70">
                  <a:moveTo>
                    <a:pt x="0" y="4"/>
                  </a:moveTo>
                  <a:lnTo>
                    <a:pt x="158" y="0"/>
                  </a:lnTo>
                  <a:lnTo>
                    <a:pt x="170" y="2"/>
                  </a:lnTo>
                  <a:lnTo>
                    <a:pt x="172" y="170"/>
                  </a:lnTo>
                  <a:lnTo>
                    <a:pt x="0" y="170"/>
                  </a:lnTo>
                  <a:lnTo>
                    <a:pt x="0" y="4"/>
                  </a:lnTo>
                  <a:close/>
                </a:path>
              </a:pathLst>
            </a:custGeom>
            <a:grpFill/>
            <a:ln w="6350" cmpd="sng">
              <a:solidFill>
                <a:schemeClr val="tx2"/>
              </a:solidFill>
              <a:round/>
              <a:headEnd/>
              <a:tailEnd/>
            </a:ln>
          </p:spPr>
          <p:txBody>
            <a:bodyPr/>
            <a:lstStyle/>
            <a:p>
              <a:endParaRPr lang="en-US"/>
            </a:p>
          </p:txBody>
        </p:sp>
        <p:sp>
          <p:nvSpPr>
            <p:cNvPr id="72" name="Freeform 67"/>
            <p:cNvSpPr>
              <a:spLocks/>
            </p:cNvSpPr>
            <p:nvPr/>
          </p:nvSpPr>
          <p:spPr bwMode="auto">
            <a:xfrm>
              <a:off x="4197350" y="2189163"/>
              <a:ext cx="474663" cy="485775"/>
            </a:xfrm>
            <a:custGeom>
              <a:avLst/>
              <a:gdLst>
                <a:gd name="T0" fmla="*/ 0 w 166"/>
                <a:gd name="T1" fmla="*/ 2147483647 h 170"/>
                <a:gd name="T2" fmla="*/ 2147483647 w 166"/>
                <a:gd name="T3" fmla="*/ 0 h 170"/>
                <a:gd name="T4" fmla="*/ 2147483647 w 166"/>
                <a:gd name="T5" fmla="*/ 2147483647 h 170"/>
                <a:gd name="T6" fmla="*/ 2147483647 w 166"/>
                <a:gd name="T7" fmla="*/ 2147483647 h 170"/>
                <a:gd name="T8" fmla="*/ 2147483647 w 166"/>
                <a:gd name="T9" fmla="*/ 2147483647 h 170"/>
                <a:gd name="T10" fmla="*/ 0 w 166"/>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70">
                  <a:moveTo>
                    <a:pt x="0" y="2"/>
                  </a:moveTo>
                  <a:lnTo>
                    <a:pt x="162" y="0"/>
                  </a:lnTo>
                  <a:lnTo>
                    <a:pt x="166" y="134"/>
                  </a:lnTo>
                  <a:lnTo>
                    <a:pt x="166" y="170"/>
                  </a:lnTo>
                  <a:lnTo>
                    <a:pt x="2" y="170"/>
                  </a:lnTo>
                  <a:lnTo>
                    <a:pt x="0" y="2"/>
                  </a:lnTo>
                  <a:close/>
                </a:path>
              </a:pathLst>
            </a:custGeom>
            <a:grpFill/>
            <a:ln w="6350" cmpd="sng">
              <a:solidFill>
                <a:schemeClr val="tx2"/>
              </a:solidFill>
              <a:round/>
              <a:headEnd/>
              <a:tailEnd/>
            </a:ln>
          </p:spPr>
          <p:txBody>
            <a:bodyPr/>
            <a:lstStyle/>
            <a:p>
              <a:endParaRPr lang="en-US"/>
            </a:p>
          </p:txBody>
        </p:sp>
        <p:sp>
          <p:nvSpPr>
            <p:cNvPr id="73" name="Freeform 68"/>
            <p:cNvSpPr>
              <a:spLocks/>
            </p:cNvSpPr>
            <p:nvPr/>
          </p:nvSpPr>
          <p:spPr bwMode="auto">
            <a:xfrm>
              <a:off x="4660900" y="2189163"/>
              <a:ext cx="487363" cy="382587"/>
            </a:xfrm>
            <a:custGeom>
              <a:avLst/>
              <a:gdLst>
                <a:gd name="T0" fmla="*/ 0 w 170"/>
                <a:gd name="T1" fmla="*/ 0 h 134"/>
                <a:gd name="T2" fmla="*/ 2147483647 w 170"/>
                <a:gd name="T3" fmla="*/ 2147483647 h 134"/>
                <a:gd name="T4" fmla="*/ 2147483647 w 170"/>
                <a:gd name="T5" fmla="*/ 2147483647 h 134"/>
                <a:gd name="T6" fmla="*/ 2147483647 w 170"/>
                <a:gd name="T7" fmla="*/ 2147483647 h 134"/>
                <a:gd name="T8" fmla="*/ 2147483647 w 170"/>
                <a:gd name="T9" fmla="*/ 2147483647 h 134"/>
                <a:gd name="T10" fmla="*/ 0 w 170"/>
                <a:gd name="T11" fmla="*/ 0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34">
                  <a:moveTo>
                    <a:pt x="0" y="0"/>
                  </a:moveTo>
                  <a:lnTo>
                    <a:pt x="164" y="2"/>
                  </a:lnTo>
                  <a:lnTo>
                    <a:pt x="168" y="96"/>
                  </a:lnTo>
                  <a:lnTo>
                    <a:pt x="170" y="130"/>
                  </a:lnTo>
                  <a:lnTo>
                    <a:pt x="4" y="134"/>
                  </a:lnTo>
                  <a:lnTo>
                    <a:pt x="0" y="0"/>
                  </a:lnTo>
                  <a:close/>
                </a:path>
              </a:pathLst>
            </a:custGeom>
            <a:grpFill/>
            <a:ln w="6350" cmpd="sng">
              <a:solidFill>
                <a:schemeClr val="tx2"/>
              </a:solidFill>
              <a:round/>
              <a:headEnd/>
              <a:tailEnd/>
            </a:ln>
          </p:spPr>
          <p:txBody>
            <a:bodyPr/>
            <a:lstStyle/>
            <a:p>
              <a:endParaRPr lang="en-US"/>
            </a:p>
          </p:txBody>
        </p:sp>
        <p:sp>
          <p:nvSpPr>
            <p:cNvPr id="74" name="Freeform 69"/>
            <p:cNvSpPr>
              <a:spLocks/>
            </p:cNvSpPr>
            <p:nvPr/>
          </p:nvSpPr>
          <p:spPr bwMode="auto">
            <a:xfrm>
              <a:off x="5130800" y="2079625"/>
              <a:ext cx="496888" cy="384175"/>
            </a:xfrm>
            <a:custGeom>
              <a:avLst/>
              <a:gdLst>
                <a:gd name="T0" fmla="*/ 2147483647 w 174"/>
                <a:gd name="T1" fmla="*/ 2147483647 h 134"/>
                <a:gd name="T2" fmla="*/ 2147483647 w 174"/>
                <a:gd name="T3" fmla="*/ 0 h 134"/>
                <a:gd name="T4" fmla="*/ 2147483647 w 174"/>
                <a:gd name="T5" fmla="*/ 2147483647 h 134"/>
                <a:gd name="T6" fmla="*/ 2147483647 w 174"/>
                <a:gd name="T7" fmla="*/ 2147483647 h 134"/>
                <a:gd name="T8" fmla="*/ 2147483647 w 174"/>
                <a:gd name="T9" fmla="*/ 2147483647 h 134"/>
                <a:gd name="T10" fmla="*/ 0 w 174"/>
                <a:gd name="T11" fmla="*/ 2147483647 h 134"/>
                <a:gd name="T12" fmla="*/ 2147483647 w 174"/>
                <a:gd name="T13" fmla="*/ 2147483647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34">
                  <a:moveTo>
                    <a:pt x="2" y="6"/>
                  </a:moveTo>
                  <a:lnTo>
                    <a:pt x="168" y="0"/>
                  </a:lnTo>
                  <a:lnTo>
                    <a:pt x="174" y="36"/>
                  </a:lnTo>
                  <a:lnTo>
                    <a:pt x="174" y="132"/>
                  </a:lnTo>
                  <a:lnTo>
                    <a:pt x="4" y="134"/>
                  </a:lnTo>
                  <a:lnTo>
                    <a:pt x="0" y="40"/>
                  </a:lnTo>
                  <a:lnTo>
                    <a:pt x="2" y="6"/>
                  </a:lnTo>
                  <a:close/>
                </a:path>
              </a:pathLst>
            </a:custGeom>
            <a:grpFill/>
            <a:ln w="6350" cmpd="sng">
              <a:solidFill>
                <a:schemeClr val="tx2"/>
              </a:solidFill>
              <a:round/>
              <a:headEnd/>
              <a:tailEnd/>
            </a:ln>
          </p:spPr>
          <p:txBody>
            <a:bodyPr/>
            <a:lstStyle/>
            <a:p>
              <a:endParaRPr lang="en-US"/>
            </a:p>
          </p:txBody>
        </p:sp>
        <p:sp>
          <p:nvSpPr>
            <p:cNvPr id="75" name="Freeform 70"/>
            <p:cNvSpPr>
              <a:spLocks/>
            </p:cNvSpPr>
            <p:nvPr/>
          </p:nvSpPr>
          <p:spPr bwMode="auto">
            <a:xfrm>
              <a:off x="5627688" y="2171700"/>
              <a:ext cx="349250" cy="492125"/>
            </a:xfrm>
            <a:custGeom>
              <a:avLst/>
              <a:gdLst>
                <a:gd name="T0" fmla="*/ 0 w 122"/>
                <a:gd name="T1" fmla="*/ 2147483647 h 172"/>
                <a:gd name="T2" fmla="*/ 2147483647 w 122"/>
                <a:gd name="T3" fmla="*/ 0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0 w 122"/>
                <a:gd name="T13" fmla="*/ 2147483647 h 172"/>
                <a:gd name="T14" fmla="*/ 0 w 122"/>
                <a:gd name="T15" fmla="*/ 2147483647 h 172"/>
                <a:gd name="T16" fmla="*/ 0 w 122"/>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72">
                  <a:moveTo>
                    <a:pt x="0" y="4"/>
                  </a:moveTo>
                  <a:lnTo>
                    <a:pt x="116" y="0"/>
                  </a:lnTo>
                  <a:lnTo>
                    <a:pt x="120" y="128"/>
                  </a:lnTo>
                  <a:lnTo>
                    <a:pt x="122" y="166"/>
                  </a:lnTo>
                  <a:lnTo>
                    <a:pt x="4" y="172"/>
                  </a:lnTo>
                  <a:lnTo>
                    <a:pt x="2" y="138"/>
                  </a:lnTo>
                  <a:lnTo>
                    <a:pt x="0" y="100"/>
                  </a:lnTo>
                  <a:lnTo>
                    <a:pt x="0" y="50"/>
                  </a:lnTo>
                  <a:lnTo>
                    <a:pt x="0" y="4"/>
                  </a:lnTo>
                  <a:close/>
                </a:path>
              </a:pathLst>
            </a:custGeom>
            <a:grpFill/>
            <a:ln w="6350" cmpd="sng">
              <a:solidFill>
                <a:schemeClr val="tx2"/>
              </a:solidFill>
              <a:prstDash val="solid"/>
              <a:round/>
              <a:headEnd/>
              <a:tailEnd/>
            </a:ln>
          </p:spPr>
          <p:txBody>
            <a:bodyPr/>
            <a:lstStyle/>
            <a:p>
              <a:endParaRPr lang="en-US"/>
            </a:p>
          </p:txBody>
        </p:sp>
        <p:sp>
          <p:nvSpPr>
            <p:cNvPr id="76" name="Freeform 71"/>
            <p:cNvSpPr>
              <a:spLocks/>
            </p:cNvSpPr>
            <p:nvPr/>
          </p:nvSpPr>
          <p:spPr bwMode="auto">
            <a:xfrm>
              <a:off x="5141913" y="2457450"/>
              <a:ext cx="496887" cy="406400"/>
            </a:xfrm>
            <a:custGeom>
              <a:avLst/>
              <a:gdLst>
                <a:gd name="T0" fmla="*/ 0 w 174"/>
                <a:gd name="T1" fmla="*/ 2147483647 h 142"/>
                <a:gd name="T2" fmla="*/ 2147483647 w 174"/>
                <a:gd name="T3" fmla="*/ 0 h 142"/>
                <a:gd name="T4" fmla="*/ 2147483647 w 174"/>
                <a:gd name="T5" fmla="*/ 2147483647 h 142"/>
                <a:gd name="T6" fmla="*/ 2147483647 w 174"/>
                <a:gd name="T7" fmla="*/ 2147483647 h 142"/>
                <a:gd name="T8" fmla="*/ 2147483647 w 174"/>
                <a:gd name="T9" fmla="*/ 2147483647 h 142"/>
                <a:gd name="T10" fmla="*/ 2147483647 w 174"/>
                <a:gd name="T11" fmla="*/ 2147483647 h 142"/>
                <a:gd name="T12" fmla="*/ 0 w 174"/>
                <a:gd name="T13" fmla="*/ 2147483647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2">
                  <a:moveTo>
                    <a:pt x="0" y="2"/>
                  </a:moveTo>
                  <a:lnTo>
                    <a:pt x="170" y="0"/>
                  </a:lnTo>
                  <a:lnTo>
                    <a:pt x="174" y="72"/>
                  </a:lnTo>
                  <a:lnTo>
                    <a:pt x="174" y="134"/>
                  </a:lnTo>
                  <a:lnTo>
                    <a:pt x="4" y="142"/>
                  </a:lnTo>
                  <a:lnTo>
                    <a:pt x="2" y="36"/>
                  </a:lnTo>
                  <a:lnTo>
                    <a:pt x="0" y="2"/>
                  </a:lnTo>
                  <a:close/>
                </a:path>
              </a:pathLst>
            </a:custGeom>
            <a:grpFill/>
            <a:ln w="6350" cmpd="sng">
              <a:solidFill>
                <a:schemeClr val="tx2"/>
              </a:solidFill>
              <a:round/>
              <a:headEnd/>
              <a:tailEnd/>
            </a:ln>
          </p:spPr>
          <p:txBody>
            <a:bodyPr/>
            <a:lstStyle/>
            <a:p>
              <a:endParaRPr lang="en-US"/>
            </a:p>
          </p:txBody>
        </p:sp>
        <p:sp>
          <p:nvSpPr>
            <p:cNvPr id="77" name="Freeform 72"/>
            <p:cNvSpPr>
              <a:spLocks/>
            </p:cNvSpPr>
            <p:nvPr/>
          </p:nvSpPr>
          <p:spPr bwMode="auto">
            <a:xfrm>
              <a:off x="5610225" y="2646363"/>
              <a:ext cx="452438" cy="582612"/>
            </a:xfrm>
            <a:custGeom>
              <a:avLst/>
              <a:gdLst>
                <a:gd name="T0" fmla="*/ 2147483647 w 158"/>
                <a:gd name="T1" fmla="*/ 0 h 204"/>
                <a:gd name="T2" fmla="*/ 2147483647 w 158"/>
                <a:gd name="T3" fmla="*/ 2147483647 h 204"/>
                <a:gd name="T4" fmla="*/ 2147483647 w 158"/>
                <a:gd name="T5" fmla="*/ 2147483647 h 204"/>
                <a:gd name="T6" fmla="*/ 2147483647 w 158"/>
                <a:gd name="T7" fmla="*/ 2147483647 h 204"/>
                <a:gd name="T8" fmla="*/ 2147483647 w 158"/>
                <a:gd name="T9" fmla="*/ 2147483647 h 204"/>
                <a:gd name="T10" fmla="*/ 2147483647 w 158"/>
                <a:gd name="T11" fmla="*/ 2147483647 h 204"/>
                <a:gd name="T12" fmla="*/ 2147483647 w 158"/>
                <a:gd name="T13" fmla="*/ 2147483647 h 204"/>
                <a:gd name="T14" fmla="*/ 2147483647 w 158"/>
                <a:gd name="T15" fmla="*/ 2147483647 h 204"/>
                <a:gd name="T16" fmla="*/ 2147483647 w 158"/>
                <a:gd name="T17" fmla="*/ 2147483647 h 204"/>
                <a:gd name="T18" fmla="*/ 0 w 158"/>
                <a:gd name="T19" fmla="*/ 2147483647 h 204"/>
                <a:gd name="T20" fmla="*/ 2147483647 w 158"/>
                <a:gd name="T21" fmla="*/ 2147483647 h 204"/>
                <a:gd name="T22" fmla="*/ 2147483647 w 158"/>
                <a:gd name="T23" fmla="*/ 2147483647 h 204"/>
                <a:gd name="T24" fmla="*/ 2147483647 w 158"/>
                <a:gd name="T25" fmla="*/ 2147483647 h 204"/>
                <a:gd name="T26" fmla="*/ 2147483647 w 158"/>
                <a:gd name="T27" fmla="*/ 2147483647 h 204"/>
                <a:gd name="T28" fmla="*/ 2147483647 w 158"/>
                <a:gd name="T29" fmla="*/ 0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204">
                  <a:moveTo>
                    <a:pt x="128" y="0"/>
                  </a:moveTo>
                  <a:lnTo>
                    <a:pt x="132" y="58"/>
                  </a:lnTo>
                  <a:lnTo>
                    <a:pt x="146" y="64"/>
                  </a:lnTo>
                  <a:lnTo>
                    <a:pt x="152" y="104"/>
                  </a:lnTo>
                  <a:lnTo>
                    <a:pt x="158" y="122"/>
                  </a:lnTo>
                  <a:lnTo>
                    <a:pt x="142" y="124"/>
                  </a:lnTo>
                  <a:lnTo>
                    <a:pt x="144" y="198"/>
                  </a:lnTo>
                  <a:lnTo>
                    <a:pt x="16" y="204"/>
                  </a:lnTo>
                  <a:lnTo>
                    <a:pt x="12" y="98"/>
                  </a:lnTo>
                  <a:lnTo>
                    <a:pt x="0" y="94"/>
                  </a:lnTo>
                  <a:lnTo>
                    <a:pt x="2" y="88"/>
                  </a:lnTo>
                  <a:lnTo>
                    <a:pt x="12" y="84"/>
                  </a:lnTo>
                  <a:lnTo>
                    <a:pt x="10" y="68"/>
                  </a:lnTo>
                  <a:lnTo>
                    <a:pt x="10" y="6"/>
                  </a:lnTo>
                  <a:lnTo>
                    <a:pt x="128" y="0"/>
                  </a:lnTo>
                  <a:close/>
                </a:path>
              </a:pathLst>
            </a:custGeom>
            <a:grpFill/>
            <a:ln w="6350" cmpd="sng">
              <a:solidFill>
                <a:schemeClr val="tx2"/>
              </a:solidFill>
              <a:round/>
              <a:headEnd/>
              <a:tailEnd/>
            </a:ln>
          </p:spPr>
          <p:txBody>
            <a:bodyPr/>
            <a:lstStyle/>
            <a:p>
              <a:endParaRPr lang="en-US"/>
            </a:p>
          </p:txBody>
        </p:sp>
        <p:sp>
          <p:nvSpPr>
            <p:cNvPr id="78" name="Freeform 73"/>
            <p:cNvSpPr>
              <a:spLocks/>
            </p:cNvSpPr>
            <p:nvPr/>
          </p:nvSpPr>
          <p:spPr bwMode="auto">
            <a:xfrm>
              <a:off x="5153025" y="2840038"/>
              <a:ext cx="503238" cy="401637"/>
            </a:xfrm>
            <a:custGeom>
              <a:avLst/>
              <a:gdLst>
                <a:gd name="T0" fmla="*/ 0 w 176"/>
                <a:gd name="T1" fmla="*/ 2147483647 h 140"/>
                <a:gd name="T2" fmla="*/ 2147483647 w 176"/>
                <a:gd name="T3" fmla="*/ 0 h 140"/>
                <a:gd name="T4" fmla="*/ 2147483647 w 176"/>
                <a:gd name="T5" fmla="*/ 2147483647 h 140"/>
                <a:gd name="T6" fmla="*/ 2147483647 w 176"/>
                <a:gd name="T7" fmla="*/ 2147483647 h 140"/>
                <a:gd name="T8" fmla="*/ 2147483647 w 176"/>
                <a:gd name="T9" fmla="*/ 2147483647 h 140"/>
                <a:gd name="T10" fmla="*/ 2147483647 w 176"/>
                <a:gd name="T11" fmla="*/ 2147483647 h 140"/>
                <a:gd name="T12" fmla="*/ 2147483647 w 176"/>
                <a:gd name="T13" fmla="*/ 2147483647 h 140"/>
                <a:gd name="T14" fmla="*/ 2147483647 w 176"/>
                <a:gd name="T15" fmla="*/ 2147483647 h 140"/>
                <a:gd name="T16" fmla="*/ 0 w 176"/>
                <a:gd name="T17" fmla="*/ 2147483647 h 140"/>
                <a:gd name="T18" fmla="*/ 0 w 17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40">
                  <a:moveTo>
                    <a:pt x="0" y="8"/>
                  </a:moveTo>
                  <a:lnTo>
                    <a:pt x="170" y="0"/>
                  </a:lnTo>
                  <a:lnTo>
                    <a:pt x="172" y="16"/>
                  </a:lnTo>
                  <a:lnTo>
                    <a:pt x="162" y="20"/>
                  </a:lnTo>
                  <a:lnTo>
                    <a:pt x="160" y="26"/>
                  </a:lnTo>
                  <a:lnTo>
                    <a:pt x="172" y="30"/>
                  </a:lnTo>
                  <a:lnTo>
                    <a:pt x="176" y="136"/>
                  </a:lnTo>
                  <a:lnTo>
                    <a:pt x="8" y="140"/>
                  </a:lnTo>
                  <a:lnTo>
                    <a:pt x="0" y="32"/>
                  </a:lnTo>
                  <a:lnTo>
                    <a:pt x="0" y="8"/>
                  </a:lnTo>
                  <a:close/>
                </a:path>
              </a:pathLst>
            </a:custGeom>
            <a:grpFill/>
            <a:ln w="6350" cmpd="sng">
              <a:solidFill>
                <a:schemeClr val="tx2"/>
              </a:solidFill>
              <a:round/>
              <a:headEnd/>
              <a:tailEnd/>
            </a:ln>
          </p:spPr>
          <p:txBody>
            <a:bodyPr/>
            <a:lstStyle/>
            <a:p>
              <a:endParaRPr lang="en-US"/>
            </a:p>
          </p:txBody>
        </p:sp>
        <p:sp>
          <p:nvSpPr>
            <p:cNvPr id="79" name="Freeform 74"/>
            <p:cNvSpPr>
              <a:spLocks/>
            </p:cNvSpPr>
            <p:nvPr/>
          </p:nvSpPr>
          <p:spPr bwMode="auto">
            <a:xfrm>
              <a:off x="6761163" y="2486025"/>
              <a:ext cx="474662" cy="400050"/>
            </a:xfrm>
            <a:custGeom>
              <a:avLst/>
              <a:gdLst>
                <a:gd name="T0" fmla="*/ 0 w 166"/>
                <a:gd name="T1" fmla="*/ 2147483647 h 140"/>
                <a:gd name="T2" fmla="*/ 2147483647 w 166"/>
                <a:gd name="T3" fmla="*/ 0 h 140"/>
                <a:gd name="T4" fmla="*/ 2147483647 w 166"/>
                <a:gd name="T5" fmla="*/ 2147483647 h 140"/>
                <a:gd name="T6" fmla="*/ 2147483647 w 166"/>
                <a:gd name="T7" fmla="*/ 2147483647 h 140"/>
                <a:gd name="T8" fmla="*/ 2147483647 w 166"/>
                <a:gd name="T9" fmla="*/ 2147483647 h 140"/>
                <a:gd name="T10" fmla="*/ 2147483647 w 166"/>
                <a:gd name="T11" fmla="*/ 2147483647 h 140"/>
                <a:gd name="T12" fmla="*/ 2147483647 w 166"/>
                <a:gd name="T13" fmla="*/ 2147483647 h 140"/>
                <a:gd name="T14" fmla="*/ 2147483647 w 166"/>
                <a:gd name="T15" fmla="*/ 2147483647 h 140"/>
                <a:gd name="T16" fmla="*/ 0 w 166"/>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40">
                  <a:moveTo>
                    <a:pt x="0" y="6"/>
                  </a:moveTo>
                  <a:lnTo>
                    <a:pt x="134" y="0"/>
                  </a:lnTo>
                  <a:lnTo>
                    <a:pt x="134" y="50"/>
                  </a:lnTo>
                  <a:lnTo>
                    <a:pt x="162" y="54"/>
                  </a:lnTo>
                  <a:lnTo>
                    <a:pt x="166" y="134"/>
                  </a:lnTo>
                  <a:lnTo>
                    <a:pt x="38" y="140"/>
                  </a:lnTo>
                  <a:lnTo>
                    <a:pt x="30" y="46"/>
                  </a:lnTo>
                  <a:lnTo>
                    <a:pt x="6" y="44"/>
                  </a:lnTo>
                  <a:lnTo>
                    <a:pt x="0" y="6"/>
                  </a:lnTo>
                  <a:close/>
                </a:path>
              </a:pathLst>
            </a:custGeom>
            <a:grpFill/>
            <a:ln w="6350" cmpd="sng">
              <a:solidFill>
                <a:schemeClr val="tx2"/>
              </a:solidFill>
              <a:round/>
              <a:headEnd/>
              <a:tailEnd/>
            </a:ln>
          </p:spPr>
          <p:txBody>
            <a:bodyPr/>
            <a:lstStyle/>
            <a:p>
              <a:endParaRPr lang="en-US"/>
            </a:p>
          </p:txBody>
        </p:sp>
        <p:sp>
          <p:nvSpPr>
            <p:cNvPr id="80" name="Freeform 75"/>
            <p:cNvSpPr>
              <a:spLocks/>
            </p:cNvSpPr>
            <p:nvPr/>
          </p:nvSpPr>
          <p:spPr bwMode="auto">
            <a:xfrm>
              <a:off x="6389688" y="2525713"/>
              <a:ext cx="479425" cy="538162"/>
            </a:xfrm>
            <a:custGeom>
              <a:avLst/>
              <a:gdLst>
                <a:gd name="T0" fmla="*/ 0 w 168"/>
                <a:gd name="T1" fmla="*/ 2147483647 h 188"/>
                <a:gd name="T2" fmla="*/ 2147483647 w 168"/>
                <a:gd name="T3" fmla="*/ 2147483647 h 188"/>
                <a:gd name="T4" fmla="*/ 2147483647 w 168"/>
                <a:gd name="T5" fmla="*/ 2147483647 h 188"/>
                <a:gd name="T6" fmla="*/ 2147483647 w 168"/>
                <a:gd name="T7" fmla="*/ 0 h 188"/>
                <a:gd name="T8" fmla="*/ 2147483647 w 168"/>
                <a:gd name="T9" fmla="*/ 2147483647 h 188"/>
                <a:gd name="T10" fmla="*/ 2147483647 w 168"/>
                <a:gd name="T11" fmla="*/ 2147483647 h 188"/>
                <a:gd name="T12" fmla="*/ 2147483647 w 168"/>
                <a:gd name="T13" fmla="*/ 2147483647 h 188"/>
                <a:gd name="T14" fmla="*/ 2147483647 w 168"/>
                <a:gd name="T15" fmla="*/ 2147483647 h 188"/>
                <a:gd name="T16" fmla="*/ 2147483647 w 168"/>
                <a:gd name="T17" fmla="*/ 2147483647 h 188"/>
                <a:gd name="T18" fmla="*/ 2147483647 w 168"/>
                <a:gd name="T19" fmla="*/ 2147483647 h 188"/>
                <a:gd name="T20" fmla="*/ 2147483647 w 168"/>
                <a:gd name="T21" fmla="*/ 2147483647 h 188"/>
                <a:gd name="T22" fmla="*/ 2147483647 w 168"/>
                <a:gd name="T23" fmla="*/ 2147483647 h 188"/>
                <a:gd name="T24" fmla="*/ 2147483647 w 168"/>
                <a:gd name="T25" fmla="*/ 2147483647 h 188"/>
                <a:gd name="T26" fmla="*/ 2147483647 w 168"/>
                <a:gd name="T27" fmla="*/ 2147483647 h 188"/>
                <a:gd name="T28" fmla="*/ 2147483647 w 168"/>
                <a:gd name="T29" fmla="*/ 2147483647 h 188"/>
                <a:gd name="T30" fmla="*/ 0 w 168"/>
                <a:gd name="T31" fmla="*/ 2147483647 h 188"/>
                <a:gd name="T32" fmla="*/ 0 w 168"/>
                <a:gd name="T33" fmla="*/ 214748364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188">
                  <a:moveTo>
                    <a:pt x="0" y="64"/>
                  </a:moveTo>
                  <a:lnTo>
                    <a:pt x="32" y="60"/>
                  </a:lnTo>
                  <a:lnTo>
                    <a:pt x="32" y="24"/>
                  </a:lnTo>
                  <a:lnTo>
                    <a:pt x="84" y="0"/>
                  </a:lnTo>
                  <a:lnTo>
                    <a:pt x="90" y="8"/>
                  </a:lnTo>
                  <a:lnTo>
                    <a:pt x="124" y="12"/>
                  </a:lnTo>
                  <a:lnTo>
                    <a:pt x="120" y="26"/>
                  </a:lnTo>
                  <a:lnTo>
                    <a:pt x="136" y="30"/>
                  </a:lnTo>
                  <a:lnTo>
                    <a:pt x="160" y="32"/>
                  </a:lnTo>
                  <a:lnTo>
                    <a:pt x="168" y="126"/>
                  </a:lnTo>
                  <a:lnTo>
                    <a:pt x="162" y="180"/>
                  </a:lnTo>
                  <a:lnTo>
                    <a:pt x="46" y="188"/>
                  </a:lnTo>
                  <a:lnTo>
                    <a:pt x="36" y="184"/>
                  </a:lnTo>
                  <a:lnTo>
                    <a:pt x="36" y="154"/>
                  </a:lnTo>
                  <a:lnTo>
                    <a:pt x="2" y="152"/>
                  </a:lnTo>
                  <a:lnTo>
                    <a:pt x="0" y="140"/>
                  </a:lnTo>
                  <a:lnTo>
                    <a:pt x="0" y="64"/>
                  </a:lnTo>
                  <a:close/>
                </a:path>
              </a:pathLst>
            </a:custGeom>
            <a:grpFill/>
            <a:ln w="6350" cmpd="sng">
              <a:solidFill>
                <a:schemeClr val="tx2"/>
              </a:solidFill>
              <a:round/>
              <a:headEnd/>
              <a:tailEnd/>
            </a:ln>
          </p:spPr>
          <p:txBody>
            <a:bodyPr/>
            <a:lstStyle/>
            <a:p>
              <a:endParaRPr lang="en-US"/>
            </a:p>
          </p:txBody>
        </p:sp>
        <p:sp>
          <p:nvSpPr>
            <p:cNvPr id="81" name="Freeform 76"/>
            <p:cNvSpPr>
              <a:spLocks/>
            </p:cNvSpPr>
            <p:nvPr/>
          </p:nvSpPr>
          <p:spPr bwMode="auto">
            <a:xfrm>
              <a:off x="5970588" y="2536825"/>
              <a:ext cx="419100" cy="406400"/>
            </a:xfrm>
            <a:custGeom>
              <a:avLst/>
              <a:gdLst>
                <a:gd name="T0" fmla="*/ 0 w 146"/>
                <a:gd name="T1" fmla="*/ 0 h 142"/>
                <a:gd name="T2" fmla="*/ 2147483647 w 146"/>
                <a:gd name="T3" fmla="*/ 0 h 142"/>
                <a:gd name="T4" fmla="*/ 2147483647 w 146"/>
                <a:gd name="T5" fmla="*/ 2147483647 h 142"/>
                <a:gd name="T6" fmla="*/ 2147483647 w 146"/>
                <a:gd name="T7" fmla="*/ 2147483647 h 142"/>
                <a:gd name="T8" fmla="*/ 2147483647 w 146"/>
                <a:gd name="T9" fmla="*/ 2147483647 h 142"/>
                <a:gd name="T10" fmla="*/ 2147483647 w 146"/>
                <a:gd name="T11" fmla="*/ 2147483647 h 142"/>
                <a:gd name="T12" fmla="*/ 2147483647 w 146"/>
                <a:gd name="T13" fmla="*/ 2147483647 h 142"/>
                <a:gd name="T14" fmla="*/ 2147483647 w 146"/>
                <a:gd name="T15" fmla="*/ 2147483647 h 142"/>
                <a:gd name="T16" fmla="*/ 2147483647 w 146"/>
                <a:gd name="T17" fmla="*/ 2147483647 h 142"/>
                <a:gd name="T18" fmla="*/ 2147483647 w 146"/>
                <a:gd name="T19" fmla="*/ 2147483647 h 142"/>
                <a:gd name="T20" fmla="*/ 0 w 146"/>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 h="142">
                  <a:moveTo>
                    <a:pt x="0" y="0"/>
                  </a:moveTo>
                  <a:lnTo>
                    <a:pt x="36" y="0"/>
                  </a:lnTo>
                  <a:lnTo>
                    <a:pt x="38" y="54"/>
                  </a:lnTo>
                  <a:lnTo>
                    <a:pt x="142" y="52"/>
                  </a:lnTo>
                  <a:lnTo>
                    <a:pt x="146" y="60"/>
                  </a:lnTo>
                  <a:lnTo>
                    <a:pt x="146" y="136"/>
                  </a:lnTo>
                  <a:lnTo>
                    <a:pt x="26" y="142"/>
                  </a:lnTo>
                  <a:lnTo>
                    <a:pt x="20" y="102"/>
                  </a:lnTo>
                  <a:lnTo>
                    <a:pt x="6" y="96"/>
                  </a:lnTo>
                  <a:lnTo>
                    <a:pt x="2" y="38"/>
                  </a:lnTo>
                  <a:lnTo>
                    <a:pt x="0" y="0"/>
                  </a:lnTo>
                  <a:close/>
                </a:path>
              </a:pathLst>
            </a:custGeom>
            <a:grpFill/>
            <a:ln w="6350" cmpd="sng">
              <a:solidFill>
                <a:schemeClr val="tx2"/>
              </a:solidFill>
              <a:round/>
              <a:headEnd/>
              <a:tailEnd/>
            </a:ln>
          </p:spPr>
          <p:txBody>
            <a:bodyPr/>
            <a:lstStyle/>
            <a:p>
              <a:endParaRPr lang="en-US"/>
            </a:p>
          </p:txBody>
        </p:sp>
        <p:sp>
          <p:nvSpPr>
            <p:cNvPr id="82" name="Freeform 77"/>
            <p:cNvSpPr>
              <a:spLocks/>
            </p:cNvSpPr>
            <p:nvPr/>
          </p:nvSpPr>
          <p:spPr bwMode="auto">
            <a:xfrm>
              <a:off x="6016625" y="2925763"/>
              <a:ext cx="520700" cy="388937"/>
            </a:xfrm>
            <a:custGeom>
              <a:avLst/>
              <a:gdLst>
                <a:gd name="T0" fmla="*/ 2147483647 w 182"/>
                <a:gd name="T1" fmla="*/ 2147483647 h 136"/>
                <a:gd name="T2" fmla="*/ 2147483647 w 182"/>
                <a:gd name="T3" fmla="*/ 0 h 136"/>
                <a:gd name="T4" fmla="*/ 2147483647 w 182"/>
                <a:gd name="T5" fmla="*/ 2147483647 h 136"/>
                <a:gd name="T6" fmla="*/ 2147483647 w 182"/>
                <a:gd name="T7" fmla="*/ 2147483647 h 136"/>
                <a:gd name="T8" fmla="*/ 2147483647 w 182"/>
                <a:gd name="T9" fmla="*/ 2147483647 h 136"/>
                <a:gd name="T10" fmla="*/ 2147483647 w 182"/>
                <a:gd name="T11" fmla="*/ 2147483647 h 136"/>
                <a:gd name="T12" fmla="*/ 2147483647 w 182"/>
                <a:gd name="T13" fmla="*/ 2147483647 h 136"/>
                <a:gd name="T14" fmla="*/ 2147483647 w 182"/>
                <a:gd name="T15" fmla="*/ 2147483647 h 136"/>
                <a:gd name="T16" fmla="*/ 2147483647 w 182"/>
                <a:gd name="T17" fmla="*/ 2147483647 h 136"/>
                <a:gd name="T18" fmla="*/ 2147483647 w 182"/>
                <a:gd name="T19" fmla="*/ 2147483647 h 136"/>
                <a:gd name="T20" fmla="*/ 0 w 182"/>
                <a:gd name="T21" fmla="*/ 2147483647 h 136"/>
                <a:gd name="T22" fmla="*/ 2147483647 w 182"/>
                <a:gd name="T23" fmla="*/ 2147483647 h 136"/>
                <a:gd name="T24" fmla="*/ 2147483647 w 182"/>
                <a:gd name="T25" fmla="*/ 2147483647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 h="136">
                  <a:moveTo>
                    <a:pt x="10" y="6"/>
                  </a:moveTo>
                  <a:lnTo>
                    <a:pt x="130" y="0"/>
                  </a:lnTo>
                  <a:lnTo>
                    <a:pt x="132" y="12"/>
                  </a:lnTo>
                  <a:lnTo>
                    <a:pt x="166" y="14"/>
                  </a:lnTo>
                  <a:lnTo>
                    <a:pt x="166" y="44"/>
                  </a:lnTo>
                  <a:lnTo>
                    <a:pt x="176" y="48"/>
                  </a:lnTo>
                  <a:lnTo>
                    <a:pt x="182" y="128"/>
                  </a:lnTo>
                  <a:lnTo>
                    <a:pt x="38" y="136"/>
                  </a:lnTo>
                  <a:lnTo>
                    <a:pt x="10" y="136"/>
                  </a:lnTo>
                  <a:lnTo>
                    <a:pt x="2" y="100"/>
                  </a:lnTo>
                  <a:lnTo>
                    <a:pt x="0" y="26"/>
                  </a:lnTo>
                  <a:lnTo>
                    <a:pt x="16" y="24"/>
                  </a:lnTo>
                  <a:lnTo>
                    <a:pt x="10" y="6"/>
                  </a:lnTo>
                  <a:close/>
                </a:path>
              </a:pathLst>
            </a:custGeom>
            <a:grpFill/>
            <a:ln w="6350" cmpd="sng">
              <a:solidFill>
                <a:schemeClr val="tx2"/>
              </a:solidFill>
              <a:round/>
              <a:headEnd/>
              <a:tailEnd/>
            </a:ln>
          </p:spPr>
          <p:txBody>
            <a:bodyPr/>
            <a:lstStyle/>
            <a:p>
              <a:endParaRPr lang="en-US"/>
            </a:p>
          </p:txBody>
        </p:sp>
        <p:sp>
          <p:nvSpPr>
            <p:cNvPr id="83" name="Freeform 78"/>
            <p:cNvSpPr>
              <a:spLocks/>
            </p:cNvSpPr>
            <p:nvPr/>
          </p:nvSpPr>
          <p:spPr bwMode="auto">
            <a:xfrm>
              <a:off x="6853238" y="2868613"/>
              <a:ext cx="404812" cy="515937"/>
            </a:xfrm>
            <a:custGeom>
              <a:avLst/>
              <a:gdLst>
                <a:gd name="T0" fmla="*/ 2147483647 w 142"/>
                <a:gd name="T1" fmla="*/ 2147483647 h 180"/>
                <a:gd name="T2" fmla="*/ 2147483647 w 142"/>
                <a:gd name="T3" fmla="*/ 0 h 180"/>
                <a:gd name="T4" fmla="*/ 2147483647 w 142"/>
                <a:gd name="T5" fmla="*/ 2147483647 h 180"/>
                <a:gd name="T6" fmla="*/ 2147483647 w 142"/>
                <a:gd name="T7" fmla="*/ 2147483647 h 180"/>
                <a:gd name="T8" fmla="*/ 2147483647 w 142"/>
                <a:gd name="T9" fmla="*/ 2147483647 h 180"/>
                <a:gd name="T10" fmla="*/ 0 w 142"/>
                <a:gd name="T11" fmla="*/ 2147483647 h 180"/>
                <a:gd name="T12" fmla="*/ 2147483647 w 142"/>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180">
                  <a:moveTo>
                    <a:pt x="6" y="6"/>
                  </a:moveTo>
                  <a:lnTo>
                    <a:pt x="134" y="0"/>
                  </a:lnTo>
                  <a:lnTo>
                    <a:pt x="138" y="52"/>
                  </a:lnTo>
                  <a:lnTo>
                    <a:pt x="142" y="168"/>
                  </a:lnTo>
                  <a:lnTo>
                    <a:pt x="8" y="180"/>
                  </a:lnTo>
                  <a:lnTo>
                    <a:pt x="0" y="60"/>
                  </a:lnTo>
                  <a:lnTo>
                    <a:pt x="6" y="6"/>
                  </a:lnTo>
                  <a:close/>
                </a:path>
              </a:pathLst>
            </a:custGeom>
            <a:grpFill/>
            <a:ln w="6350" cmpd="sng">
              <a:solidFill>
                <a:schemeClr val="tx2"/>
              </a:solidFill>
              <a:round/>
              <a:headEnd/>
              <a:tailEnd/>
            </a:ln>
          </p:spPr>
          <p:txBody>
            <a:bodyPr/>
            <a:lstStyle/>
            <a:p>
              <a:endParaRPr lang="en-US"/>
            </a:p>
          </p:txBody>
        </p:sp>
        <p:sp>
          <p:nvSpPr>
            <p:cNvPr id="84" name="Freeform 79"/>
            <p:cNvSpPr>
              <a:spLocks/>
            </p:cNvSpPr>
            <p:nvPr/>
          </p:nvSpPr>
          <p:spPr bwMode="auto">
            <a:xfrm>
              <a:off x="6519863" y="3040063"/>
              <a:ext cx="361950" cy="641350"/>
            </a:xfrm>
            <a:custGeom>
              <a:avLst/>
              <a:gdLst>
                <a:gd name="T0" fmla="*/ 0 w 126"/>
                <a:gd name="T1" fmla="*/ 2147483647 h 224"/>
                <a:gd name="T2" fmla="*/ 2147483647 w 126"/>
                <a:gd name="T3" fmla="*/ 0 h 224"/>
                <a:gd name="T4" fmla="*/ 2147483647 w 126"/>
                <a:gd name="T5" fmla="*/ 2147483647 h 224"/>
                <a:gd name="T6" fmla="*/ 2147483647 w 126"/>
                <a:gd name="T7" fmla="*/ 2147483647 h 224"/>
                <a:gd name="T8" fmla="*/ 2147483647 w 126"/>
                <a:gd name="T9" fmla="*/ 2147483647 h 224"/>
                <a:gd name="T10" fmla="*/ 2147483647 w 126"/>
                <a:gd name="T11" fmla="*/ 2147483647 h 224"/>
                <a:gd name="T12" fmla="*/ 0 w 126"/>
                <a:gd name="T13" fmla="*/ 2147483647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0" y="8"/>
                  </a:moveTo>
                  <a:lnTo>
                    <a:pt x="116" y="0"/>
                  </a:lnTo>
                  <a:lnTo>
                    <a:pt x="124" y="120"/>
                  </a:lnTo>
                  <a:lnTo>
                    <a:pt x="126" y="216"/>
                  </a:lnTo>
                  <a:lnTo>
                    <a:pt x="6" y="224"/>
                  </a:lnTo>
                  <a:lnTo>
                    <a:pt x="6" y="88"/>
                  </a:lnTo>
                  <a:lnTo>
                    <a:pt x="0" y="8"/>
                  </a:lnTo>
                  <a:close/>
                </a:path>
              </a:pathLst>
            </a:custGeom>
            <a:grpFill/>
            <a:ln w="6350" cmpd="sng">
              <a:solidFill>
                <a:schemeClr val="tx2"/>
              </a:solidFill>
              <a:round/>
              <a:headEnd/>
              <a:tailEnd/>
            </a:ln>
          </p:spPr>
          <p:txBody>
            <a:bodyPr/>
            <a:lstStyle/>
            <a:p>
              <a:endParaRPr lang="en-US"/>
            </a:p>
          </p:txBody>
        </p:sp>
        <p:sp>
          <p:nvSpPr>
            <p:cNvPr id="85" name="Freeform 80"/>
            <p:cNvSpPr>
              <a:spLocks/>
            </p:cNvSpPr>
            <p:nvPr/>
          </p:nvSpPr>
          <p:spPr bwMode="auto">
            <a:xfrm>
              <a:off x="6875463" y="3349625"/>
              <a:ext cx="395287" cy="457200"/>
            </a:xfrm>
            <a:custGeom>
              <a:avLst/>
              <a:gdLst>
                <a:gd name="T0" fmla="*/ 0 w 138"/>
                <a:gd name="T1" fmla="*/ 2147483647 h 160"/>
                <a:gd name="T2" fmla="*/ 2147483647 w 138"/>
                <a:gd name="T3" fmla="*/ 0 h 160"/>
                <a:gd name="T4" fmla="*/ 2147483647 w 138"/>
                <a:gd name="T5" fmla="*/ 2147483647 h 160"/>
                <a:gd name="T6" fmla="*/ 2147483647 w 138"/>
                <a:gd name="T7" fmla="*/ 2147483647 h 160"/>
                <a:gd name="T8" fmla="*/ 2147483647 w 138"/>
                <a:gd name="T9" fmla="*/ 2147483647 h 160"/>
                <a:gd name="T10" fmla="*/ 2147483647 w 138"/>
                <a:gd name="T11" fmla="*/ 2147483647 h 160"/>
                <a:gd name="T12" fmla="*/ 0 w 138"/>
                <a:gd name="T13" fmla="*/ 2147483647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60">
                  <a:moveTo>
                    <a:pt x="0" y="12"/>
                  </a:moveTo>
                  <a:lnTo>
                    <a:pt x="134" y="0"/>
                  </a:lnTo>
                  <a:lnTo>
                    <a:pt x="138" y="14"/>
                  </a:lnTo>
                  <a:lnTo>
                    <a:pt x="138" y="152"/>
                  </a:lnTo>
                  <a:lnTo>
                    <a:pt x="6" y="160"/>
                  </a:lnTo>
                  <a:lnTo>
                    <a:pt x="2" y="108"/>
                  </a:lnTo>
                  <a:lnTo>
                    <a:pt x="0" y="12"/>
                  </a:lnTo>
                  <a:close/>
                </a:path>
              </a:pathLst>
            </a:custGeom>
            <a:grpFill/>
            <a:ln w="6350" cmpd="sng">
              <a:solidFill>
                <a:schemeClr val="tx2"/>
              </a:solidFill>
              <a:round/>
              <a:headEnd/>
              <a:tailEnd/>
            </a:ln>
          </p:spPr>
          <p:txBody>
            <a:bodyPr/>
            <a:lstStyle/>
            <a:p>
              <a:endParaRPr lang="en-US"/>
            </a:p>
          </p:txBody>
        </p:sp>
        <p:sp>
          <p:nvSpPr>
            <p:cNvPr id="86" name="Freeform 81"/>
            <p:cNvSpPr>
              <a:spLocks/>
            </p:cNvSpPr>
            <p:nvPr/>
          </p:nvSpPr>
          <p:spPr bwMode="auto">
            <a:xfrm>
              <a:off x="6892925" y="3784600"/>
              <a:ext cx="393700" cy="354013"/>
            </a:xfrm>
            <a:custGeom>
              <a:avLst/>
              <a:gdLst>
                <a:gd name="T0" fmla="*/ 0 w 138"/>
                <a:gd name="T1" fmla="*/ 2147483647 h 124"/>
                <a:gd name="T2" fmla="*/ 2147483647 w 138"/>
                <a:gd name="T3" fmla="*/ 0 h 124"/>
                <a:gd name="T4" fmla="*/ 2147483647 w 138"/>
                <a:gd name="T5" fmla="*/ 2147483647 h 124"/>
                <a:gd name="T6" fmla="*/ 2147483647 w 138"/>
                <a:gd name="T7" fmla="*/ 2147483647 h 124"/>
                <a:gd name="T8" fmla="*/ 0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0" y="8"/>
                  </a:moveTo>
                  <a:lnTo>
                    <a:pt x="132" y="0"/>
                  </a:lnTo>
                  <a:lnTo>
                    <a:pt x="138" y="120"/>
                  </a:lnTo>
                  <a:lnTo>
                    <a:pt x="8" y="124"/>
                  </a:lnTo>
                  <a:lnTo>
                    <a:pt x="0" y="8"/>
                  </a:lnTo>
                  <a:close/>
                </a:path>
              </a:pathLst>
            </a:custGeom>
            <a:grpFill/>
            <a:ln w="6350" cmpd="sng">
              <a:solidFill>
                <a:schemeClr val="tx2"/>
              </a:solidFill>
              <a:round/>
              <a:headEnd/>
              <a:tailEnd/>
            </a:ln>
          </p:spPr>
          <p:txBody>
            <a:bodyPr/>
            <a:lstStyle/>
            <a:p>
              <a:endParaRPr lang="en-US"/>
            </a:p>
          </p:txBody>
        </p:sp>
        <p:sp>
          <p:nvSpPr>
            <p:cNvPr id="87" name="Freeform 82"/>
            <p:cNvSpPr>
              <a:spLocks/>
            </p:cNvSpPr>
            <p:nvPr/>
          </p:nvSpPr>
          <p:spPr bwMode="auto">
            <a:xfrm>
              <a:off x="6394450" y="3659188"/>
              <a:ext cx="520700" cy="650875"/>
            </a:xfrm>
            <a:custGeom>
              <a:avLst/>
              <a:gdLst>
                <a:gd name="T0" fmla="*/ 0 w 182"/>
                <a:gd name="T1" fmla="*/ 2147483647 h 228"/>
                <a:gd name="T2" fmla="*/ 2147483647 w 182"/>
                <a:gd name="T3" fmla="*/ 2147483647 h 228"/>
                <a:gd name="T4" fmla="*/ 2147483647 w 182"/>
                <a:gd name="T5" fmla="*/ 2147483647 h 228"/>
                <a:gd name="T6" fmla="*/ 2147483647 w 182"/>
                <a:gd name="T7" fmla="*/ 0 h 228"/>
                <a:gd name="T8" fmla="*/ 2147483647 w 182"/>
                <a:gd name="T9" fmla="*/ 2147483647 h 228"/>
                <a:gd name="T10" fmla="*/ 2147483647 w 182"/>
                <a:gd name="T11" fmla="*/ 2147483647 h 228"/>
                <a:gd name="T12" fmla="*/ 2147483647 w 182"/>
                <a:gd name="T13" fmla="*/ 2147483647 h 228"/>
                <a:gd name="T14" fmla="*/ 2147483647 w 182"/>
                <a:gd name="T15" fmla="*/ 2147483647 h 228"/>
                <a:gd name="T16" fmla="*/ 0 w 182"/>
                <a:gd name="T17" fmla="*/ 2147483647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228">
                  <a:moveTo>
                    <a:pt x="0" y="48"/>
                  </a:moveTo>
                  <a:lnTo>
                    <a:pt x="48" y="46"/>
                  </a:lnTo>
                  <a:lnTo>
                    <a:pt x="50" y="8"/>
                  </a:lnTo>
                  <a:lnTo>
                    <a:pt x="170" y="0"/>
                  </a:lnTo>
                  <a:lnTo>
                    <a:pt x="174" y="52"/>
                  </a:lnTo>
                  <a:lnTo>
                    <a:pt x="182" y="168"/>
                  </a:lnTo>
                  <a:lnTo>
                    <a:pt x="182" y="228"/>
                  </a:lnTo>
                  <a:lnTo>
                    <a:pt x="10" y="228"/>
                  </a:lnTo>
                  <a:lnTo>
                    <a:pt x="0" y="48"/>
                  </a:lnTo>
                  <a:close/>
                </a:path>
              </a:pathLst>
            </a:custGeom>
            <a:grpFill/>
            <a:ln w="6350" cmpd="sng">
              <a:solidFill>
                <a:schemeClr val="tx2"/>
              </a:solidFill>
              <a:round/>
              <a:headEnd/>
              <a:tailEnd/>
            </a:ln>
          </p:spPr>
          <p:txBody>
            <a:bodyPr/>
            <a:lstStyle/>
            <a:p>
              <a:endParaRPr lang="en-US"/>
            </a:p>
          </p:txBody>
        </p:sp>
        <p:sp>
          <p:nvSpPr>
            <p:cNvPr id="88" name="Freeform 83"/>
            <p:cNvSpPr>
              <a:spLocks/>
            </p:cNvSpPr>
            <p:nvPr/>
          </p:nvSpPr>
          <p:spPr bwMode="auto">
            <a:xfrm>
              <a:off x="6108700" y="3292475"/>
              <a:ext cx="428625" cy="514350"/>
            </a:xfrm>
            <a:custGeom>
              <a:avLst/>
              <a:gdLst>
                <a:gd name="T0" fmla="*/ 2147483647 w 150"/>
                <a:gd name="T1" fmla="*/ 2147483647 h 180"/>
                <a:gd name="T2" fmla="*/ 2147483647 w 150"/>
                <a:gd name="T3" fmla="*/ 0 h 180"/>
                <a:gd name="T4" fmla="*/ 2147483647 w 150"/>
                <a:gd name="T5" fmla="*/ 2147483647 h 180"/>
                <a:gd name="T6" fmla="*/ 2147483647 w 150"/>
                <a:gd name="T7" fmla="*/ 2147483647 h 180"/>
                <a:gd name="T8" fmla="*/ 2147483647 w 150"/>
                <a:gd name="T9" fmla="*/ 2147483647 h 180"/>
                <a:gd name="T10" fmla="*/ 0 w 150"/>
                <a:gd name="T11" fmla="*/ 2147483647 h 180"/>
                <a:gd name="T12" fmla="*/ 2147483647 w 150"/>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80">
                  <a:moveTo>
                    <a:pt x="6" y="8"/>
                  </a:moveTo>
                  <a:lnTo>
                    <a:pt x="150" y="0"/>
                  </a:lnTo>
                  <a:lnTo>
                    <a:pt x="150" y="136"/>
                  </a:lnTo>
                  <a:lnTo>
                    <a:pt x="148" y="174"/>
                  </a:lnTo>
                  <a:lnTo>
                    <a:pt x="100" y="176"/>
                  </a:lnTo>
                  <a:lnTo>
                    <a:pt x="0" y="180"/>
                  </a:lnTo>
                  <a:lnTo>
                    <a:pt x="6" y="8"/>
                  </a:lnTo>
                  <a:close/>
                </a:path>
              </a:pathLst>
            </a:custGeom>
            <a:grpFill/>
            <a:ln w="6350" cmpd="sng">
              <a:solidFill>
                <a:schemeClr val="tx2"/>
              </a:solidFill>
              <a:round/>
              <a:headEnd/>
              <a:tailEnd/>
            </a:ln>
          </p:spPr>
          <p:txBody>
            <a:bodyPr/>
            <a:lstStyle/>
            <a:p>
              <a:endParaRPr lang="en-US"/>
            </a:p>
          </p:txBody>
        </p:sp>
        <p:sp>
          <p:nvSpPr>
            <p:cNvPr id="89" name="Freeform 84"/>
            <p:cNvSpPr>
              <a:spLocks/>
            </p:cNvSpPr>
            <p:nvPr/>
          </p:nvSpPr>
          <p:spPr bwMode="auto">
            <a:xfrm>
              <a:off x="5651500" y="3213100"/>
              <a:ext cx="474663" cy="604838"/>
            </a:xfrm>
            <a:custGeom>
              <a:avLst/>
              <a:gdLst>
                <a:gd name="T0" fmla="*/ 2147483647 w 166"/>
                <a:gd name="T1" fmla="*/ 2147483647 h 212"/>
                <a:gd name="T2" fmla="*/ 2147483647 w 166"/>
                <a:gd name="T3" fmla="*/ 0 h 212"/>
                <a:gd name="T4" fmla="*/ 2147483647 w 166"/>
                <a:gd name="T5" fmla="*/ 2147483647 h 212"/>
                <a:gd name="T6" fmla="*/ 2147483647 w 166"/>
                <a:gd name="T7" fmla="*/ 2147483647 h 212"/>
                <a:gd name="T8" fmla="*/ 2147483647 w 166"/>
                <a:gd name="T9" fmla="*/ 2147483647 h 212"/>
                <a:gd name="T10" fmla="*/ 2147483647 w 166"/>
                <a:gd name="T11" fmla="*/ 2147483647 h 212"/>
                <a:gd name="T12" fmla="*/ 2147483647 w 166"/>
                <a:gd name="T13" fmla="*/ 2147483647 h 212"/>
                <a:gd name="T14" fmla="*/ 0 w 166"/>
                <a:gd name="T15" fmla="*/ 2147483647 h 212"/>
                <a:gd name="T16" fmla="*/ 2147483647 w 166"/>
                <a:gd name="T17" fmla="*/ 2147483647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212">
                  <a:moveTo>
                    <a:pt x="2" y="6"/>
                  </a:moveTo>
                  <a:lnTo>
                    <a:pt x="130" y="0"/>
                  </a:lnTo>
                  <a:lnTo>
                    <a:pt x="138" y="36"/>
                  </a:lnTo>
                  <a:lnTo>
                    <a:pt x="166" y="36"/>
                  </a:lnTo>
                  <a:lnTo>
                    <a:pt x="160" y="208"/>
                  </a:lnTo>
                  <a:lnTo>
                    <a:pt x="70" y="212"/>
                  </a:lnTo>
                  <a:lnTo>
                    <a:pt x="66" y="176"/>
                  </a:lnTo>
                  <a:lnTo>
                    <a:pt x="0" y="174"/>
                  </a:lnTo>
                  <a:lnTo>
                    <a:pt x="2" y="6"/>
                  </a:lnTo>
                  <a:close/>
                </a:path>
              </a:pathLst>
            </a:custGeom>
            <a:grpFill/>
            <a:ln w="6350" cmpd="sng">
              <a:solidFill>
                <a:schemeClr val="tx2"/>
              </a:solidFill>
              <a:round/>
              <a:headEnd/>
              <a:tailEnd/>
            </a:ln>
          </p:spPr>
          <p:txBody>
            <a:bodyPr/>
            <a:lstStyle/>
            <a:p>
              <a:endParaRPr lang="en-US"/>
            </a:p>
          </p:txBody>
        </p:sp>
        <p:sp>
          <p:nvSpPr>
            <p:cNvPr id="90" name="Freeform 85"/>
            <p:cNvSpPr>
              <a:spLocks/>
            </p:cNvSpPr>
            <p:nvPr/>
          </p:nvSpPr>
          <p:spPr bwMode="auto">
            <a:xfrm>
              <a:off x="5851525" y="3789363"/>
              <a:ext cx="571500" cy="704850"/>
            </a:xfrm>
            <a:custGeom>
              <a:avLst/>
              <a:gdLst>
                <a:gd name="T0" fmla="*/ 0 w 200"/>
                <a:gd name="T1" fmla="*/ 2147483647 h 246"/>
                <a:gd name="T2" fmla="*/ 2147483647 w 200"/>
                <a:gd name="T3" fmla="*/ 2147483647 h 246"/>
                <a:gd name="T4" fmla="*/ 2147483647 w 200"/>
                <a:gd name="T5" fmla="*/ 2147483647 h 246"/>
                <a:gd name="T6" fmla="*/ 2147483647 w 200"/>
                <a:gd name="T7" fmla="*/ 0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0 w 200"/>
                <a:gd name="T19" fmla="*/ 2147483647 h 246"/>
                <a:gd name="T20" fmla="*/ 0 w 200"/>
                <a:gd name="T21" fmla="*/ 21474836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246">
                  <a:moveTo>
                    <a:pt x="0" y="10"/>
                  </a:moveTo>
                  <a:lnTo>
                    <a:pt x="90" y="6"/>
                  </a:lnTo>
                  <a:lnTo>
                    <a:pt x="140" y="2"/>
                  </a:lnTo>
                  <a:lnTo>
                    <a:pt x="174" y="0"/>
                  </a:lnTo>
                  <a:lnTo>
                    <a:pt x="186" y="2"/>
                  </a:lnTo>
                  <a:lnTo>
                    <a:pt x="190" y="2"/>
                  </a:lnTo>
                  <a:lnTo>
                    <a:pt x="200" y="182"/>
                  </a:lnTo>
                  <a:lnTo>
                    <a:pt x="200" y="234"/>
                  </a:lnTo>
                  <a:lnTo>
                    <a:pt x="4" y="246"/>
                  </a:lnTo>
                  <a:lnTo>
                    <a:pt x="0" y="74"/>
                  </a:lnTo>
                  <a:lnTo>
                    <a:pt x="0" y="10"/>
                  </a:lnTo>
                  <a:close/>
                </a:path>
              </a:pathLst>
            </a:custGeom>
            <a:grpFill/>
            <a:ln w="6350" cmpd="sng">
              <a:solidFill>
                <a:schemeClr val="tx2"/>
              </a:solidFill>
              <a:round/>
              <a:headEnd/>
              <a:tailEnd/>
            </a:ln>
          </p:spPr>
          <p:txBody>
            <a:bodyPr/>
            <a:lstStyle/>
            <a:p>
              <a:endParaRPr lang="en-US"/>
            </a:p>
          </p:txBody>
        </p:sp>
        <p:sp>
          <p:nvSpPr>
            <p:cNvPr id="91" name="Freeform 86"/>
            <p:cNvSpPr>
              <a:spLocks/>
            </p:cNvSpPr>
            <p:nvPr/>
          </p:nvSpPr>
          <p:spPr bwMode="auto">
            <a:xfrm>
              <a:off x="5376863" y="3709988"/>
              <a:ext cx="474662" cy="303212"/>
            </a:xfrm>
            <a:custGeom>
              <a:avLst/>
              <a:gdLst>
                <a:gd name="T0" fmla="*/ 0 w 166"/>
                <a:gd name="T1" fmla="*/ 2147483647 h 106"/>
                <a:gd name="T2" fmla="*/ 2147483647 w 166"/>
                <a:gd name="T3" fmla="*/ 0 h 106"/>
                <a:gd name="T4" fmla="*/ 2147483647 w 166"/>
                <a:gd name="T5" fmla="*/ 2147483647 h 106"/>
                <a:gd name="T6" fmla="*/ 2147483647 w 166"/>
                <a:gd name="T7" fmla="*/ 2147483647 h 106"/>
                <a:gd name="T8" fmla="*/ 2147483647 w 166"/>
                <a:gd name="T9" fmla="*/ 2147483647 h 106"/>
                <a:gd name="T10" fmla="*/ 2147483647 w 166"/>
                <a:gd name="T11" fmla="*/ 2147483647 h 106"/>
                <a:gd name="T12" fmla="*/ 0 w 166"/>
                <a:gd name="T13" fmla="*/ 2147483647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106">
                  <a:moveTo>
                    <a:pt x="0" y="4"/>
                  </a:moveTo>
                  <a:lnTo>
                    <a:pt x="96" y="0"/>
                  </a:lnTo>
                  <a:lnTo>
                    <a:pt x="162" y="2"/>
                  </a:lnTo>
                  <a:lnTo>
                    <a:pt x="166" y="38"/>
                  </a:lnTo>
                  <a:lnTo>
                    <a:pt x="166" y="102"/>
                  </a:lnTo>
                  <a:lnTo>
                    <a:pt x="4" y="106"/>
                  </a:lnTo>
                  <a:lnTo>
                    <a:pt x="0" y="4"/>
                  </a:lnTo>
                  <a:close/>
                </a:path>
              </a:pathLst>
            </a:custGeom>
            <a:grpFill/>
            <a:ln w="6350" cmpd="sng">
              <a:solidFill>
                <a:schemeClr val="tx2"/>
              </a:solidFill>
              <a:round/>
              <a:headEnd/>
              <a:tailEnd/>
            </a:ln>
          </p:spPr>
          <p:txBody>
            <a:bodyPr/>
            <a:lstStyle/>
            <a:p>
              <a:endParaRPr lang="en-US"/>
            </a:p>
          </p:txBody>
        </p:sp>
        <p:sp>
          <p:nvSpPr>
            <p:cNvPr id="92" name="Freeform 87"/>
            <p:cNvSpPr>
              <a:spLocks/>
            </p:cNvSpPr>
            <p:nvPr/>
          </p:nvSpPr>
          <p:spPr bwMode="auto">
            <a:xfrm>
              <a:off x="5302250" y="4002088"/>
              <a:ext cx="560388" cy="514350"/>
            </a:xfrm>
            <a:custGeom>
              <a:avLst/>
              <a:gdLst>
                <a:gd name="T0" fmla="*/ 2147483647 w 196"/>
                <a:gd name="T1" fmla="*/ 2147483647 h 180"/>
                <a:gd name="T2" fmla="*/ 2147483647 w 196"/>
                <a:gd name="T3" fmla="*/ 0 h 180"/>
                <a:gd name="T4" fmla="*/ 2147483647 w 196"/>
                <a:gd name="T5" fmla="*/ 2147483647 h 180"/>
                <a:gd name="T6" fmla="*/ 0 w 196"/>
                <a:gd name="T7" fmla="*/ 2147483647 h 180"/>
                <a:gd name="T8" fmla="*/ 0 w 196"/>
                <a:gd name="T9" fmla="*/ 2147483647 h 180"/>
                <a:gd name="T10" fmla="*/ 2147483647 w 196"/>
                <a:gd name="T11" fmla="*/ 2147483647 h 180"/>
                <a:gd name="T12" fmla="*/ 2147483647 w 196"/>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0">
                  <a:moveTo>
                    <a:pt x="30" y="4"/>
                  </a:moveTo>
                  <a:lnTo>
                    <a:pt x="192" y="0"/>
                  </a:lnTo>
                  <a:lnTo>
                    <a:pt x="196" y="172"/>
                  </a:lnTo>
                  <a:lnTo>
                    <a:pt x="0" y="180"/>
                  </a:lnTo>
                  <a:lnTo>
                    <a:pt x="0" y="78"/>
                  </a:lnTo>
                  <a:lnTo>
                    <a:pt x="30" y="76"/>
                  </a:lnTo>
                  <a:lnTo>
                    <a:pt x="30" y="4"/>
                  </a:lnTo>
                  <a:close/>
                </a:path>
              </a:pathLst>
            </a:custGeom>
            <a:grpFill/>
            <a:ln w="6350" cmpd="sng">
              <a:solidFill>
                <a:schemeClr val="tx2"/>
              </a:solidFill>
              <a:round/>
              <a:headEnd/>
              <a:tailEnd/>
            </a:ln>
          </p:spPr>
          <p:txBody>
            <a:bodyPr/>
            <a:lstStyle/>
            <a:p>
              <a:endParaRPr lang="en-US"/>
            </a:p>
          </p:txBody>
        </p:sp>
        <p:sp>
          <p:nvSpPr>
            <p:cNvPr id="93" name="Freeform 88"/>
            <p:cNvSpPr>
              <a:spLocks/>
            </p:cNvSpPr>
            <p:nvPr/>
          </p:nvSpPr>
          <p:spPr bwMode="auto">
            <a:xfrm>
              <a:off x="4706938" y="3721100"/>
              <a:ext cx="681037" cy="503238"/>
            </a:xfrm>
            <a:custGeom>
              <a:avLst/>
              <a:gdLst>
                <a:gd name="T0" fmla="*/ 0 w 238"/>
                <a:gd name="T1" fmla="*/ 2147483647 h 176"/>
                <a:gd name="T2" fmla="*/ 2147483647 w 238"/>
                <a:gd name="T3" fmla="*/ 0 h 176"/>
                <a:gd name="T4" fmla="*/ 2147483647 w 238"/>
                <a:gd name="T5" fmla="*/ 0 h 176"/>
                <a:gd name="T6" fmla="*/ 2147483647 w 238"/>
                <a:gd name="T7" fmla="*/ 2147483647 h 176"/>
                <a:gd name="T8" fmla="*/ 2147483647 w 238"/>
                <a:gd name="T9" fmla="*/ 2147483647 h 176"/>
                <a:gd name="T10" fmla="*/ 2147483647 w 238"/>
                <a:gd name="T11" fmla="*/ 2147483647 h 176"/>
                <a:gd name="T12" fmla="*/ 2147483647 w 238"/>
                <a:gd name="T13" fmla="*/ 2147483647 h 176"/>
                <a:gd name="T14" fmla="*/ 2147483647 w 238"/>
                <a:gd name="T15" fmla="*/ 2147483647 h 176"/>
                <a:gd name="T16" fmla="*/ 2147483647 w 238"/>
                <a:gd name="T17" fmla="*/ 2147483647 h 176"/>
                <a:gd name="T18" fmla="*/ 2147483647 w 238"/>
                <a:gd name="T19" fmla="*/ 2147483647 h 176"/>
                <a:gd name="T20" fmla="*/ 0 w 238"/>
                <a:gd name="T21" fmla="*/ 2147483647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176">
                  <a:moveTo>
                    <a:pt x="0" y="6"/>
                  </a:moveTo>
                  <a:lnTo>
                    <a:pt x="166" y="0"/>
                  </a:lnTo>
                  <a:lnTo>
                    <a:pt x="234" y="0"/>
                  </a:lnTo>
                  <a:lnTo>
                    <a:pt x="236" y="48"/>
                  </a:lnTo>
                  <a:lnTo>
                    <a:pt x="238" y="102"/>
                  </a:lnTo>
                  <a:lnTo>
                    <a:pt x="238" y="140"/>
                  </a:lnTo>
                  <a:lnTo>
                    <a:pt x="238" y="174"/>
                  </a:lnTo>
                  <a:lnTo>
                    <a:pt x="208" y="176"/>
                  </a:lnTo>
                  <a:lnTo>
                    <a:pt x="4" y="174"/>
                  </a:lnTo>
                  <a:lnTo>
                    <a:pt x="4" y="140"/>
                  </a:lnTo>
                  <a:lnTo>
                    <a:pt x="0" y="6"/>
                  </a:lnTo>
                  <a:close/>
                </a:path>
              </a:pathLst>
            </a:custGeom>
            <a:grpFill/>
            <a:ln w="6350" cmpd="sng">
              <a:solidFill>
                <a:schemeClr val="tx2"/>
              </a:solidFill>
              <a:round/>
              <a:headEnd/>
              <a:tailEnd/>
            </a:ln>
          </p:spPr>
          <p:txBody>
            <a:bodyPr/>
            <a:lstStyle/>
            <a:p>
              <a:endParaRPr lang="en-US"/>
            </a:p>
          </p:txBody>
        </p:sp>
        <p:sp>
          <p:nvSpPr>
            <p:cNvPr id="94" name="Freeform 89"/>
            <p:cNvSpPr>
              <a:spLocks/>
            </p:cNvSpPr>
            <p:nvPr/>
          </p:nvSpPr>
          <p:spPr bwMode="auto">
            <a:xfrm>
              <a:off x="5164138" y="3228975"/>
              <a:ext cx="492125" cy="492125"/>
            </a:xfrm>
            <a:custGeom>
              <a:avLst/>
              <a:gdLst>
                <a:gd name="T0" fmla="*/ 0 w 172"/>
                <a:gd name="T1" fmla="*/ 2147483647 h 172"/>
                <a:gd name="T2" fmla="*/ 2147483647 w 172"/>
                <a:gd name="T3" fmla="*/ 2147483647 h 172"/>
                <a:gd name="T4" fmla="*/ 2147483647 w 172"/>
                <a:gd name="T5" fmla="*/ 0 h 172"/>
                <a:gd name="T6" fmla="*/ 2147483647 w 172"/>
                <a:gd name="T7" fmla="*/ 2147483647 h 172"/>
                <a:gd name="T8" fmla="*/ 2147483647 w 172"/>
                <a:gd name="T9" fmla="*/ 2147483647 h 172"/>
                <a:gd name="T10" fmla="*/ 2147483647 w 172"/>
                <a:gd name="T11" fmla="*/ 2147483647 h 172"/>
                <a:gd name="T12" fmla="*/ 0 w 172"/>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72">
                  <a:moveTo>
                    <a:pt x="0" y="38"/>
                  </a:moveTo>
                  <a:lnTo>
                    <a:pt x="4" y="4"/>
                  </a:lnTo>
                  <a:lnTo>
                    <a:pt x="172" y="0"/>
                  </a:lnTo>
                  <a:lnTo>
                    <a:pt x="170" y="168"/>
                  </a:lnTo>
                  <a:lnTo>
                    <a:pt x="74" y="172"/>
                  </a:lnTo>
                  <a:lnTo>
                    <a:pt x="10" y="170"/>
                  </a:lnTo>
                  <a:lnTo>
                    <a:pt x="0" y="38"/>
                  </a:lnTo>
                  <a:close/>
                </a:path>
              </a:pathLst>
            </a:custGeom>
            <a:grpFill/>
            <a:ln w="6350" cmpd="sng">
              <a:solidFill>
                <a:schemeClr val="tx2"/>
              </a:solidFill>
              <a:round/>
              <a:headEnd/>
              <a:tailEnd/>
            </a:ln>
          </p:spPr>
          <p:txBody>
            <a:bodyPr/>
            <a:lstStyle/>
            <a:p>
              <a:endParaRPr lang="en-US"/>
            </a:p>
          </p:txBody>
        </p:sp>
        <p:sp>
          <p:nvSpPr>
            <p:cNvPr id="95" name="Freeform 90"/>
            <p:cNvSpPr>
              <a:spLocks/>
            </p:cNvSpPr>
            <p:nvPr/>
          </p:nvSpPr>
          <p:spPr bwMode="auto">
            <a:xfrm>
              <a:off x="4695825" y="3338513"/>
              <a:ext cx="496888" cy="400050"/>
            </a:xfrm>
            <a:custGeom>
              <a:avLst/>
              <a:gdLst>
                <a:gd name="T0" fmla="*/ 0 w 174"/>
                <a:gd name="T1" fmla="*/ 2147483647 h 140"/>
                <a:gd name="T2" fmla="*/ 2147483647 w 174"/>
                <a:gd name="T3" fmla="*/ 0 h 140"/>
                <a:gd name="T4" fmla="*/ 2147483647 w 174"/>
                <a:gd name="T5" fmla="*/ 2147483647 h 140"/>
                <a:gd name="T6" fmla="*/ 2147483647 w 174"/>
                <a:gd name="T7" fmla="*/ 2147483647 h 140"/>
                <a:gd name="T8" fmla="*/ 2147483647 w 174"/>
                <a:gd name="T9" fmla="*/ 2147483647 h 140"/>
                <a:gd name="T10" fmla="*/ 0 w 174"/>
                <a:gd name="T11" fmla="*/ 2147483647 h 140"/>
                <a:gd name="T12" fmla="*/ 0 w 174"/>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0">
                  <a:moveTo>
                    <a:pt x="0" y="2"/>
                  </a:moveTo>
                  <a:lnTo>
                    <a:pt x="164" y="0"/>
                  </a:lnTo>
                  <a:lnTo>
                    <a:pt x="174" y="132"/>
                  </a:lnTo>
                  <a:lnTo>
                    <a:pt x="4" y="140"/>
                  </a:lnTo>
                  <a:lnTo>
                    <a:pt x="4" y="106"/>
                  </a:lnTo>
                  <a:lnTo>
                    <a:pt x="0" y="106"/>
                  </a:lnTo>
                  <a:lnTo>
                    <a:pt x="0" y="2"/>
                  </a:lnTo>
                  <a:close/>
                </a:path>
              </a:pathLst>
            </a:custGeom>
            <a:grpFill/>
            <a:ln w="6350" cmpd="sng">
              <a:solidFill>
                <a:schemeClr val="tx2"/>
              </a:solidFill>
              <a:round/>
              <a:headEnd/>
              <a:tailEnd/>
            </a:ln>
          </p:spPr>
          <p:txBody>
            <a:bodyPr/>
            <a:lstStyle/>
            <a:p>
              <a:endParaRPr lang="en-US"/>
            </a:p>
          </p:txBody>
        </p:sp>
        <p:sp>
          <p:nvSpPr>
            <p:cNvPr id="96" name="Freeform 91"/>
            <p:cNvSpPr>
              <a:spLocks/>
            </p:cNvSpPr>
            <p:nvPr/>
          </p:nvSpPr>
          <p:spPr bwMode="auto">
            <a:xfrm>
              <a:off x="4237038" y="3641725"/>
              <a:ext cx="481012" cy="492125"/>
            </a:xfrm>
            <a:custGeom>
              <a:avLst/>
              <a:gdLst>
                <a:gd name="T0" fmla="*/ 2147483647 w 168"/>
                <a:gd name="T1" fmla="*/ 2147483647 h 172"/>
                <a:gd name="T2" fmla="*/ 0 w 168"/>
                <a:gd name="T3" fmla="*/ 2147483647 h 172"/>
                <a:gd name="T4" fmla="*/ 2147483647 w 168"/>
                <a:gd name="T5" fmla="*/ 2147483647 h 172"/>
                <a:gd name="T6" fmla="*/ 2147483647 w 168"/>
                <a:gd name="T7" fmla="*/ 2147483647 h 172"/>
                <a:gd name="T8" fmla="*/ 2147483647 w 168"/>
                <a:gd name="T9" fmla="*/ 0 h 172"/>
                <a:gd name="T10" fmla="*/ 2147483647 w 168"/>
                <a:gd name="T11" fmla="*/ 2147483647 h 172"/>
                <a:gd name="T12" fmla="*/ 2147483647 w 168"/>
                <a:gd name="T13" fmla="*/ 2147483647 h 172"/>
                <a:gd name="T14" fmla="*/ 2147483647 w 168"/>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72">
                  <a:moveTo>
                    <a:pt x="4" y="172"/>
                  </a:moveTo>
                  <a:lnTo>
                    <a:pt x="0" y="102"/>
                  </a:lnTo>
                  <a:lnTo>
                    <a:pt x="30" y="100"/>
                  </a:lnTo>
                  <a:lnTo>
                    <a:pt x="28" y="4"/>
                  </a:lnTo>
                  <a:lnTo>
                    <a:pt x="164" y="0"/>
                  </a:lnTo>
                  <a:lnTo>
                    <a:pt x="164" y="34"/>
                  </a:lnTo>
                  <a:lnTo>
                    <a:pt x="168" y="168"/>
                  </a:lnTo>
                  <a:lnTo>
                    <a:pt x="4" y="172"/>
                  </a:lnTo>
                  <a:close/>
                </a:path>
              </a:pathLst>
            </a:custGeom>
            <a:grpFill/>
            <a:ln w="6350" cmpd="sng">
              <a:solidFill>
                <a:schemeClr val="tx2"/>
              </a:solidFill>
              <a:round/>
              <a:headEnd/>
              <a:tailEnd/>
            </a:ln>
          </p:spPr>
          <p:txBody>
            <a:bodyPr/>
            <a:lstStyle/>
            <a:p>
              <a:endParaRPr lang="en-US"/>
            </a:p>
          </p:txBody>
        </p:sp>
        <p:sp>
          <p:nvSpPr>
            <p:cNvPr id="97" name="Freeform 92"/>
            <p:cNvSpPr>
              <a:spLocks/>
            </p:cNvSpPr>
            <p:nvPr/>
          </p:nvSpPr>
          <p:spPr bwMode="auto">
            <a:xfrm>
              <a:off x="3757613" y="3841750"/>
              <a:ext cx="492125" cy="406400"/>
            </a:xfrm>
            <a:custGeom>
              <a:avLst/>
              <a:gdLst>
                <a:gd name="T0" fmla="*/ 2147483647 w 172"/>
                <a:gd name="T1" fmla="*/ 2147483647 h 142"/>
                <a:gd name="T2" fmla="*/ 0 w 172"/>
                <a:gd name="T3" fmla="*/ 2147483647 h 142"/>
                <a:gd name="T4" fmla="*/ 0 w 172"/>
                <a:gd name="T5" fmla="*/ 0 h 142"/>
                <a:gd name="T6" fmla="*/ 2147483647 w 172"/>
                <a:gd name="T7" fmla="*/ 0 h 142"/>
                <a:gd name="T8" fmla="*/ 2147483647 w 172"/>
                <a:gd name="T9" fmla="*/ 2147483647 h 142"/>
                <a:gd name="T10" fmla="*/ 2147483647 w 172"/>
                <a:gd name="T11" fmla="*/ 2147483647 h 142"/>
                <a:gd name="T12" fmla="*/ 2147483647 w 172"/>
                <a:gd name="T13" fmla="*/ 2147483647 h 142"/>
                <a:gd name="T14" fmla="*/ 2147483647 w 172"/>
                <a:gd name="T15" fmla="*/ 2147483647 h 142"/>
                <a:gd name="T16" fmla="*/ 2147483647 w 172"/>
                <a:gd name="T17" fmla="*/ 2147483647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142">
                  <a:moveTo>
                    <a:pt x="6" y="142"/>
                  </a:moveTo>
                  <a:lnTo>
                    <a:pt x="0" y="64"/>
                  </a:lnTo>
                  <a:lnTo>
                    <a:pt x="0" y="0"/>
                  </a:lnTo>
                  <a:lnTo>
                    <a:pt x="64" y="0"/>
                  </a:lnTo>
                  <a:lnTo>
                    <a:pt x="66" y="34"/>
                  </a:lnTo>
                  <a:lnTo>
                    <a:pt x="168" y="32"/>
                  </a:lnTo>
                  <a:lnTo>
                    <a:pt x="172" y="102"/>
                  </a:lnTo>
                  <a:lnTo>
                    <a:pt x="168" y="140"/>
                  </a:lnTo>
                  <a:lnTo>
                    <a:pt x="6" y="142"/>
                  </a:lnTo>
                  <a:close/>
                </a:path>
              </a:pathLst>
            </a:custGeom>
            <a:grpFill/>
            <a:ln w="6350" cmpd="sng">
              <a:solidFill>
                <a:schemeClr val="tx2"/>
              </a:solidFill>
              <a:round/>
              <a:headEnd/>
              <a:tailEnd/>
            </a:ln>
          </p:spPr>
          <p:txBody>
            <a:bodyPr/>
            <a:lstStyle/>
            <a:p>
              <a:endParaRPr lang="en-US"/>
            </a:p>
          </p:txBody>
        </p:sp>
        <p:sp>
          <p:nvSpPr>
            <p:cNvPr id="98" name="Freeform 93"/>
            <p:cNvSpPr>
              <a:spLocks/>
            </p:cNvSpPr>
            <p:nvPr/>
          </p:nvSpPr>
          <p:spPr bwMode="auto">
            <a:xfrm>
              <a:off x="3740150" y="3544888"/>
              <a:ext cx="584200" cy="393700"/>
            </a:xfrm>
            <a:custGeom>
              <a:avLst/>
              <a:gdLst>
                <a:gd name="T0" fmla="*/ 2147483647 w 204"/>
                <a:gd name="T1" fmla="*/ 2147483647 h 138"/>
                <a:gd name="T2" fmla="*/ 0 w 204"/>
                <a:gd name="T3" fmla="*/ 2147483647 h 138"/>
                <a:gd name="T4" fmla="*/ 2147483647 w 204"/>
                <a:gd name="T5" fmla="*/ 2147483647 h 138"/>
                <a:gd name="T6" fmla="*/ 2147483647 w 204"/>
                <a:gd name="T7" fmla="*/ 0 h 138"/>
                <a:gd name="T8" fmla="*/ 2147483647 w 204"/>
                <a:gd name="T9" fmla="*/ 2147483647 h 138"/>
                <a:gd name="T10" fmla="*/ 2147483647 w 204"/>
                <a:gd name="T11" fmla="*/ 2147483647 h 138"/>
                <a:gd name="T12" fmla="*/ 2147483647 w 204"/>
                <a:gd name="T13" fmla="*/ 2147483647 h 138"/>
                <a:gd name="T14" fmla="*/ 2147483647 w 204"/>
                <a:gd name="T15" fmla="*/ 2147483647 h 138"/>
                <a:gd name="T16" fmla="*/ 2147483647 w 204"/>
                <a:gd name="T17" fmla="*/ 2147483647 h 138"/>
                <a:gd name="T18" fmla="*/ 2147483647 w 204"/>
                <a:gd name="T19" fmla="*/ 2147483647 h 138"/>
                <a:gd name="T20" fmla="*/ 2147483647 w 204"/>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 h="138">
                  <a:moveTo>
                    <a:pt x="6" y="104"/>
                  </a:moveTo>
                  <a:lnTo>
                    <a:pt x="0" y="34"/>
                  </a:lnTo>
                  <a:lnTo>
                    <a:pt x="2" y="2"/>
                  </a:lnTo>
                  <a:lnTo>
                    <a:pt x="168" y="0"/>
                  </a:lnTo>
                  <a:lnTo>
                    <a:pt x="170" y="36"/>
                  </a:lnTo>
                  <a:lnTo>
                    <a:pt x="202" y="38"/>
                  </a:lnTo>
                  <a:lnTo>
                    <a:pt x="204" y="134"/>
                  </a:lnTo>
                  <a:lnTo>
                    <a:pt x="174" y="136"/>
                  </a:lnTo>
                  <a:lnTo>
                    <a:pt x="72" y="138"/>
                  </a:lnTo>
                  <a:lnTo>
                    <a:pt x="70" y="104"/>
                  </a:lnTo>
                  <a:lnTo>
                    <a:pt x="6" y="104"/>
                  </a:lnTo>
                  <a:close/>
                </a:path>
              </a:pathLst>
            </a:custGeom>
            <a:grpFill/>
            <a:ln w="6350" cmpd="sng">
              <a:solidFill>
                <a:schemeClr val="tx2"/>
              </a:solidFill>
              <a:round/>
              <a:headEnd/>
              <a:tailEnd/>
            </a:ln>
          </p:spPr>
          <p:txBody>
            <a:bodyPr/>
            <a:lstStyle/>
            <a:p>
              <a:endParaRPr lang="en-US"/>
            </a:p>
          </p:txBody>
        </p:sp>
        <p:sp>
          <p:nvSpPr>
            <p:cNvPr id="99" name="Freeform 94"/>
            <p:cNvSpPr>
              <a:spLocks/>
            </p:cNvSpPr>
            <p:nvPr/>
          </p:nvSpPr>
          <p:spPr bwMode="auto">
            <a:xfrm>
              <a:off x="3179763" y="4024313"/>
              <a:ext cx="595312" cy="503237"/>
            </a:xfrm>
            <a:custGeom>
              <a:avLst/>
              <a:gdLst>
                <a:gd name="T0" fmla="*/ 2147483647 w 208"/>
                <a:gd name="T1" fmla="*/ 2147483647 h 176"/>
                <a:gd name="T2" fmla="*/ 0 w 208"/>
                <a:gd name="T3" fmla="*/ 2147483647 h 176"/>
                <a:gd name="T4" fmla="*/ 2147483647 w 208"/>
                <a:gd name="T5" fmla="*/ 0 h 176"/>
                <a:gd name="T6" fmla="*/ 2147483647 w 208"/>
                <a:gd name="T7" fmla="*/ 2147483647 h 176"/>
                <a:gd name="T8" fmla="*/ 2147483647 w 208"/>
                <a:gd name="T9" fmla="*/ 2147483647 h 176"/>
                <a:gd name="T10" fmla="*/ 2147483647 w 208"/>
                <a:gd name="T11" fmla="*/ 2147483647 h 176"/>
                <a:gd name="T12" fmla="*/ 2147483647 w 208"/>
                <a:gd name="T13" fmla="*/ 2147483647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76">
                  <a:moveTo>
                    <a:pt x="4" y="176"/>
                  </a:moveTo>
                  <a:lnTo>
                    <a:pt x="0" y="2"/>
                  </a:lnTo>
                  <a:lnTo>
                    <a:pt x="202" y="0"/>
                  </a:lnTo>
                  <a:lnTo>
                    <a:pt x="208" y="78"/>
                  </a:lnTo>
                  <a:lnTo>
                    <a:pt x="202" y="176"/>
                  </a:lnTo>
                  <a:lnTo>
                    <a:pt x="42" y="176"/>
                  </a:lnTo>
                  <a:lnTo>
                    <a:pt x="4" y="176"/>
                  </a:lnTo>
                  <a:close/>
                </a:path>
              </a:pathLst>
            </a:custGeom>
            <a:grpFill/>
            <a:ln w="6350" cmpd="sng">
              <a:solidFill>
                <a:schemeClr val="tx2"/>
              </a:solidFill>
              <a:round/>
              <a:headEnd/>
              <a:tailEnd/>
            </a:ln>
          </p:spPr>
          <p:txBody>
            <a:bodyPr/>
            <a:lstStyle/>
            <a:p>
              <a:endParaRPr lang="en-US"/>
            </a:p>
          </p:txBody>
        </p:sp>
        <p:sp>
          <p:nvSpPr>
            <p:cNvPr id="100" name="Freeform 95"/>
            <p:cNvSpPr>
              <a:spLocks/>
            </p:cNvSpPr>
            <p:nvPr/>
          </p:nvSpPr>
          <p:spPr bwMode="auto">
            <a:xfrm>
              <a:off x="2819400" y="3938588"/>
              <a:ext cx="371475" cy="595312"/>
            </a:xfrm>
            <a:custGeom>
              <a:avLst/>
              <a:gdLst>
                <a:gd name="T0" fmla="*/ 2147483647 w 130"/>
                <a:gd name="T1" fmla="*/ 2147483647 h 208"/>
                <a:gd name="T2" fmla="*/ 0 w 130"/>
                <a:gd name="T3" fmla="*/ 2147483647 h 208"/>
                <a:gd name="T4" fmla="*/ 2147483647 w 130"/>
                <a:gd name="T5" fmla="*/ 0 h 208"/>
                <a:gd name="T6" fmla="*/ 2147483647 w 130"/>
                <a:gd name="T7" fmla="*/ 2147483647 h 208"/>
                <a:gd name="T8" fmla="*/ 2147483647 w 130"/>
                <a:gd name="T9" fmla="*/ 2147483647 h 208"/>
                <a:gd name="T10" fmla="*/ 2147483647 w 130"/>
                <a:gd name="T11" fmla="*/ 2147483647 h 208"/>
                <a:gd name="T12" fmla="*/ 2147483647 w 130"/>
                <a:gd name="T13" fmla="*/ 2147483647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08">
                  <a:moveTo>
                    <a:pt x="4" y="208"/>
                  </a:moveTo>
                  <a:lnTo>
                    <a:pt x="0" y="102"/>
                  </a:lnTo>
                  <a:lnTo>
                    <a:pt x="2" y="0"/>
                  </a:lnTo>
                  <a:lnTo>
                    <a:pt x="122" y="2"/>
                  </a:lnTo>
                  <a:lnTo>
                    <a:pt x="126" y="32"/>
                  </a:lnTo>
                  <a:lnTo>
                    <a:pt x="130" y="206"/>
                  </a:lnTo>
                  <a:lnTo>
                    <a:pt x="4" y="208"/>
                  </a:lnTo>
                  <a:close/>
                </a:path>
              </a:pathLst>
            </a:custGeom>
            <a:grpFill/>
            <a:ln w="6350" cmpd="sng">
              <a:solidFill>
                <a:schemeClr val="tx2"/>
              </a:solidFill>
              <a:round/>
              <a:headEnd/>
              <a:tailEnd/>
            </a:ln>
          </p:spPr>
          <p:txBody>
            <a:bodyPr/>
            <a:lstStyle/>
            <a:p>
              <a:endParaRPr lang="en-US"/>
            </a:p>
          </p:txBody>
        </p:sp>
        <p:sp>
          <p:nvSpPr>
            <p:cNvPr id="101" name="Freeform 96"/>
            <p:cNvSpPr>
              <a:spLocks/>
            </p:cNvSpPr>
            <p:nvPr/>
          </p:nvSpPr>
          <p:spPr bwMode="auto">
            <a:xfrm>
              <a:off x="3168650" y="3641725"/>
              <a:ext cx="588963" cy="388938"/>
            </a:xfrm>
            <a:custGeom>
              <a:avLst/>
              <a:gdLst>
                <a:gd name="T0" fmla="*/ 0 w 206"/>
                <a:gd name="T1" fmla="*/ 2147483647 h 136"/>
                <a:gd name="T2" fmla="*/ 2147483647 w 206"/>
                <a:gd name="T3" fmla="*/ 2147483647 h 136"/>
                <a:gd name="T4" fmla="*/ 2147483647 w 206"/>
                <a:gd name="T5" fmla="*/ 0 h 136"/>
                <a:gd name="T6" fmla="*/ 2147483647 w 206"/>
                <a:gd name="T7" fmla="*/ 2147483647 h 136"/>
                <a:gd name="T8" fmla="*/ 2147483647 w 206"/>
                <a:gd name="T9" fmla="*/ 2147483647 h 136"/>
                <a:gd name="T10" fmla="*/ 2147483647 w 206"/>
                <a:gd name="T11" fmla="*/ 2147483647 h 136"/>
                <a:gd name="T12" fmla="*/ 0 w 206"/>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36">
                  <a:moveTo>
                    <a:pt x="0" y="106"/>
                  </a:moveTo>
                  <a:lnTo>
                    <a:pt x="2" y="2"/>
                  </a:lnTo>
                  <a:lnTo>
                    <a:pt x="200" y="0"/>
                  </a:lnTo>
                  <a:lnTo>
                    <a:pt x="206" y="70"/>
                  </a:lnTo>
                  <a:lnTo>
                    <a:pt x="206" y="134"/>
                  </a:lnTo>
                  <a:lnTo>
                    <a:pt x="4" y="136"/>
                  </a:lnTo>
                  <a:lnTo>
                    <a:pt x="0" y="106"/>
                  </a:lnTo>
                  <a:close/>
                </a:path>
              </a:pathLst>
            </a:custGeom>
            <a:grpFill/>
            <a:ln w="6350" cmpd="sng">
              <a:solidFill>
                <a:schemeClr val="tx2"/>
              </a:solidFill>
              <a:round/>
              <a:headEnd/>
              <a:tailEnd/>
            </a:ln>
          </p:spPr>
          <p:txBody>
            <a:bodyPr/>
            <a:lstStyle/>
            <a:p>
              <a:endParaRPr lang="en-US"/>
            </a:p>
          </p:txBody>
        </p:sp>
        <p:sp>
          <p:nvSpPr>
            <p:cNvPr id="102" name="Freeform 97"/>
            <p:cNvSpPr>
              <a:spLocks/>
            </p:cNvSpPr>
            <p:nvPr/>
          </p:nvSpPr>
          <p:spPr bwMode="auto">
            <a:xfrm>
              <a:off x="4208463" y="3149600"/>
              <a:ext cx="487362" cy="503238"/>
            </a:xfrm>
            <a:custGeom>
              <a:avLst/>
              <a:gdLst>
                <a:gd name="T0" fmla="*/ 2147483647 w 170"/>
                <a:gd name="T1" fmla="*/ 2147483647 h 176"/>
                <a:gd name="T2" fmla="*/ 0 w 170"/>
                <a:gd name="T3" fmla="*/ 2147483647 h 176"/>
                <a:gd name="T4" fmla="*/ 2147483647 w 170"/>
                <a:gd name="T5" fmla="*/ 0 h 176"/>
                <a:gd name="T6" fmla="*/ 2147483647 w 170"/>
                <a:gd name="T7" fmla="*/ 2147483647 h 176"/>
                <a:gd name="T8" fmla="*/ 2147483647 w 170"/>
                <a:gd name="T9" fmla="*/ 2147483647 h 176"/>
                <a:gd name="T10" fmla="*/ 2147483647 w 170"/>
                <a:gd name="T11" fmla="*/ 2147483647 h 176"/>
                <a:gd name="T12" fmla="*/ 2147483647 w 170"/>
                <a:gd name="T13" fmla="*/ 2147483647 h 176"/>
                <a:gd name="T14" fmla="*/ 2147483647 w 170"/>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76">
                  <a:moveTo>
                    <a:pt x="4" y="138"/>
                  </a:moveTo>
                  <a:lnTo>
                    <a:pt x="0" y="2"/>
                  </a:lnTo>
                  <a:lnTo>
                    <a:pt x="170" y="0"/>
                  </a:lnTo>
                  <a:lnTo>
                    <a:pt x="170" y="68"/>
                  </a:lnTo>
                  <a:lnTo>
                    <a:pt x="170" y="172"/>
                  </a:lnTo>
                  <a:lnTo>
                    <a:pt x="38" y="176"/>
                  </a:lnTo>
                  <a:lnTo>
                    <a:pt x="6" y="174"/>
                  </a:lnTo>
                  <a:lnTo>
                    <a:pt x="4" y="138"/>
                  </a:lnTo>
                  <a:close/>
                </a:path>
              </a:pathLst>
            </a:custGeom>
            <a:grpFill/>
            <a:ln w="6350" cmpd="sng">
              <a:solidFill>
                <a:schemeClr val="tx2"/>
              </a:solidFill>
              <a:round/>
              <a:headEnd/>
              <a:tailEnd/>
            </a:ln>
          </p:spPr>
          <p:txBody>
            <a:bodyPr/>
            <a:lstStyle/>
            <a:p>
              <a:endParaRPr lang="en-US"/>
            </a:p>
          </p:txBody>
        </p:sp>
        <p:sp>
          <p:nvSpPr>
            <p:cNvPr id="103" name="Freeform 98"/>
            <p:cNvSpPr>
              <a:spLocks/>
            </p:cNvSpPr>
            <p:nvPr/>
          </p:nvSpPr>
          <p:spPr bwMode="auto">
            <a:xfrm>
              <a:off x="3733800" y="3155950"/>
              <a:ext cx="487363" cy="393700"/>
            </a:xfrm>
            <a:custGeom>
              <a:avLst/>
              <a:gdLst>
                <a:gd name="T0" fmla="*/ 0 w 170"/>
                <a:gd name="T1" fmla="*/ 2147483647 h 138"/>
                <a:gd name="T2" fmla="*/ 2147483647 w 170"/>
                <a:gd name="T3" fmla="*/ 0 h 138"/>
                <a:gd name="T4" fmla="*/ 2147483647 w 170"/>
                <a:gd name="T5" fmla="*/ 2147483647 h 138"/>
                <a:gd name="T6" fmla="*/ 2147483647 w 170"/>
                <a:gd name="T7" fmla="*/ 2147483647 h 138"/>
                <a:gd name="T8" fmla="*/ 0 w 170"/>
                <a:gd name="T9" fmla="*/ 214748364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38">
                  <a:moveTo>
                    <a:pt x="0" y="8"/>
                  </a:moveTo>
                  <a:lnTo>
                    <a:pt x="166" y="0"/>
                  </a:lnTo>
                  <a:lnTo>
                    <a:pt x="170" y="136"/>
                  </a:lnTo>
                  <a:lnTo>
                    <a:pt x="4" y="138"/>
                  </a:lnTo>
                  <a:lnTo>
                    <a:pt x="0" y="8"/>
                  </a:lnTo>
                  <a:close/>
                </a:path>
              </a:pathLst>
            </a:custGeom>
            <a:grpFill/>
            <a:ln w="6350" cmpd="sng">
              <a:solidFill>
                <a:schemeClr val="tx2"/>
              </a:solidFill>
              <a:round/>
              <a:headEnd/>
              <a:tailEnd/>
            </a:ln>
          </p:spPr>
          <p:txBody>
            <a:bodyPr/>
            <a:lstStyle/>
            <a:p>
              <a:endParaRPr lang="en-US"/>
            </a:p>
          </p:txBody>
        </p:sp>
        <p:sp>
          <p:nvSpPr>
            <p:cNvPr id="104" name="Freeform 99"/>
            <p:cNvSpPr>
              <a:spLocks/>
            </p:cNvSpPr>
            <p:nvPr/>
          </p:nvSpPr>
          <p:spPr bwMode="auto">
            <a:xfrm>
              <a:off x="2441575" y="4230688"/>
              <a:ext cx="388938" cy="388937"/>
            </a:xfrm>
            <a:custGeom>
              <a:avLst/>
              <a:gdLst>
                <a:gd name="T0" fmla="*/ 0 w 136"/>
                <a:gd name="T1" fmla="*/ 2147483647 h 136"/>
                <a:gd name="T2" fmla="*/ 2147483647 w 136"/>
                <a:gd name="T3" fmla="*/ 0 h 136"/>
                <a:gd name="T4" fmla="*/ 2147483647 w 136"/>
                <a:gd name="T5" fmla="*/ 2147483647 h 136"/>
                <a:gd name="T6" fmla="*/ 2147483647 w 136"/>
                <a:gd name="T7" fmla="*/ 2147483647 h 136"/>
                <a:gd name="T8" fmla="*/ 0 w 136"/>
                <a:gd name="T9" fmla="*/ 2147483647 h 136"/>
                <a:gd name="T10" fmla="*/ 0 w 136"/>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6">
                  <a:moveTo>
                    <a:pt x="0" y="2"/>
                  </a:moveTo>
                  <a:lnTo>
                    <a:pt x="132" y="0"/>
                  </a:lnTo>
                  <a:lnTo>
                    <a:pt x="136" y="106"/>
                  </a:lnTo>
                  <a:lnTo>
                    <a:pt x="128" y="136"/>
                  </a:lnTo>
                  <a:lnTo>
                    <a:pt x="0" y="136"/>
                  </a:lnTo>
                  <a:lnTo>
                    <a:pt x="0" y="2"/>
                  </a:lnTo>
                  <a:close/>
                </a:path>
              </a:pathLst>
            </a:custGeom>
            <a:grpFill/>
            <a:ln w="6350" cmpd="sng">
              <a:solidFill>
                <a:schemeClr val="tx2"/>
              </a:solidFill>
              <a:round/>
              <a:headEnd/>
              <a:tailEnd/>
            </a:ln>
          </p:spPr>
          <p:txBody>
            <a:bodyPr/>
            <a:lstStyle/>
            <a:p>
              <a:endParaRPr lang="en-US"/>
            </a:p>
          </p:txBody>
        </p:sp>
        <p:sp>
          <p:nvSpPr>
            <p:cNvPr id="105" name="Freeform 100"/>
            <p:cNvSpPr>
              <a:spLocks/>
            </p:cNvSpPr>
            <p:nvPr/>
          </p:nvSpPr>
          <p:spPr bwMode="auto">
            <a:xfrm>
              <a:off x="2406650" y="3641725"/>
              <a:ext cx="766763" cy="593725"/>
            </a:xfrm>
            <a:custGeom>
              <a:avLst/>
              <a:gdLst>
                <a:gd name="T0" fmla="*/ 2147483647 w 268"/>
                <a:gd name="T1" fmla="*/ 2147483647 h 208"/>
                <a:gd name="T2" fmla="*/ 2147483647 w 268"/>
                <a:gd name="T3" fmla="*/ 0 h 208"/>
                <a:gd name="T4" fmla="*/ 2147483647 w 268"/>
                <a:gd name="T5" fmla="*/ 2147483647 h 208"/>
                <a:gd name="T6" fmla="*/ 2147483647 w 268"/>
                <a:gd name="T7" fmla="*/ 2147483647 h 208"/>
                <a:gd name="T8" fmla="*/ 2147483647 w 268"/>
                <a:gd name="T9" fmla="*/ 2147483647 h 208"/>
                <a:gd name="T10" fmla="*/ 2147483647 w 268"/>
                <a:gd name="T11" fmla="*/ 2147483647 h 208"/>
                <a:gd name="T12" fmla="*/ 2147483647 w 268"/>
                <a:gd name="T13" fmla="*/ 2147483647 h 208"/>
                <a:gd name="T14" fmla="*/ 2147483647 w 268"/>
                <a:gd name="T15" fmla="*/ 2147483647 h 208"/>
                <a:gd name="T16" fmla="*/ 0 w 268"/>
                <a:gd name="T17" fmla="*/ 2147483647 h 208"/>
                <a:gd name="T18" fmla="*/ 2147483647 w 268"/>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8">
                  <a:moveTo>
                    <a:pt x="4" y="2"/>
                  </a:moveTo>
                  <a:lnTo>
                    <a:pt x="138" y="0"/>
                  </a:lnTo>
                  <a:lnTo>
                    <a:pt x="268" y="2"/>
                  </a:lnTo>
                  <a:lnTo>
                    <a:pt x="266" y="106"/>
                  </a:lnTo>
                  <a:lnTo>
                    <a:pt x="146" y="104"/>
                  </a:lnTo>
                  <a:lnTo>
                    <a:pt x="144" y="206"/>
                  </a:lnTo>
                  <a:lnTo>
                    <a:pt x="12" y="208"/>
                  </a:lnTo>
                  <a:lnTo>
                    <a:pt x="8" y="168"/>
                  </a:lnTo>
                  <a:lnTo>
                    <a:pt x="0" y="168"/>
                  </a:lnTo>
                  <a:lnTo>
                    <a:pt x="4" y="2"/>
                  </a:lnTo>
                  <a:close/>
                </a:path>
              </a:pathLst>
            </a:custGeom>
            <a:grpFill/>
            <a:ln w="6350" cmpd="sng">
              <a:solidFill>
                <a:schemeClr val="tx2"/>
              </a:solidFill>
              <a:round/>
              <a:headEnd/>
              <a:tailEnd/>
            </a:ln>
          </p:spPr>
          <p:txBody>
            <a:bodyPr/>
            <a:lstStyle/>
            <a:p>
              <a:endParaRPr lang="en-US"/>
            </a:p>
          </p:txBody>
        </p:sp>
        <p:sp>
          <p:nvSpPr>
            <p:cNvPr id="106" name="Freeform 101"/>
            <p:cNvSpPr>
              <a:spLocks/>
            </p:cNvSpPr>
            <p:nvPr/>
          </p:nvSpPr>
          <p:spPr bwMode="auto">
            <a:xfrm>
              <a:off x="2384425" y="3160713"/>
              <a:ext cx="417513" cy="485775"/>
            </a:xfrm>
            <a:custGeom>
              <a:avLst/>
              <a:gdLst>
                <a:gd name="T0" fmla="*/ 2147483647 w 146"/>
                <a:gd name="T1" fmla="*/ 2147483647 h 170"/>
                <a:gd name="T2" fmla="*/ 2147483647 w 146"/>
                <a:gd name="T3" fmla="*/ 0 h 170"/>
                <a:gd name="T4" fmla="*/ 2147483647 w 146"/>
                <a:gd name="T5" fmla="*/ 2147483647 h 170"/>
                <a:gd name="T6" fmla="*/ 2147483647 w 146"/>
                <a:gd name="T7" fmla="*/ 2147483647 h 170"/>
                <a:gd name="T8" fmla="*/ 2147483647 w 146"/>
                <a:gd name="T9" fmla="*/ 2147483647 h 170"/>
                <a:gd name="T10" fmla="*/ 0 w 146"/>
                <a:gd name="T11" fmla="*/ 2147483647 h 170"/>
                <a:gd name="T12" fmla="*/ 2147483647 w 146"/>
                <a:gd name="T13" fmla="*/ 2147483647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0">
                  <a:moveTo>
                    <a:pt x="4" y="6"/>
                  </a:moveTo>
                  <a:lnTo>
                    <a:pt x="106" y="0"/>
                  </a:lnTo>
                  <a:lnTo>
                    <a:pt x="144" y="4"/>
                  </a:lnTo>
                  <a:lnTo>
                    <a:pt x="146" y="168"/>
                  </a:lnTo>
                  <a:lnTo>
                    <a:pt x="12" y="170"/>
                  </a:lnTo>
                  <a:lnTo>
                    <a:pt x="0" y="170"/>
                  </a:lnTo>
                  <a:lnTo>
                    <a:pt x="4" y="6"/>
                  </a:lnTo>
                  <a:close/>
                </a:path>
              </a:pathLst>
            </a:custGeom>
            <a:grpFill/>
            <a:ln w="6350" cmpd="sng">
              <a:solidFill>
                <a:schemeClr val="tx2"/>
              </a:solidFill>
              <a:round/>
              <a:headEnd/>
              <a:tailEnd/>
            </a:ln>
          </p:spPr>
          <p:txBody>
            <a:bodyPr/>
            <a:lstStyle/>
            <a:p>
              <a:endParaRPr lang="en-US"/>
            </a:p>
          </p:txBody>
        </p:sp>
        <p:sp>
          <p:nvSpPr>
            <p:cNvPr id="107" name="Freeform 102"/>
            <p:cNvSpPr>
              <a:spLocks/>
            </p:cNvSpPr>
            <p:nvPr/>
          </p:nvSpPr>
          <p:spPr bwMode="auto">
            <a:xfrm>
              <a:off x="2795588" y="3171825"/>
              <a:ext cx="377825" cy="474663"/>
            </a:xfrm>
            <a:custGeom>
              <a:avLst/>
              <a:gdLst>
                <a:gd name="T0" fmla="*/ 0 w 132"/>
                <a:gd name="T1" fmla="*/ 0 h 166"/>
                <a:gd name="T2" fmla="*/ 2147483647 w 132"/>
                <a:gd name="T3" fmla="*/ 0 h 166"/>
                <a:gd name="T4" fmla="*/ 2147483647 w 132"/>
                <a:gd name="T5" fmla="*/ 2147483647 h 166"/>
                <a:gd name="T6" fmla="*/ 2147483647 w 132"/>
                <a:gd name="T7" fmla="*/ 2147483647 h 166"/>
                <a:gd name="T8" fmla="*/ 0 w 132"/>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66">
                  <a:moveTo>
                    <a:pt x="0" y="0"/>
                  </a:moveTo>
                  <a:lnTo>
                    <a:pt x="126" y="0"/>
                  </a:lnTo>
                  <a:lnTo>
                    <a:pt x="132" y="166"/>
                  </a:lnTo>
                  <a:lnTo>
                    <a:pt x="2" y="164"/>
                  </a:lnTo>
                  <a:lnTo>
                    <a:pt x="0" y="0"/>
                  </a:lnTo>
                  <a:close/>
                </a:path>
              </a:pathLst>
            </a:custGeom>
            <a:grpFill/>
            <a:ln w="6350" cmpd="sng">
              <a:solidFill>
                <a:schemeClr val="tx2"/>
              </a:solidFill>
              <a:round/>
              <a:headEnd/>
              <a:tailEnd/>
            </a:ln>
          </p:spPr>
          <p:txBody>
            <a:bodyPr/>
            <a:lstStyle/>
            <a:p>
              <a:endParaRPr lang="en-US"/>
            </a:p>
          </p:txBody>
        </p:sp>
        <p:sp>
          <p:nvSpPr>
            <p:cNvPr id="108" name="Freeform 103"/>
            <p:cNvSpPr>
              <a:spLocks/>
            </p:cNvSpPr>
            <p:nvPr/>
          </p:nvSpPr>
          <p:spPr bwMode="auto">
            <a:xfrm>
              <a:off x="3155950" y="3160713"/>
              <a:ext cx="595313" cy="485775"/>
            </a:xfrm>
            <a:custGeom>
              <a:avLst/>
              <a:gdLst>
                <a:gd name="T0" fmla="*/ 2147483647 w 208"/>
                <a:gd name="T1" fmla="*/ 2147483647 h 170"/>
                <a:gd name="T2" fmla="*/ 2147483647 w 208"/>
                <a:gd name="T3" fmla="*/ 0 h 170"/>
                <a:gd name="T4" fmla="*/ 2147483647 w 208"/>
                <a:gd name="T5" fmla="*/ 2147483647 h 170"/>
                <a:gd name="T6" fmla="*/ 2147483647 w 208"/>
                <a:gd name="T7" fmla="*/ 2147483647 h 170"/>
                <a:gd name="T8" fmla="*/ 2147483647 w 208"/>
                <a:gd name="T9" fmla="*/ 2147483647 h 170"/>
                <a:gd name="T10" fmla="*/ 2147483647 w 208"/>
                <a:gd name="T11" fmla="*/ 2147483647 h 170"/>
                <a:gd name="T12" fmla="*/ 2147483647 w 208"/>
                <a:gd name="T13" fmla="*/ 2147483647 h 170"/>
                <a:gd name="T14" fmla="*/ 2147483647 w 208"/>
                <a:gd name="T15" fmla="*/ 2147483647 h 170"/>
                <a:gd name="T16" fmla="*/ 2147483647 w 208"/>
                <a:gd name="T17" fmla="*/ 2147483647 h 170"/>
                <a:gd name="T18" fmla="*/ 2147483647 w 208"/>
                <a:gd name="T19" fmla="*/ 2147483647 h 170"/>
                <a:gd name="T20" fmla="*/ 0 w 208"/>
                <a:gd name="T21" fmla="*/ 2147483647 h 170"/>
                <a:gd name="T22" fmla="*/ 2147483647 w 208"/>
                <a:gd name="T23" fmla="*/ 2147483647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8" h="170">
                  <a:moveTo>
                    <a:pt x="30" y="2"/>
                  </a:moveTo>
                  <a:lnTo>
                    <a:pt x="196" y="0"/>
                  </a:lnTo>
                  <a:lnTo>
                    <a:pt x="202" y="6"/>
                  </a:lnTo>
                  <a:lnTo>
                    <a:pt x="206" y="136"/>
                  </a:lnTo>
                  <a:lnTo>
                    <a:pt x="208" y="152"/>
                  </a:lnTo>
                  <a:lnTo>
                    <a:pt x="208" y="162"/>
                  </a:lnTo>
                  <a:lnTo>
                    <a:pt x="208" y="166"/>
                  </a:lnTo>
                  <a:lnTo>
                    <a:pt x="204" y="168"/>
                  </a:lnTo>
                  <a:lnTo>
                    <a:pt x="102" y="170"/>
                  </a:lnTo>
                  <a:lnTo>
                    <a:pt x="6" y="170"/>
                  </a:lnTo>
                  <a:lnTo>
                    <a:pt x="0" y="4"/>
                  </a:lnTo>
                  <a:lnTo>
                    <a:pt x="30" y="2"/>
                  </a:lnTo>
                  <a:close/>
                </a:path>
              </a:pathLst>
            </a:custGeom>
            <a:grpFill/>
            <a:ln w="6350" cmpd="sng">
              <a:solidFill>
                <a:schemeClr val="tx2"/>
              </a:solidFill>
              <a:round/>
              <a:headEnd/>
              <a:tailEnd/>
            </a:ln>
          </p:spPr>
          <p:txBody>
            <a:bodyPr/>
            <a:lstStyle/>
            <a:p>
              <a:endParaRPr lang="en-US"/>
            </a:p>
          </p:txBody>
        </p:sp>
        <p:sp>
          <p:nvSpPr>
            <p:cNvPr id="109" name="Freeform 104"/>
            <p:cNvSpPr>
              <a:spLocks/>
            </p:cNvSpPr>
            <p:nvPr/>
          </p:nvSpPr>
          <p:spPr bwMode="auto">
            <a:xfrm>
              <a:off x="3230563" y="2668588"/>
              <a:ext cx="487362" cy="498475"/>
            </a:xfrm>
            <a:custGeom>
              <a:avLst/>
              <a:gdLst>
                <a:gd name="T0" fmla="*/ 0 w 170"/>
                <a:gd name="T1" fmla="*/ 0 h 174"/>
                <a:gd name="T2" fmla="*/ 2147483647 w 170"/>
                <a:gd name="T3" fmla="*/ 2147483647 h 174"/>
                <a:gd name="T4" fmla="*/ 2147483647 w 170"/>
                <a:gd name="T5" fmla="*/ 2147483647 h 174"/>
                <a:gd name="T6" fmla="*/ 2147483647 w 170"/>
                <a:gd name="T7" fmla="*/ 2147483647 h 174"/>
                <a:gd name="T8" fmla="*/ 0 w 170"/>
                <a:gd name="T9" fmla="*/ 0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74">
                  <a:moveTo>
                    <a:pt x="0" y="0"/>
                  </a:moveTo>
                  <a:lnTo>
                    <a:pt x="168" y="2"/>
                  </a:lnTo>
                  <a:lnTo>
                    <a:pt x="170" y="172"/>
                  </a:lnTo>
                  <a:lnTo>
                    <a:pt x="4" y="174"/>
                  </a:lnTo>
                  <a:lnTo>
                    <a:pt x="0" y="0"/>
                  </a:lnTo>
                  <a:close/>
                </a:path>
              </a:pathLst>
            </a:custGeom>
            <a:grpFill/>
            <a:ln w="6350" cmpd="sng">
              <a:solidFill>
                <a:schemeClr val="tx2"/>
              </a:solidFill>
              <a:round/>
              <a:headEnd/>
              <a:tailEnd/>
            </a:ln>
          </p:spPr>
          <p:txBody>
            <a:bodyPr/>
            <a:lstStyle/>
            <a:p>
              <a:endParaRPr lang="en-US"/>
            </a:p>
          </p:txBody>
        </p:sp>
        <p:sp>
          <p:nvSpPr>
            <p:cNvPr id="110" name="Freeform 105"/>
            <p:cNvSpPr>
              <a:spLocks/>
            </p:cNvSpPr>
            <p:nvPr/>
          </p:nvSpPr>
          <p:spPr bwMode="auto">
            <a:xfrm>
              <a:off x="3711575" y="2674938"/>
              <a:ext cx="496888" cy="503237"/>
            </a:xfrm>
            <a:custGeom>
              <a:avLst/>
              <a:gdLst>
                <a:gd name="T0" fmla="*/ 0 w 174"/>
                <a:gd name="T1" fmla="*/ 0 h 176"/>
                <a:gd name="T2" fmla="*/ 2147483647 w 174"/>
                <a:gd name="T3" fmla="*/ 0 h 176"/>
                <a:gd name="T4" fmla="*/ 2147483647 w 174"/>
                <a:gd name="T5" fmla="*/ 2147483647 h 176"/>
                <a:gd name="T6" fmla="*/ 2147483647 w 174"/>
                <a:gd name="T7" fmla="*/ 2147483647 h 176"/>
                <a:gd name="T8" fmla="*/ 2147483647 w 174"/>
                <a:gd name="T9" fmla="*/ 2147483647 h 176"/>
                <a:gd name="T10" fmla="*/ 0 w 174"/>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176">
                  <a:moveTo>
                    <a:pt x="0" y="0"/>
                  </a:moveTo>
                  <a:lnTo>
                    <a:pt x="172" y="0"/>
                  </a:lnTo>
                  <a:lnTo>
                    <a:pt x="174" y="168"/>
                  </a:lnTo>
                  <a:lnTo>
                    <a:pt x="8" y="176"/>
                  </a:lnTo>
                  <a:lnTo>
                    <a:pt x="2" y="170"/>
                  </a:lnTo>
                  <a:lnTo>
                    <a:pt x="0" y="0"/>
                  </a:lnTo>
                  <a:close/>
                </a:path>
              </a:pathLst>
            </a:custGeom>
            <a:grpFill/>
            <a:ln w="6350" cmpd="sng">
              <a:solidFill>
                <a:schemeClr val="tx2"/>
              </a:solidFill>
              <a:round/>
              <a:headEnd/>
              <a:tailEnd/>
            </a:ln>
          </p:spPr>
          <p:txBody>
            <a:bodyPr/>
            <a:lstStyle/>
            <a:p>
              <a:endParaRPr lang="en-US"/>
            </a:p>
          </p:txBody>
        </p:sp>
        <p:sp>
          <p:nvSpPr>
            <p:cNvPr id="111" name="Freeform 106"/>
            <p:cNvSpPr>
              <a:spLocks/>
            </p:cNvSpPr>
            <p:nvPr/>
          </p:nvSpPr>
          <p:spPr bwMode="auto">
            <a:xfrm>
              <a:off x="4203700" y="2674938"/>
              <a:ext cx="492125" cy="481012"/>
            </a:xfrm>
            <a:custGeom>
              <a:avLst/>
              <a:gdLst>
                <a:gd name="T0" fmla="*/ 0 w 172"/>
                <a:gd name="T1" fmla="*/ 0 h 168"/>
                <a:gd name="T2" fmla="*/ 2147483647 w 172"/>
                <a:gd name="T3" fmla="*/ 0 h 168"/>
                <a:gd name="T4" fmla="*/ 2147483647 w 172"/>
                <a:gd name="T5" fmla="*/ 2147483647 h 168"/>
                <a:gd name="T6" fmla="*/ 2147483647 w 172"/>
                <a:gd name="T7" fmla="*/ 2147483647 h 168"/>
                <a:gd name="T8" fmla="*/ 2147483647 w 172"/>
                <a:gd name="T9" fmla="*/ 2147483647 h 168"/>
                <a:gd name="T10" fmla="*/ 0 w 172"/>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68">
                  <a:moveTo>
                    <a:pt x="0" y="0"/>
                  </a:moveTo>
                  <a:lnTo>
                    <a:pt x="164" y="0"/>
                  </a:lnTo>
                  <a:lnTo>
                    <a:pt x="168" y="100"/>
                  </a:lnTo>
                  <a:lnTo>
                    <a:pt x="172" y="166"/>
                  </a:lnTo>
                  <a:lnTo>
                    <a:pt x="2" y="168"/>
                  </a:lnTo>
                  <a:lnTo>
                    <a:pt x="0" y="0"/>
                  </a:lnTo>
                  <a:close/>
                </a:path>
              </a:pathLst>
            </a:custGeom>
            <a:grpFill/>
            <a:ln w="6350" cmpd="sng">
              <a:solidFill>
                <a:schemeClr val="tx2"/>
              </a:solidFill>
              <a:round/>
              <a:headEnd/>
              <a:tailEnd/>
            </a:ln>
          </p:spPr>
          <p:txBody>
            <a:bodyPr/>
            <a:lstStyle/>
            <a:p>
              <a:endParaRPr lang="en-US"/>
            </a:p>
          </p:txBody>
        </p:sp>
        <p:sp>
          <p:nvSpPr>
            <p:cNvPr id="112" name="Freeform 107"/>
            <p:cNvSpPr>
              <a:spLocks/>
            </p:cNvSpPr>
            <p:nvPr/>
          </p:nvSpPr>
          <p:spPr bwMode="auto">
            <a:xfrm>
              <a:off x="4672013" y="2560638"/>
              <a:ext cx="481012" cy="400050"/>
            </a:xfrm>
            <a:custGeom>
              <a:avLst/>
              <a:gdLst>
                <a:gd name="T0" fmla="*/ 0 w 168"/>
                <a:gd name="T1" fmla="*/ 2147483647 h 140"/>
                <a:gd name="T2" fmla="*/ 2147483647 w 168"/>
                <a:gd name="T3" fmla="*/ 0 h 140"/>
                <a:gd name="T4" fmla="*/ 2147483647 w 168"/>
                <a:gd name="T5" fmla="*/ 0 h 140"/>
                <a:gd name="T6" fmla="*/ 2147483647 w 168"/>
                <a:gd name="T7" fmla="*/ 0 h 140"/>
                <a:gd name="T8" fmla="*/ 2147483647 w 168"/>
                <a:gd name="T9" fmla="*/ 0 h 140"/>
                <a:gd name="T10" fmla="*/ 2147483647 w 168"/>
                <a:gd name="T11" fmla="*/ 2147483647 h 140"/>
                <a:gd name="T12" fmla="*/ 2147483647 w 168"/>
                <a:gd name="T13" fmla="*/ 2147483647 h 140"/>
                <a:gd name="T14" fmla="*/ 2147483647 w 168"/>
                <a:gd name="T15" fmla="*/ 2147483647 h 140"/>
                <a:gd name="T16" fmla="*/ 0 w 168"/>
                <a:gd name="T17" fmla="*/ 2147483647 h 140"/>
                <a:gd name="T18" fmla="*/ 0 w 168"/>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40">
                  <a:moveTo>
                    <a:pt x="0" y="4"/>
                  </a:moveTo>
                  <a:lnTo>
                    <a:pt x="84" y="0"/>
                  </a:lnTo>
                  <a:lnTo>
                    <a:pt x="140" y="0"/>
                  </a:lnTo>
                  <a:lnTo>
                    <a:pt x="158" y="0"/>
                  </a:lnTo>
                  <a:lnTo>
                    <a:pt x="166" y="0"/>
                  </a:lnTo>
                  <a:lnTo>
                    <a:pt x="168" y="106"/>
                  </a:lnTo>
                  <a:lnTo>
                    <a:pt x="168" y="130"/>
                  </a:lnTo>
                  <a:lnTo>
                    <a:pt x="4" y="140"/>
                  </a:lnTo>
                  <a:lnTo>
                    <a:pt x="0" y="40"/>
                  </a:lnTo>
                  <a:lnTo>
                    <a:pt x="0" y="4"/>
                  </a:lnTo>
                  <a:close/>
                </a:path>
              </a:pathLst>
            </a:custGeom>
            <a:grpFill/>
            <a:ln w="6350" cmpd="sng">
              <a:solidFill>
                <a:schemeClr val="tx2"/>
              </a:solidFill>
              <a:round/>
              <a:headEnd/>
              <a:tailEnd/>
            </a:ln>
          </p:spPr>
          <p:txBody>
            <a:bodyPr/>
            <a:lstStyle/>
            <a:p>
              <a:endParaRPr lang="en-US"/>
            </a:p>
          </p:txBody>
        </p:sp>
        <p:sp>
          <p:nvSpPr>
            <p:cNvPr id="113" name="Freeform 108"/>
            <p:cNvSpPr>
              <a:spLocks/>
            </p:cNvSpPr>
            <p:nvPr/>
          </p:nvSpPr>
          <p:spPr bwMode="auto">
            <a:xfrm>
              <a:off x="4684713" y="2932113"/>
              <a:ext cx="492125" cy="411162"/>
            </a:xfrm>
            <a:custGeom>
              <a:avLst/>
              <a:gdLst>
                <a:gd name="T0" fmla="*/ 2147483647 w 172"/>
                <a:gd name="T1" fmla="*/ 0 h 144"/>
                <a:gd name="T2" fmla="*/ 2147483647 w 172"/>
                <a:gd name="T3" fmla="*/ 2147483647 h 144"/>
                <a:gd name="T4" fmla="*/ 2147483647 w 172"/>
                <a:gd name="T5" fmla="*/ 2147483647 h 144"/>
                <a:gd name="T6" fmla="*/ 2147483647 w 172"/>
                <a:gd name="T7" fmla="*/ 2147483647 h 144"/>
                <a:gd name="T8" fmla="*/ 2147483647 w 172"/>
                <a:gd name="T9" fmla="*/ 2147483647 h 144"/>
                <a:gd name="T10" fmla="*/ 0 w 172"/>
                <a:gd name="T11" fmla="*/ 2147483647 h 144"/>
                <a:gd name="T12" fmla="*/ 2147483647 w 17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44">
                  <a:moveTo>
                    <a:pt x="164" y="0"/>
                  </a:moveTo>
                  <a:lnTo>
                    <a:pt x="172" y="108"/>
                  </a:lnTo>
                  <a:lnTo>
                    <a:pt x="168" y="142"/>
                  </a:lnTo>
                  <a:lnTo>
                    <a:pt x="4" y="144"/>
                  </a:lnTo>
                  <a:lnTo>
                    <a:pt x="4" y="76"/>
                  </a:lnTo>
                  <a:lnTo>
                    <a:pt x="0" y="10"/>
                  </a:lnTo>
                  <a:lnTo>
                    <a:pt x="164" y="0"/>
                  </a:lnTo>
                  <a:close/>
                </a:path>
              </a:pathLst>
            </a:custGeom>
            <a:grpFill/>
            <a:ln w="6350" cmpd="sng">
              <a:solidFill>
                <a:schemeClr val="tx2"/>
              </a:solidFill>
              <a:round/>
              <a:headEnd/>
              <a:tailEnd/>
            </a:ln>
          </p:spPr>
          <p:txBody>
            <a:bodyPr/>
            <a:lstStyle/>
            <a:p>
              <a:endParaRPr lang="en-US"/>
            </a:p>
          </p:txBody>
        </p:sp>
        <p:sp>
          <p:nvSpPr>
            <p:cNvPr id="114" name="Freeform 215"/>
            <p:cNvSpPr>
              <a:spLocks/>
            </p:cNvSpPr>
            <p:nvPr/>
          </p:nvSpPr>
          <p:spPr bwMode="auto">
            <a:xfrm>
              <a:off x="1611313" y="1690688"/>
              <a:ext cx="566737" cy="503237"/>
            </a:xfrm>
            <a:custGeom>
              <a:avLst/>
              <a:gdLst>
                <a:gd name="T0" fmla="*/ 2147483647 w 198"/>
                <a:gd name="T1" fmla="*/ 0 h 176"/>
                <a:gd name="T2" fmla="*/ 2147483647 w 198"/>
                <a:gd name="T3" fmla="*/ 2147483647 h 176"/>
                <a:gd name="T4" fmla="*/ 2147483647 w 198"/>
                <a:gd name="T5" fmla="*/ 2147483647 h 176"/>
                <a:gd name="T6" fmla="*/ 0 w 198"/>
                <a:gd name="T7" fmla="*/ 2147483647 h 176"/>
                <a:gd name="T8" fmla="*/ 0 w 198"/>
                <a:gd name="T9" fmla="*/ 2147483647 h 176"/>
                <a:gd name="T10" fmla="*/ 2147483647 w 198"/>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8" h="176">
                  <a:moveTo>
                    <a:pt x="4" y="0"/>
                  </a:moveTo>
                  <a:lnTo>
                    <a:pt x="198" y="14"/>
                  </a:lnTo>
                  <a:lnTo>
                    <a:pt x="196" y="172"/>
                  </a:lnTo>
                  <a:lnTo>
                    <a:pt x="0" y="176"/>
                  </a:lnTo>
                  <a:lnTo>
                    <a:pt x="0" y="168"/>
                  </a:lnTo>
                  <a:lnTo>
                    <a:pt x="4" y="0"/>
                  </a:lnTo>
                  <a:close/>
                </a:path>
              </a:pathLst>
            </a:custGeom>
            <a:grpFill/>
            <a:ln w="6350" cmpd="sng">
              <a:solidFill>
                <a:schemeClr val="tx2"/>
              </a:solidFill>
              <a:round/>
              <a:headEnd/>
              <a:tailEnd/>
            </a:ln>
          </p:spPr>
          <p:txBody>
            <a:bodyPr/>
            <a:lstStyle/>
            <a:p>
              <a:endParaRPr lang="en-US"/>
            </a:p>
          </p:txBody>
        </p:sp>
      </p:grpSp>
      <p:graphicFrame>
        <p:nvGraphicFramePr>
          <p:cNvPr id="116" name="Chart 115"/>
          <p:cNvGraphicFramePr>
            <a:graphicFrameLocks/>
          </p:cNvGraphicFramePr>
          <p:nvPr>
            <p:extLst>
              <p:ext uri="{D42A27DB-BD31-4B8C-83A1-F6EECF244321}">
                <p14:modId xmlns:p14="http://schemas.microsoft.com/office/powerpoint/2010/main" val="965929206"/>
              </p:ext>
            </p:extLst>
          </p:nvPr>
        </p:nvGraphicFramePr>
        <p:xfrm>
          <a:off x="-27018" y="1022202"/>
          <a:ext cx="5749547"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181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9"/>
          <p:cNvGraphicFramePr>
            <a:graphicFrameLocks/>
          </p:cNvGraphicFramePr>
          <p:nvPr>
            <p:extLst>
              <p:ext uri="{D42A27DB-BD31-4B8C-83A1-F6EECF244321}">
                <p14:modId xmlns:p14="http://schemas.microsoft.com/office/powerpoint/2010/main" val="192744416"/>
              </p:ext>
            </p:extLst>
          </p:nvPr>
        </p:nvGraphicFramePr>
        <p:xfrm>
          <a:off x="4191000" y="3444240"/>
          <a:ext cx="3820222" cy="2575560"/>
        </p:xfrm>
        <a:graphic>
          <a:graphicData uri="http://schemas.openxmlformats.org/drawingml/2006/table">
            <a:tbl>
              <a:tblPr firstRow="1" bandRow="1">
                <a:tableStyleId>{69012ECD-51FC-41F1-AA8D-1B2483CD663E}</a:tableStyleId>
              </a:tblPr>
              <a:tblGrid>
                <a:gridCol w="1371600"/>
                <a:gridCol w="1295400"/>
                <a:gridCol w="115322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tc>
                <a:tc>
                  <a:txBody>
                    <a:bodyPr/>
                    <a:lstStyle/>
                    <a:p>
                      <a:pPr algn="ctr"/>
                      <a:r>
                        <a:rPr lang="en-US" sz="1400" dirty="0" smtClean="0"/>
                        <a:t>Montgomery</a:t>
                      </a:r>
                      <a:endParaRPr lang="en-US" sz="1400" dirty="0"/>
                    </a:p>
                  </a:txBody>
                  <a:tcPr anchor="ctr"/>
                </a:tc>
                <a:tc>
                  <a:txBody>
                    <a:bodyPr/>
                    <a:lstStyle/>
                    <a:p>
                      <a:pPr algn="ctr"/>
                      <a:r>
                        <a:rPr lang="en-US" sz="1400" dirty="0" smtClean="0"/>
                        <a:t>Kansas</a:t>
                      </a:r>
                      <a:endParaRPr lang="en-US" sz="1400" dirty="0"/>
                    </a:p>
                  </a:txBody>
                  <a:tcPr anchor="ctr"/>
                </a:tc>
              </a:tr>
              <a:tr h="741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2013 Population</a:t>
                      </a:r>
                    </a:p>
                  </a:txBody>
                  <a:tcPr anchor="ctr"/>
                </a:tc>
                <a:tc>
                  <a:txBody>
                    <a:bodyPr/>
                    <a:lstStyle/>
                    <a:p>
                      <a:pPr algn="ctr" fontAlgn="t"/>
                      <a:r>
                        <a:rPr lang="en-US" sz="1400" dirty="0" smtClean="0"/>
                        <a:t>34,396</a:t>
                      </a:r>
                      <a:endParaRPr lang="en-US" sz="1400" dirty="0"/>
                    </a:p>
                  </a:txBody>
                  <a:tcPr marL="19050" marR="19050" marT="19050" marB="19050" anchor="ctr"/>
                </a:tc>
                <a:tc>
                  <a:txBody>
                    <a:bodyPr/>
                    <a:lstStyle/>
                    <a:p>
                      <a:pPr algn="ctr" fontAlgn="t"/>
                      <a:r>
                        <a:rPr lang="en-US" sz="1400" dirty="0"/>
                        <a:t>2,895,801</a:t>
                      </a:r>
                    </a:p>
                  </a:txBody>
                  <a:tcPr marL="19050" marR="19050" marT="19050" marB="1905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2010 Persons per sq. mile</a:t>
                      </a:r>
                    </a:p>
                  </a:txBody>
                  <a:tcPr anchor="ctr"/>
                </a:tc>
                <a:tc>
                  <a:txBody>
                    <a:bodyPr/>
                    <a:lstStyle/>
                    <a:p>
                      <a:pPr algn="ctr" fontAlgn="t"/>
                      <a:r>
                        <a:rPr lang="en-US" sz="1400" dirty="0" smtClean="0">
                          <a:effectLst/>
                          <a:latin typeface="Arial"/>
                        </a:rPr>
                        <a:t>55.1</a:t>
                      </a:r>
                      <a:endParaRPr lang="en-US" sz="1400" dirty="0">
                        <a:effectLst/>
                        <a:latin typeface="Arial"/>
                      </a:endParaRPr>
                    </a:p>
                  </a:txBody>
                  <a:tcPr marL="19050" marR="19050" marT="19050" marB="19050" anchor="ctr"/>
                </a:tc>
                <a:tc>
                  <a:txBody>
                    <a:bodyPr/>
                    <a:lstStyle/>
                    <a:p>
                      <a:pPr algn="ctr" fontAlgn="t"/>
                      <a:r>
                        <a:rPr lang="en-US" sz="1400" dirty="0">
                          <a:effectLst/>
                        </a:rPr>
                        <a:t>34.9</a:t>
                      </a:r>
                      <a:endParaRPr lang="en-US" sz="1400" dirty="0">
                        <a:effectLst/>
                        <a:latin typeface="Arial"/>
                      </a:endParaRPr>
                    </a:p>
                  </a:txBody>
                  <a:tcPr marL="19050" marR="19050" marT="19050" marB="1905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2009- 2013</a:t>
                      </a:r>
                      <a:r>
                        <a:rPr lang="en-US" sz="1400" baseline="0" dirty="0" smtClean="0"/>
                        <a:t> </a:t>
                      </a:r>
                      <a:r>
                        <a:rPr lang="en-US" sz="1400" dirty="0" smtClean="0"/>
                        <a:t>Median household income</a:t>
                      </a:r>
                    </a:p>
                  </a:txBody>
                  <a:tcPr anchor="ctr"/>
                </a:tc>
                <a:tc>
                  <a:txBody>
                    <a:bodyPr/>
                    <a:lstStyle/>
                    <a:p>
                      <a:pPr algn="ctr" fontAlgn="t"/>
                      <a:r>
                        <a:rPr lang="en-US" sz="1400" dirty="0" smtClean="0">
                          <a:effectLst/>
                          <a:latin typeface="Arial"/>
                        </a:rPr>
                        <a:t>$39,669</a:t>
                      </a:r>
                      <a:endParaRPr lang="en-US" sz="1400" dirty="0">
                        <a:effectLst/>
                        <a:latin typeface="Arial"/>
                      </a:endParaRPr>
                    </a:p>
                  </a:txBody>
                  <a:tcPr marL="19050" marR="19050" marT="19050" marB="19050" anchor="ctr"/>
                </a:tc>
                <a:tc>
                  <a:txBody>
                    <a:bodyPr/>
                    <a:lstStyle/>
                    <a:p>
                      <a:pPr algn="ctr" fontAlgn="t"/>
                      <a:r>
                        <a:rPr lang="en-US" sz="1400" dirty="0">
                          <a:effectLst/>
                        </a:rPr>
                        <a:t>$51,332</a:t>
                      </a:r>
                      <a:endParaRPr lang="en-US" sz="1400" dirty="0">
                        <a:effectLst/>
                        <a:latin typeface="Arial"/>
                      </a:endParaRPr>
                    </a:p>
                  </a:txBody>
                  <a:tcPr marL="19050" marR="19050" marT="19050" marB="19050" anchor="ctr"/>
                </a:tc>
              </a:tr>
            </a:tbl>
          </a:graphicData>
        </a:graphic>
      </p:graphicFrame>
      <p:sp>
        <p:nvSpPr>
          <p:cNvPr id="8" name="Rectangle 7"/>
          <p:cNvSpPr/>
          <p:nvPr/>
        </p:nvSpPr>
        <p:spPr>
          <a:xfrm>
            <a:off x="185290" y="3810000"/>
            <a:ext cx="3910045" cy="1323439"/>
          </a:xfrm>
          <a:prstGeom prst="rect">
            <a:avLst/>
          </a:prstGeom>
          <a:noFill/>
        </p:spPr>
        <p:txBody>
          <a:bodyPr wrap="none" lIns="91440" tIns="45720" rIns="91440" bIns="45720" anchor="ctr">
            <a:spAutoFit/>
          </a:bodyPr>
          <a:lstStyle/>
          <a:p>
            <a:pPr algn="ctr"/>
            <a:r>
              <a:rPr lang="en-US" dirty="0">
                <a:ln w="0"/>
                <a:solidFill>
                  <a:schemeClr val="accent1"/>
                </a:solidFill>
                <a:effectLst>
                  <a:outerShdw blurRad="38100" dist="25400" dir="5400000" algn="ctr" rotWithShape="0">
                    <a:srgbClr val="6E747A">
                      <a:alpha val="43000"/>
                    </a:srgbClr>
                  </a:outerShdw>
                </a:effectLst>
              </a:rPr>
              <a:t>Rank: </a:t>
            </a:r>
            <a:r>
              <a:rPr lang="en-US" sz="8000" b="1" cap="none" spc="0" dirty="0" smtClean="0">
                <a:ln w="22225">
                  <a:solidFill>
                    <a:schemeClr val="tx2"/>
                  </a:solidFill>
                  <a:prstDash val="solid"/>
                </a:ln>
                <a:solidFill>
                  <a:schemeClr val="tx2"/>
                </a:solidFill>
                <a:effectLst/>
              </a:rPr>
              <a:t>101</a:t>
            </a:r>
            <a:r>
              <a:rPr lang="en-US" sz="5400" b="1" cap="none" spc="0" dirty="0" smtClean="0">
                <a:ln w="22225">
                  <a:solidFill>
                    <a:schemeClr val="tx2"/>
                  </a:solidFill>
                  <a:prstDash val="solid"/>
                </a:ln>
                <a:solidFill>
                  <a:schemeClr val="tx2"/>
                </a:solidFill>
                <a:effectLst/>
              </a:rPr>
              <a:t>/105</a:t>
            </a:r>
          </a:p>
        </p:txBody>
      </p:sp>
      <p:sp>
        <p:nvSpPr>
          <p:cNvPr id="9" name="Rectangle 8"/>
          <p:cNvSpPr/>
          <p:nvPr/>
        </p:nvSpPr>
        <p:spPr>
          <a:xfrm>
            <a:off x="470623" y="4951041"/>
            <a:ext cx="2630849" cy="1015663"/>
          </a:xfrm>
          <a:prstGeom prst="rect">
            <a:avLst/>
          </a:prstGeom>
          <a:noFill/>
        </p:spPr>
        <p:txBody>
          <a:bodyPr wrap="none" lIns="91440" tIns="45720" rIns="91440" bIns="45720" anchor="ctr">
            <a:spAutoFit/>
          </a:bodyPr>
          <a:lstStyle/>
          <a:p>
            <a:pPr algn="ctr"/>
            <a:r>
              <a:rPr lang="en-US" dirty="0" smtClean="0">
                <a:ln w="0"/>
                <a:solidFill>
                  <a:schemeClr val="accent1"/>
                </a:solidFill>
                <a:effectLst>
                  <a:outerShdw blurRad="38100" dist="25400" dir="5400000" algn="ctr" rotWithShape="0">
                    <a:srgbClr val="6E747A">
                      <a:alpha val="43000"/>
                    </a:srgbClr>
                  </a:outerShdw>
                </a:effectLst>
              </a:rPr>
              <a:t>Z-Score: </a:t>
            </a:r>
            <a:r>
              <a:rPr lang="en-US" sz="6000" b="1" dirty="0" smtClean="0">
                <a:ln w="12700">
                  <a:solidFill>
                    <a:schemeClr val="accent2"/>
                  </a:solidFill>
                  <a:prstDash val="solid"/>
                </a:ln>
                <a:solidFill>
                  <a:schemeClr val="accent2"/>
                </a:solidFill>
                <a:effectLst>
                  <a:outerShdw dist="38100" dir="2640000" algn="bl" rotWithShape="0">
                    <a:schemeClr val="accent1"/>
                  </a:outerShdw>
                </a:effectLst>
              </a:rPr>
              <a:t>0.82</a:t>
            </a:r>
            <a:endParaRPr lang="en-US" sz="4000" b="1" dirty="0" smtClean="0">
              <a:ln w="12700">
                <a:solidFill>
                  <a:schemeClr val="accent2"/>
                </a:solidFill>
                <a:prstDash val="solid"/>
              </a:ln>
              <a:solidFill>
                <a:schemeClr val="accent2"/>
              </a:solidFill>
              <a:effectLst>
                <a:outerShdw dist="38100" dir="2640000" algn="bl" rotWithShape="0">
                  <a:schemeClr val="accent1"/>
                </a:outerShdw>
              </a:effectLst>
            </a:endParaRPr>
          </a:p>
        </p:txBody>
      </p:sp>
      <p:grpSp>
        <p:nvGrpSpPr>
          <p:cNvPr id="5" name="Group 4"/>
          <p:cNvGrpSpPr/>
          <p:nvPr/>
        </p:nvGrpSpPr>
        <p:grpSpPr>
          <a:xfrm>
            <a:off x="3492576" y="467121"/>
            <a:ext cx="4776153" cy="2582773"/>
            <a:chOff x="1571625" y="1593850"/>
            <a:chExt cx="6545263" cy="3454400"/>
          </a:xfrm>
          <a:solidFill>
            <a:schemeClr val="tx2">
              <a:lumMod val="20000"/>
              <a:lumOff val="80000"/>
            </a:schemeClr>
          </a:solidFill>
        </p:grpSpPr>
        <p:sp>
          <p:nvSpPr>
            <p:cNvPr id="10" name="Freeform 5"/>
            <p:cNvSpPr>
              <a:spLocks/>
            </p:cNvSpPr>
            <p:nvPr/>
          </p:nvSpPr>
          <p:spPr bwMode="auto">
            <a:xfrm>
              <a:off x="2171700" y="1690688"/>
              <a:ext cx="573088" cy="492125"/>
            </a:xfrm>
            <a:custGeom>
              <a:avLst/>
              <a:gdLst>
                <a:gd name="T0" fmla="*/ 2147483647 w 200"/>
                <a:gd name="T1" fmla="*/ 2147483647 h 172"/>
                <a:gd name="T2" fmla="*/ 2147483647 w 200"/>
                <a:gd name="T3" fmla="*/ 2147483647 h 172"/>
                <a:gd name="T4" fmla="*/ 2147483647 w 200"/>
                <a:gd name="T5" fmla="*/ 0 h 172"/>
                <a:gd name="T6" fmla="*/ 2147483647 w 200"/>
                <a:gd name="T7" fmla="*/ 2147483647 h 172"/>
                <a:gd name="T8" fmla="*/ 2147483647 w 200"/>
                <a:gd name="T9" fmla="*/ 2147483647 h 172"/>
                <a:gd name="T10" fmla="*/ 0 w 200"/>
                <a:gd name="T11" fmla="*/ 2147483647 h 172"/>
                <a:gd name="T12" fmla="*/ 2147483647 w 200"/>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2" y="14"/>
                  </a:moveTo>
                  <a:lnTo>
                    <a:pt x="28" y="4"/>
                  </a:lnTo>
                  <a:lnTo>
                    <a:pt x="186" y="0"/>
                  </a:lnTo>
                  <a:lnTo>
                    <a:pt x="200" y="14"/>
                  </a:lnTo>
                  <a:lnTo>
                    <a:pt x="198" y="172"/>
                  </a:lnTo>
                  <a:lnTo>
                    <a:pt x="0" y="172"/>
                  </a:lnTo>
                  <a:lnTo>
                    <a:pt x="2" y="14"/>
                  </a:lnTo>
                  <a:close/>
                </a:path>
              </a:pathLst>
            </a:custGeom>
            <a:grpFill/>
            <a:ln w="6350" cmpd="sng">
              <a:solidFill>
                <a:schemeClr val="tx2"/>
              </a:solidFill>
              <a:round/>
              <a:headEnd/>
              <a:tailEnd/>
            </a:ln>
          </p:spPr>
          <p:txBody>
            <a:bodyPr/>
            <a:lstStyle/>
            <a:p>
              <a:endParaRPr lang="en-US"/>
            </a:p>
          </p:txBody>
        </p:sp>
        <p:sp>
          <p:nvSpPr>
            <p:cNvPr id="11" name="Freeform 6"/>
            <p:cNvSpPr>
              <a:spLocks/>
            </p:cNvSpPr>
            <p:nvPr/>
          </p:nvSpPr>
          <p:spPr bwMode="auto">
            <a:xfrm>
              <a:off x="2738438" y="1708150"/>
              <a:ext cx="474662" cy="496888"/>
            </a:xfrm>
            <a:custGeom>
              <a:avLst/>
              <a:gdLst>
                <a:gd name="T0" fmla="*/ 2147483647 w 166"/>
                <a:gd name="T1" fmla="*/ 2147483647 h 174"/>
                <a:gd name="T2" fmla="*/ 2147483647 w 166"/>
                <a:gd name="T3" fmla="*/ 2147483647 h 174"/>
                <a:gd name="T4" fmla="*/ 2147483647 w 166"/>
                <a:gd name="T5" fmla="*/ 2147483647 h 174"/>
                <a:gd name="T6" fmla="*/ 2147483647 w 166"/>
                <a:gd name="T7" fmla="*/ 0 h 174"/>
                <a:gd name="T8" fmla="*/ 2147483647 w 166"/>
                <a:gd name="T9" fmla="*/ 0 h 174"/>
                <a:gd name="T10" fmla="*/ 2147483647 w 166"/>
                <a:gd name="T11" fmla="*/ 2147483647 h 174"/>
                <a:gd name="T12" fmla="*/ 2147483647 w 166"/>
                <a:gd name="T13" fmla="*/ 2147483647 h 174"/>
                <a:gd name="T14" fmla="*/ 2147483647 w 166"/>
                <a:gd name="T15" fmla="*/ 2147483647 h 174"/>
                <a:gd name="T16" fmla="*/ 2147483647 w 166"/>
                <a:gd name="T17" fmla="*/ 2147483647 h 174"/>
                <a:gd name="T18" fmla="*/ 0 w 166"/>
                <a:gd name="T19" fmla="*/ 2147483647 h 174"/>
                <a:gd name="T20" fmla="*/ 2147483647 w 166"/>
                <a:gd name="T21" fmla="*/ 2147483647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 h="174">
                  <a:moveTo>
                    <a:pt x="2" y="8"/>
                  </a:moveTo>
                  <a:lnTo>
                    <a:pt x="30" y="6"/>
                  </a:lnTo>
                  <a:lnTo>
                    <a:pt x="86" y="4"/>
                  </a:lnTo>
                  <a:lnTo>
                    <a:pt x="138" y="0"/>
                  </a:lnTo>
                  <a:lnTo>
                    <a:pt x="156" y="0"/>
                  </a:lnTo>
                  <a:lnTo>
                    <a:pt x="164" y="2"/>
                  </a:lnTo>
                  <a:lnTo>
                    <a:pt x="166" y="88"/>
                  </a:lnTo>
                  <a:lnTo>
                    <a:pt x="166" y="172"/>
                  </a:lnTo>
                  <a:lnTo>
                    <a:pt x="8" y="174"/>
                  </a:lnTo>
                  <a:lnTo>
                    <a:pt x="0" y="166"/>
                  </a:lnTo>
                  <a:lnTo>
                    <a:pt x="2" y="8"/>
                  </a:lnTo>
                  <a:close/>
                </a:path>
              </a:pathLst>
            </a:custGeom>
            <a:grpFill/>
            <a:ln w="6350" cmpd="sng">
              <a:solidFill>
                <a:schemeClr val="tx2"/>
              </a:solidFill>
              <a:round/>
              <a:headEnd/>
              <a:tailEnd/>
            </a:ln>
          </p:spPr>
          <p:txBody>
            <a:bodyPr/>
            <a:lstStyle/>
            <a:p>
              <a:endParaRPr lang="en-US"/>
            </a:p>
          </p:txBody>
        </p:sp>
        <p:sp>
          <p:nvSpPr>
            <p:cNvPr id="12" name="Freeform 7"/>
            <p:cNvSpPr>
              <a:spLocks/>
            </p:cNvSpPr>
            <p:nvPr/>
          </p:nvSpPr>
          <p:spPr bwMode="auto">
            <a:xfrm>
              <a:off x="3208338" y="1714500"/>
              <a:ext cx="474662" cy="485775"/>
            </a:xfrm>
            <a:custGeom>
              <a:avLst/>
              <a:gdLst>
                <a:gd name="T0" fmla="*/ 0 w 166"/>
                <a:gd name="T1" fmla="*/ 0 h 170"/>
                <a:gd name="T2" fmla="*/ 2147483647 w 166"/>
                <a:gd name="T3" fmla="*/ 0 h 170"/>
                <a:gd name="T4" fmla="*/ 2147483647 w 166"/>
                <a:gd name="T5" fmla="*/ 2147483647 h 170"/>
                <a:gd name="T6" fmla="*/ 2147483647 w 166"/>
                <a:gd name="T7" fmla="*/ 2147483647 h 170"/>
                <a:gd name="T8" fmla="*/ 0 w 166"/>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0">
                  <a:moveTo>
                    <a:pt x="0" y="0"/>
                  </a:moveTo>
                  <a:lnTo>
                    <a:pt x="164" y="0"/>
                  </a:lnTo>
                  <a:lnTo>
                    <a:pt x="166" y="168"/>
                  </a:lnTo>
                  <a:lnTo>
                    <a:pt x="2" y="170"/>
                  </a:lnTo>
                  <a:lnTo>
                    <a:pt x="0" y="0"/>
                  </a:lnTo>
                  <a:close/>
                </a:path>
              </a:pathLst>
            </a:custGeom>
            <a:grpFill/>
            <a:ln w="6350" cmpd="sng">
              <a:solidFill>
                <a:schemeClr val="tx2"/>
              </a:solidFill>
              <a:round/>
              <a:headEnd/>
              <a:tailEnd/>
            </a:ln>
          </p:spPr>
          <p:txBody>
            <a:bodyPr/>
            <a:lstStyle/>
            <a:p>
              <a:endParaRPr lang="en-US"/>
            </a:p>
          </p:txBody>
        </p:sp>
        <p:sp>
          <p:nvSpPr>
            <p:cNvPr id="13" name="Freeform 8"/>
            <p:cNvSpPr>
              <a:spLocks/>
            </p:cNvSpPr>
            <p:nvPr/>
          </p:nvSpPr>
          <p:spPr bwMode="auto">
            <a:xfrm>
              <a:off x="3676650" y="1701800"/>
              <a:ext cx="487363" cy="498475"/>
            </a:xfrm>
            <a:custGeom>
              <a:avLst/>
              <a:gdLst>
                <a:gd name="T0" fmla="*/ 0 w 170"/>
                <a:gd name="T1" fmla="*/ 2147483647 h 174"/>
                <a:gd name="T2" fmla="*/ 2147483647 w 170"/>
                <a:gd name="T3" fmla="*/ 0 h 174"/>
                <a:gd name="T4" fmla="*/ 2147483647 w 170"/>
                <a:gd name="T5" fmla="*/ 2147483647 h 174"/>
                <a:gd name="T6" fmla="*/ 2147483647 w 170"/>
                <a:gd name="T7" fmla="*/ 2147483647 h 174"/>
                <a:gd name="T8" fmla="*/ 2147483647 w 170"/>
                <a:gd name="T9" fmla="*/ 2147483647 h 174"/>
                <a:gd name="T10" fmla="*/ 2147483647 w 170"/>
                <a:gd name="T11" fmla="*/ 2147483647 h 174"/>
                <a:gd name="T12" fmla="*/ 0 w 170"/>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4">
                  <a:moveTo>
                    <a:pt x="0" y="4"/>
                  </a:moveTo>
                  <a:lnTo>
                    <a:pt x="136" y="0"/>
                  </a:lnTo>
                  <a:lnTo>
                    <a:pt x="166" y="8"/>
                  </a:lnTo>
                  <a:lnTo>
                    <a:pt x="170" y="170"/>
                  </a:lnTo>
                  <a:lnTo>
                    <a:pt x="12" y="174"/>
                  </a:lnTo>
                  <a:lnTo>
                    <a:pt x="2" y="172"/>
                  </a:lnTo>
                  <a:lnTo>
                    <a:pt x="0" y="4"/>
                  </a:lnTo>
                  <a:close/>
                </a:path>
              </a:pathLst>
            </a:custGeom>
            <a:grpFill/>
            <a:ln w="6350" cmpd="sng">
              <a:solidFill>
                <a:schemeClr val="tx2"/>
              </a:solidFill>
              <a:round/>
              <a:headEnd/>
              <a:tailEnd/>
            </a:ln>
          </p:spPr>
          <p:txBody>
            <a:bodyPr/>
            <a:lstStyle/>
            <a:p>
              <a:endParaRPr lang="en-US"/>
            </a:p>
          </p:txBody>
        </p:sp>
        <p:sp>
          <p:nvSpPr>
            <p:cNvPr id="14" name="Freeform 9"/>
            <p:cNvSpPr>
              <a:spLocks/>
            </p:cNvSpPr>
            <p:nvPr/>
          </p:nvSpPr>
          <p:spPr bwMode="auto">
            <a:xfrm>
              <a:off x="4151313" y="1701800"/>
              <a:ext cx="498475" cy="492125"/>
            </a:xfrm>
            <a:custGeom>
              <a:avLst/>
              <a:gdLst>
                <a:gd name="T0" fmla="*/ 0 w 174"/>
                <a:gd name="T1" fmla="*/ 2147483647 h 172"/>
                <a:gd name="T2" fmla="*/ 2147483647 w 174"/>
                <a:gd name="T3" fmla="*/ 0 h 172"/>
                <a:gd name="T4" fmla="*/ 2147483647 w 174"/>
                <a:gd name="T5" fmla="*/ 2147483647 h 172"/>
                <a:gd name="T6" fmla="*/ 2147483647 w 174"/>
                <a:gd name="T7" fmla="*/ 2147483647 h 172"/>
                <a:gd name="T8" fmla="*/ 2147483647 w 174"/>
                <a:gd name="T9" fmla="*/ 2147483647 h 172"/>
                <a:gd name="T10" fmla="*/ 2147483647 w 174"/>
                <a:gd name="T11" fmla="*/ 2147483647 h 172"/>
                <a:gd name="T12" fmla="*/ 0 w 174"/>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72">
                  <a:moveTo>
                    <a:pt x="0" y="8"/>
                  </a:moveTo>
                  <a:lnTo>
                    <a:pt x="104" y="0"/>
                  </a:lnTo>
                  <a:lnTo>
                    <a:pt x="166" y="4"/>
                  </a:lnTo>
                  <a:lnTo>
                    <a:pt x="174" y="168"/>
                  </a:lnTo>
                  <a:lnTo>
                    <a:pt x="16" y="172"/>
                  </a:lnTo>
                  <a:lnTo>
                    <a:pt x="4" y="170"/>
                  </a:lnTo>
                  <a:lnTo>
                    <a:pt x="0" y="8"/>
                  </a:lnTo>
                  <a:close/>
                </a:path>
              </a:pathLst>
            </a:custGeom>
            <a:grpFill/>
            <a:ln w="6350" cmpd="sng">
              <a:solidFill>
                <a:schemeClr val="tx2"/>
              </a:solidFill>
              <a:round/>
              <a:headEnd/>
              <a:tailEnd/>
            </a:ln>
          </p:spPr>
          <p:txBody>
            <a:bodyPr/>
            <a:lstStyle/>
            <a:p>
              <a:endParaRPr lang="en-US"/>
            </a:p>
          </p:txBody>
        </p:sp>
        <p:sp>
          <p:nvSpPr>
            <p:cNvPr id="15" name="Freeform 10"/>
            <p:cNvSpPr>
              <a:spLocks/>
            </p:cNvSpPr>
            <p:nvPr/>
          </p:nvSpPr>
          <p:spPr bwMode="auto">
            <a:xfrm>
              <a:off x="4627563" y="1679575"/>
              <a:ext cx="508000" cy="514350"/>
            </a:xfrm>
            <a:custGeom>
              <a:avLst/>
              <a:gdLst>
                <a:gd name="T0" fmla="*/ 0 w 178"/>
                <a:gd name="T1" fmla="*/ 2147483647 h 180"/>
                <a:gd name="T2" fmla="*/ 2147483647 w 178"/>
                <a:gd name="T3" fmla="*/ 2147483647 h 180"/>
                <a:gd name="T4" fmla="*/ 2147483647 w 178"/>
                <a:gd name="T5" fmla="*/ 0 h 180"/>
                <a:gd name="T6" fmla="*/ 2147483647 w 178"/>
                <a:gd name="T7" fmla="*/ 2147483647 h 180"/>
                <a:gd name="T8" fmla="*/ 2147483647 w 178"/>
                <a:gd name="T9" fmla="*/ 2147483647 h 180"/>
                <a:gd name="T10" fmla="*/ 2147483647 w 178"/>
                <a:gd name="T11" fmla="*/ 2147483647 h 180"/>
                <a:gd name="T12" fmla="*/ 0 w 17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80">
                  <a:moveTo>
                    <a:pt x="0" y="12"/>
                  </a:moveTo>
                  <a:lnTo>
                    <a:pt x="70" y="8"/>
                  </a:lnTo>
                  <a:lnTo>
                    <a:pt x="168" y="0"/>
                  </a:lnTo>
                  <a:lnTo>
                    <a:pt x="178" y="146"/>
                  </a:lnTo>
                  <a:lnTo>
                    <a:pt x="176" y="180"/>
                  </a:lnTo>
                  <a:lnTo>
                    <a:pt x="8" y="176"/>
                  </a:lnTo>
                  <a:lnTo>
                    <a:pt x="0" y="12"/>
                  </a:lnTo>
                  <a:close/>
                </a:path>
              </a:pathLst>
            </a:custGeom>
            <a:grpFill/>
            <a:ln w="6350" cmpd="sng">
              <a:solidFill>
                <a:schemeClr val="tx2"/>
              </a:solidFill>
              <a:round/>
              <a:headEnd/>
              <a:tailEnd/>
            </a:ln>
          </p:spPr>
          <p:txBody>
            <a:bodyPr/>
            <a:lstStyle/>
            <a:p>
              <a:endParaRPr lang="en-US"/>
            </a:p>
          </p:txBody>
        </p:sp>
        <p:sp>
          <p:nvSpPr>
            <p:cNvPr id="16" name="Freeform 11"/>
            <p:cNvSpPr>
              <a:spLocks/>
            </p:cNvSpPr>
            <p:nvPr/>
          </p:nvSpPr>
          <p:spPr bwMode="auto">
            <a:xfrm>
              <a:off x="5106988" y="1668463"/>
              <a:ext cx="503237" cy="428625"/>
            </a:xfrm>
            <a:custGeom>
              <a:avLst/>
              <a:gdLst>
                <a:gd name="T0" fmla="*/ 0 w 176"/>
                <a:gd name="T1" fmla="*/ 2147483647 h 150"/>
                <a:gd name="T2" fmla="*/ 2147483647 w 176"/>
                <a:gd name="T3" fmla="*/ 2147483647 h 150"/>
                <a:gd name="T4" fmla="*/ 2147483647 w 176"/>
                <a:gd name="T5" fmla="*/ 0 h 150"/>
                <a:gd name="T6" fmla="*/ 2147483647 w 176"/>
                <a:gd name="T7" fmla="*/ 2147483647 h 150"/>
                <a:gd name="T8" fmla="*/ 2147483647 w 176"/>
                <a:gd name="T9" fmla="*/ 2147483647 h 150"/>
                <a:gd name="T10" fmla="*/ 0 w 176"/>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50">
                  <a:moveTo>
                    <a:pt x="0" y="4"/>
                  </a:moveTo>
                  <a:lnTo>
                    <a:pt x="40" y="6"/>
                  </a:lnTo>
                  <a:lnTo>
                    <a:pt x="172" y="0"/>
                  </a:lnTo>
                  <a:lnTo>
                    <a:pt x="176" y="144"/>
                  </a:lnTo>
                  <a:lnTo>
                    <a:pt x="10" y="150"/>
                  </a:lnTo>
                  <a:lnTo>
                    <a:pt x="0" y="4"/>
                  </a:lnTo>
                  <a:close/>
                </a:path>
              </a:pathLst>
            </a:custGeom>
            <a:grpFill/>
            <a:ln w="6350" cmpd="sng">
              <a:solidFill>
                <a:schemeClr val="tx2"/>
              </a:solidFill>
              <a:round/>
              <a:headEnd/>
              <a:tailEnd/>
            </a:ln>
          </p:spPr>
          <p:txBody>
            <a:bodyPr/>
            <a:lstStyle/>
            <a:p>
              <a:endParaRPr lang="en-US"/>
            </a:p>
          </p:txBody>
        </p:sp>
        <p:sp>
          <p:nvSpPr>
            <p:cNvPr id="17" name="Freeform 12"/>
            <p:cNvSpPr>
              <a:spLocks/>
            </p:cNvSpPr>
            <p:nvPr/>
          </p:nvSpPr>
          <p:spPr bwMode="auto">
            <a:xfrm>
              <a:off x="6176963" y="2136775"/>
              <a:ext cx="601662" cy="474663"/>
            </a:xfrm>
            <a:custGeom>
              <a:avLst/>
              <a:gdLst>
                <a:gd name="T0" fmla="*/ 2147483647 w 210"/>
                <a:gd name="T1" fmla="*/ 2147483647 h 166"/>
                <a:gd name="T2" fmla="*/ 2147483647 w 210"/>
                <a:gd name="T3" fmla="*/ 2147483647 h 166"/>
                <a:gd name="T4" fmla="*/ 2147483647 w 210"/>
                <a:gd name="T5" fmla="*/ 0 h 166"/>
                <a:gd name="T6" fmla="*/ 2147483647 w 210"/>
                <a:gd name="T7" fmla="*/ 0 h 166"/>
                <a:gd name="T8" fmla="*/ 2147483647 w 210"/>
                <a:gd name="T9" fmla="*/ 2147483647 h 166"/>
                <a:gd name="T10" fmla="*/ 2147483647 w 210"/>
                <a:gd name="T11" fmla="*/ 0 h 166"/>
                <a:gd name="T12" fmla="*/ 2147483647 w 210"/>
                <a:gd name="T13" fmla="*/ 2147483647 h 166"/>
                <a:gd name="T14" fmla="*/ 2147483647 w 210"/>
                <a:gd name="T15" fmla="*/ 2147483647 h 166"/>
                <a:gd name="T16" fmla="*/ 2147483647 w 210"/>
                <a:gd name="T17" fmla="*/ 2147483647 h 166"/>
                <a:gd name="T18" fmla="*/ 2147483647 w 210"/>
                <a:gd name="T19" fmla="*/ 2147483647 h 166"/>
                <a:gd name="T20" fmla="*/ 2147483647 w 210"/>
                <a:gd name="T21" fmla="*/ 2147483647 h 166"/>
                <a:gd name="T22" fmla="*/ 2147483647 w 210"/>
                <a:gd name="T23" fmla="*/ 2147483647 h 166"/>
                <a:gd name="T24" fmla="*/ 2147483647 w 210"/>
                <a:gd name="T25" fmla="*/ 2147483647 h 166"/>
                <a:gd name="T26" fmla="*/ 2147483647 w 210"/>
                <a:gd name="T27" fmla="*/ 2147483647 h 166"/>
                <a:gd name="T28" fmla="*/ 2147483647 w 210"/>
                <a:gd name="T29" fmla="*/ 2147483647 h 166"/>
                <a:gd name="T30" fmla="*/ 2147483647 w 210"/>
                <a:gd name="T31" fmla="*/ 2147483647 h 166"/>
                <a:gd name="T32" fmla="*/ 2147483647 w 210"/>
                <a:gd name="T33" fmla="*/ 2147483647 h 166"/>
                <a:gd name="T34" fmla="*/ 2147483647 w 210"/>
                <a:gd name="T35" fmla="*/ 2147483647 h 166"/>
                <a:gd name="T36" fmla="*/ 2147483647 w 210"/>
                <a:gd name="T37" fmla="*/ 2147483647 h 166"/>
                <a:gd name="T38" fmla="*/ 2147483647 w 210"/>
                <a:gd name="T39" fmla="*/ 2147483647 h 166"/>
                <a:gd name="T40" fmla="*/ 0 w 210"/>
                <a:gd name="T41" fmla="*/ 2147483647 h 166"/>
                <a:gd name="T42" fmla="*/ 2147483647 w 210"/>
                <a:gd name="T43" fmla="*/ 2147483647 h 166"/>
                <a:gd name="T44" fmla="*/ 2147483647 w 210"/>
                <a:gd name="T45" fmla="*/ 2147483647 h 166"/>
                <a:gd name="T46" fmla="*/ 2147483647 w 210"/>
                <a:gd name="T47" fmla="*/ 2147483647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66">
                  <a:moveTo>
                    <a:pt x="46" y="6"/>
                  </a:moveTo>
                  <a:lnTo>
                    <a:pt x="90" y="2"/>
                  </a:lnTo>
                  <a:lnTo>
                    <a:pt x="124" y="0"/>
                  </a:lnTo>
                  <a:lnTo>
                    <a:pt x="142" y="0"/>
                  </a:lnTo>
                  <a:lnTo>
                    <a:pt x="174" y="2"/>
                  </a:lnTo>
                  <a:lnTo>
                    <a:pt x="202" y="0"/>
                  </a:lnTo>
                  <a:lnTo>
                    <a:pt x="204" y="128"/>
                  </a:lnTo>
                  <a:lnTo>
                    <a:pt x="210" y="166"/>
                  </a:lnTo>
                  <a:lnTo>
                    <a:pt x="194" y="162"/>
                  </a:lnTo>
                  <a:lnTo>
                    <a:pt x="198" y="148"/>
                  </a:lnTo>
                  <a:lnTo>
                    <a:pt x="164" y="144"/>
                  </a:lnTo>
                  <a:lnTo>
                    <a:pt x="158" y="136"/>
                  </a:lnTo>
                  <a:lnTo>
                    <a:pt x="106" y="160"/>
                  </a:lnTo>
                  <a:lnTo>
                    <a:pt x="86" y="148"/>
                  </a:lnTo>
                  <a:lnTo>
                    <a:pt x="64" y="150"/>
                  </a:lnTo>
                  <a:lnTo>
                    <a:pt x="54" y="156"/>
                  </a:lnTo>
                  <a:lnTo>
                    <a:pt x="46" y="148"/>
                  </a:lnTo>
                  <a:lnTo>
                    <a:pt x="58" y="140"/>
                  </a:lnTo>
                  <a:lnTo>
                    <a:pt x="34" y="118"/>
                  </a:lnTo>
                  <a:lnTo>
                    <a:pt x="6" y="78"/>
                  </a:lnTo>
                  <a:lnTo>
                    <a:pt x="0" y="50"/>
                  </a:lnTo>
                  <a:lnTo>
                    <a:pt x="26" y="16"/>
                  </a:lnTo>
                  <a:lnTo>
                    <a:pt x="46" y="12"/>
                  </a:lnTo>
                  <a:lnTo>
                    <a:pt x="46" y="6"/>
                  </a:lnTo>
                  <a:close/>
                </a:path>
              </a:pathLst>
            </a:custGeom>
            <a:grpFill/>
            <a:ln w="6350" cmpd="sng">
              <a:solidFill>
                <a:schemeClr val="tx2"/>
              </a:solidFill>
              <a:round/>
              <a:headEnd/>
              <a:tailEnd/>
            </a:ln>
          </p:spPr>
          <p:txBody>
            <a:bodyPr/>
            <a:lstStyle/>
            <a:p>
              <a:endParaRPr lang="en-US"/>
            </a:p>
          </p:txBody>
        </p:sp>
        <p:sp>
          <p:nvSpPr>
            <p:cNvPr id="18" name="Freeform 13"/>
            <p:cNvSpPr>
              <a:spLocks/>
            </p:cNvSpPr>
            <p:nvPr/>
          </p:nvSpPr>
          <p:spPr bwMode="auto">
            <a:xfrm>
              <a:off x="6754813" y="2011363"/>
              <a:ext cx="401637" cy="492125"/>
            </a:xfrm>
            <a:custGeom>
              <a:avLst/>
              <a:gdLst>
                <a:gd name="T0" fmla="*/ 0 w 140"/>
                <a:gd name="T1" fmla="*/ 2147483647 h 172"/>
                <a:gd name="T2" fmla="*/ 2147483647 w 140"/>
                <a:gd name="T3" fmla="*/ 2147483647 h 172"/>
                <a:gd name="T4" fmla="*/ 2147483647 w 140"/>
                <a:gd name="T5" fmla="*/ 2147483647 h 172"/>
                <a:gd name="T6" fmla="*/ 2147483647 w 140"/>
                <a:gd name="T7" fmla="*/ 0 h 172"/>
                <a:gd name="T8" fmla="*/ 2147483647 w 140"/>
                <a:gd name="T9" fmla="*/ 2147483647 h 172"/>
                <a:gd name="T10" fmla="*/ 2147483647 w 140"/>
                <a:gd name="T11" fmla="*/ 2147483647 h 172"/>
                <a:gd name="T12" fmla="*/ 2147483647 w 140"/>
                <a:gd name="T13" fmla="*/ 2147483647 h 172"/>
                <a:gd name="T14" fmla="*/ 0 w 140"/>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72">
                  <a:moveTo>
                    <a:pt x="0" y="44"/>
                  </a:moveTo>
                  <a:lnTo>
                    <a:pt x="68" y="40"/>
                  </a:lnTo>
                  <a:lnTo>
                    <a:pt x="72" y="4"/>
                  </a:lnTo>
                  <a:lnTo>
                    <a:pt x="132" y="0"/>
                  </a:lnTo>
                  <a:lnTo>
                    <a:pt x="140" y="90"/>
                  </a:lnTo>
                  <a:lnTo>
                    <a:pt x="136" y="166"/>
                  </a:lnTo>
                  <a:lnTo>
                    <a:pt x="2" y="172"/>
                  </a:lnTo>
                  <a:lnTo>
                    <a:pt x="0" y="44"/>
                  </a:lnTo>
                  <a:close/>
                </a:path>
              </a:pathLst>
            </a:custGeom>
            <a:grpFill/>
            <a:ln w="6350" cmpd="sng">
              <a:solidFill>
                <a:schemeClr val="tx2"/>
              </a:solidFill>
              <a:round/>
              <a:headEnd/>
              <a:tailEnd/>
            </a:ln>
          </p:spPr>
          <p:txBody>
            <a:bodyPr/>
            <a:lstStyle/>
            <a:p>
              <a:endParaRPr lang="en-US"/>
            </a:p>
          </p:txBody>
        </p:sp>
        <p:sp>
          <p:nvSpPr>
            <p:cNvPr id="19" name="Freeform 14"/>
            <p:cNvSpPr>
              <a:spLocks/>
            </p:cNvSpPr>
            <p:nvPr/>
          </p:nvSpPr>
          <p:spPr bwMode="auto">
            <a:xfrm>
              <a:off x="5959475" y="2154238"/>
              <a:ext cx="527050" cy="555625"/>
            </a:xfrm>
            <a:custGeom>
              <a:avLst/>
              <a:gdLst>
                <a:gd name="T0" fmla="*/ 0 w 184"/>
                <a:gd name="T1" fmla="*/ 2147483647 h 194"/>
                <a:gd name="T2" fmla="*/ 2147483647 w 184"/>
                <a:gd name="T3" fmla="*/ 2147483647 h 194"/>
                <a:gd name="T4" fmla="*/ 2147483647 w 184"/>
                <a:gd name="T5" fmla="*/ 0 h 194"/>
                <a:gd name="T6" fmla="*/ 2147483647 w 184"/>
                <a:gd name="T7" fmla="*/ 2147483647 h 194"/>
                <a:gd name="T8" fmla="*/ 2147483647 w 184"/>
                <a:gd name="T9" fmla="*/ 2147483647 h 194"/>
                <a:gd name="T10" fmla="*/ 2147483647 w 184"/>
                <a:gd name="T11" fmla="*/ 2147483647 h 194"/>
                <a:gd name="T12" fmla="*/ 2147483647 w 184"/>
                <a:gd name="T13" fmla="*/ 2147483647 h 194"/>
                <a:gd name="T14" fmla="*/ 2147483647 w 184"/>
                <a:gd name="T15" fmla="*/ 2147483647 h 194"/>
                <a:gd name="T16" fmla="*/ 2147483647 w 184"/>
                <a:gd name="T17" fmla="*/ 2147483647 h 194"/>
                <a:gd name="T18" fmla="*/ 2147483647 w 184"/>
                <a:gd name="T19" fmla="*/ 2147483647 h 194"/>
                <a:gd name="T20" fmla="*/ 2147483647 w 184"/>
                <a:gd name="T21" fmla="*/ 2147483647 h 194"/>
                <a:gd name="T22" fmla="*/ 2147483647 w 184"/>
                <a:gd name="T23" fmla="*/ 2147483647 h 194"/>
                <a:gd name="T24" fmla="*/ 2147483647 w 184"/>
                <a:gd name="T25" fmla="*/ 2147483647 h 194"/>
                <a:gd name="T26" fmla="*/ 2147483647 w 184"/>
                <a:gd name="T27" fmla="*/ 2147483647 h 194"/>
                <a:gd name="T28" fmla="*/ 2147483647 w 184"/>
                <a:gd name="T29" fmla="*/ 2147483647 h 194"/>
                <a:gd name="T30" fmla="*/ 2147483647 w 184"/>
                <a:gd name="T31" fmla="*/ 2147483647 h 194"/>
                <a:gd name="T32" fmla="*/ 2147483647 w 184"/>
                <a:gd name="T33" fmla="*/ 2147483647 h 194"/>
                <a:gd name="T34" fmla="*/ 2147483647 w 184"/>
                <a:gd name="T35" fmla="*/ 2147483647 h 194"/>
                <a:gd name="T36" fmla="*/ 2147483647 w 184"/>
                <a:gd name="T37" fmla="*/ 2147483647 h 194"/>
                <a:gd name="T38" fmla="*/ 2147483647 w 184"/>
                <a:gd name="T39" fmla="*/ 2147483647 h 194"/>
                <a:gd name="T40" fmla="*/ 2147483647 w 184"/>
                <a:gd name="T41" fmla="*/ 2147483647 h 194"/>
                <a:gd name="T42" fmla="*/ 2147483647 w 184"/>
                <a:gd name="T43" fmla="*/ 2147483647 h 194"/>
                <a:gd name="T44" fmla="*/ 2147483647 w 184"/>
                <a:gd name="T45" fmla="*/ 2147483647 h 194"/>
                <a:gd name="T46" fmla="*/ 2147483647 w 184"/>
                <a:gd name="T47" fmla="*/ 2147483647 h 194"/>
                <a:gd name="T48" fmla="*/ 0 w 184"/>
                <a:gd name="T49" fmla="*/ 2147483647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194">
                  <a:moveTo>
                    <a:pt x="0" y="6"/>
                  </a:moveTo>
                  <a:lnTo>
                    <a:pt x="46" y="4"/>
                  </a:lnTo>
                  <a:lnTo>
                    <a:pt x="122" y="0"/>
                  </a:lnTo>
                  <a:lnTo>
                    <a:pt x="122" y="6"/>
                  </a:lnTo>
                  <a:lnTo>
                    <a:pt x="102" y="10"/>
                  </a:lnTo>
                  <a:lnTo>
                    <a:pt x="76" y="44"/>
                  </a:lnTo>
                  <a:lnTo>
                    <a:pt x="82" y="72"/>
                  </a:lnTo>
                  <a:lnTo>
                    <a:pt x="114" y="116"/>
                  </a:lnTo>
                  <a:lnTo>
                    <a:pt x="134" y="134"/>
                  </a:lnTo>
                  <a:lnTo>
                    <a:pt x="122" y="142"/>
                  </a:lnTo>
                  <a:lnTo>
                    <a:pt x="130" y="150"/>
                  </a:lnTo>
                  <a:lnTo>
                    <a:pt x="140" y="144"/>
                  </a:lnTo>
                  <a:lnTo>
                    <a:pt x="162" y="142"/>
                  </a:lnTo>
                  <a:lnTo>
                    <a:pt x="182" y="154"/>
                  </a:lnTo>
                  <a:lnTo>
                    <a:pt x="184" y="172"/>
                  </a:lnTo>
                  <a:lnTo>
                    <a:pt x="184" y="184"/>
                  </a:lnTo>
                  <a:lnTo>
                    <a:pt x="184" y="188"/>
                  </a:lnTo>
                  <a:lnTo>
                    <a:pt x="182" y="190"/>
                  </a:lnTo>
                  <a:lnTo>
                    <a:pt x="164" y="194"/>
                  </a:lnTo>
                  <a:lnTo>
                    <a:pt x="150" y="194"/>
                  </a:lnTo>
                  <a:lnTo>
                    <a:pt x="146" y="186"/>
                  </a:lnTo>
                  <a:lnTo>
                    <a:pt x="42" y="188"/>
                  </a:lnTo>
                  <a:lnTo>
                    <a:pt x="40" y="134"/>
                  </a:lnTo>
                  <a:lnTo>
                    <a:pt x="4" y="134"/>
                  </a:lnTo>
                  <a:lnTo>
                    <a:pt x="0" y="6"/>
                  </a:lnTo>
                  <a:close/>
                </a:path>
              </a:pathLst>
            </a:custGeom>
            <a:grpFill/>
            <a:ln w="6350" cmpd="sng">
              <a:solidFill>
                <a:schemeClr val="tx2"/>
              </a:solidFill>
              <a:round/>
              <a:headEnd/>
              <a:tailEnd/>
            </a:ln>
          </p:spPr>
          <p:txBody>
            <a:bodyPr/>
            <a:lstStyle/>
            <a:p>
              <a:endParaRPr lang="en-US"/>
            </a:p>
          </p:txBody>
        </p:sp>
        <p:sp>
          <p:nvSpPr>
            <p:cNvPr id="20" name="Freeform 15"/>
            <p:cNvSpPr>
              <a:spLocks/>
            </p:cNvSpPr>
            <p:nvPr/>
          </p:nvSpPr>
          <p:spPr bwMode="auto">
            <a:xfrm>
              <a:off x="5599113" y="1668463"/>
              <a:ext cx="492125" cy="514350"/>
            </a:xfrm>
            <a:custGeom>
              <a:avLst/>
              <a:gdLst>
                <a:gd name="T0" fmla="*/ 0 w 172"/>
                <a:gd name="T1" fmla="*/ 0 h 180"/>
                <a:gd name="T2" fmla="*/ 2147483647 w 172"/>
                <a:gd name="T3" fmla="*/ 0 h 180"/>
                <a:gd name="T4" fmla="*/ 2147483647 w 172"/>
                <a:gd name="T5" fmla="*/ 2147483647 h 180"/>
                <a:gd name="T6" fmla="*/ 2147483647 w 172"/>
                <a:gd name="T7" fmla="*/ 2147483647 h 180"/>
                <a:gd name="T8" fmla="*/ 2147483647 w 172"/>
                <a:gd name="T9" fmla="*/ 2147483647 h 180"/>
                <a:gd name="T10" fmla="*/ 2147483647 w 172"/>
                <a:gd name="T11" fmla="*/ 2147483647 h 180"/>
                <a:gd name="T12" fmla="*/ 2147483647 w 172"/>
                <a:gd name="T13" fmla="*/ 2147483647 h 180"/>
                <a:gd name="T14" fmla="*/ 0 w 172"/>
                <a:gd name="T15" fmla="*/ 0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80">
                  <a:moveTo>
                    <a:pt x="0" y="0"/>
                  </a:moveTo>
                  <a:lnTo>
                    <a:pt x="140" y="0"/>
                  </a:lnTo>
                  <a:lnTo>
                    <a:pt x="164" y="4"/>
                  </a:lnTo>
                  <a:lnTo>
                    <a:pt x="172" y="174"/>
                  </a:lnTo>
                  <a:lnTo>
                    <a:pt x="126" y="176"/>
                  </a:lnTo>
                  <a:lnTo>
                    <a:pt x="10" y="180"/>
                  </a:lnTo>
                  <a:lnTo>
                    <a:pt x="4" y="144"/>
                  </a:lnTo>
                  <a:lnTo>
                    <a:pt x="0" y="0"/>
                  </a:lnTo>
                  <a:close/>
                </a:path>
              </a:pathLst>
            </a:custGeom>
            <a:grpFill/>
            <a:ln w="6350" cmpd="sng">
              <a:solidFill>
                <a:schemeClr val="tx2"/>
              </a:solidFill>
              <a:round/>
              <a:headEnd/>
              <a:tailEnd/>
            </a:ln>
          </p:spPr>
          <p:txBody>
            <a:bodyPr/>
            <a:lstStyle/>
            <a:p>
              <a:endParaRPr lang="en-US"/>
            </a:p>
          </p:txBody>
        </p:sp>
        <p:sp>
          <p:nvSpPr>
            <p:cNvPr id="21" name="Freeform 16"/>
            <p:cNvSpPr>
              <a:spLocks/>
            </p:cNvSpPr>
            <p:nvPr/>
          </p:nvSpPr>
          <p:spPr bwMode="auto">
            <a:xfrm>
              <a:off x="6069013" y="1644650"/>
              <a:ext cx="514350" cy="520700"/>
            </a:xfrm>
            <a:custGeom>
              <a:avLst/>
              <a:gdLst>
                <a:gd name="T0" fmla="*/ 0 w 180"/>
                <a:gd name="T1" fmla="*/ 2147483647 h 182"/>
                <a:gd name="T2" fmla="*/ 2147483647 w 180"/>
                <a:gd name="T3" fmla="*/ 0 h 182"/>
                <a:gd name="T4" fmla="*/ 2147483647 w 180"/>
                <a:gd name="T5" fmla="*/ 2147483647 h 182"/>
                <a:gd name="T6" fmla="*/ 2147483647 w 180"/>
                <a:gd name="T7" fmla="*/ 2147483647 h 182"/>
                <a:gd name="T8" fmla="*/ 2147483647 w 180"/>
                <a:gd name="T9" fmla="*/ 2147483647 h 182"/>
                <a:gd name="T10" fmla="*/ 2147483647 w 180"/>
                <a:gd name="T11" fmla="*/ 2147483647 h 182"/>
                <a:gd name="T12" fmla="*/ 0 w 180"/>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
                  <a:moveTo>
                    <a:pt x="0" y="12"/>
                  </a:moveTo>
                  <a:lnTo>
                    <a:pt x="110" y="0"/>
                  </a:lnTo>
                  <a:lnTo>
                    <a:pt x="174" y="2"/>
                  </a:lnTo>
                  <a:lnTo>
                    <a:pt x="180" y="172"/>
                  </a:lnTo>
                  <a:lnTo>
                    <a:pt x="84" y="178"/>
                  </a:lnTo>
                  <a:lnTo>
                    <a:pt x="8" y="182"/>
                  </a:lnTo>
                  <a:lnTo>
                    <a:pt x="0" y="12"/>
                  </a:lnTo>
                  <a:close/>
                </a:path>
              </a:pathLst>
            </a:custGeom>
            <a:grpFill/>
            <a:ln w="6350" cmpd="sng">
              <a:solidFill>
                <a:schemeClr val="tx2"/>
              </a:solidFill>
              <a:round/>
              <a:headEnd/>
              <a:tailEnd/>
            </a:ln>
          </p:spPr>
          <p:txBody>
            <a:bodyPr/>
            <a:lstStyle/>
            <a:p>
              <a:endParaRPr lang="en-US"/>
            </a:p>
          </p:txBody>
        </p:sp>
        <p:sp>
          <p:nvSpPr>
            <p:cNvPr id="22" name="Freeform 17"/>
            <p:cNvSpPr>
              <a:spLocks/>
            </p:cNvSpPr>
            <p:nvPr/>
          </p:nvSpPr>
          <p:spPr bwMode="auto">
            <a:xfrm>
              <a:off x="6565900" y="1633538"/>
              <a:ext cx="395288" cy="503237"/>
            </a:xfrm>
            <a:custGeom>
              <a:avLst/>
              <a:gdLst>
                <a:gd name="T0" fmla="*/ 0 w 138"/>
                <a:gd name="T1" fmla="*/ 2147483647 h 176"/>
                <a:gd name="T2" fmla="*/ 2147483647 w 138"/>
                <a:gd name="T3" fmla="*/ 2147483647 h 176"/>
                <a:gd name="T4" fmla="*/ 2147483647 w 138"/>
                <a:gd name="T5" fmla="*/ 0 h 176"/>
                <a:gd name="T6" fmla="*/ 2147483647 w 138"/>
                <a:gd name="T7" fmla="*/ 2147483647 h 176"/>
                <a:gd name="T8" fmla="*/ 2147483647 w 138"/>
                <a:gd name="T9" fmla="*/ 2147483647 h 176"/>
                <a:gd name="T10" fmla="*/ 2147483647 w 138"/>
                <a:gd name="T11" fmla="*/ 2147483647 h 176"/>
                <a:gd name="T12" fmla="*/ 2147483647 w 138"/>
                <a:gd name="T13" fmla="*/ 2147483647 h 176"/>
                <a:gd name="T14" fmla="*/ 0 w 138"/>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76">
                  <a:moveTo>
                    <a:pt x="0" y="6"/>
                  </a:moveTo>
                  <a:lnTo>
                    <a:pt x="64" y="2"/>
                  </a:lnTo>
                  <a:lnTo>
                    <a:pt x="130" y="0"/>
                  </a:lnTo>
                  <a:lnTo>
                    <a:pt x="138" y="136"/>
                  </a:lnTo>
                  <a:lnTo>
                    <a:pt x="134" y="172"/>
                  </a:lnTo>
                  <a:lnTo>
                    <a:pt x="66" y="176"/>
                  </a:lnTo>
                  <a:lnTo>
                    <a:pt x="6" y="176"/>
                  </a:lnTo>
                  <a:lnTo>
                    <a:pt x="0" y="6"/>
                  </a:lnTo>
                  <a:close/>
                </a:path>
              </a:pathLst>
            </a:custGeom>
            <a:grpFill/>
            <a:ln w="6350" cmpd="sng">
              <a:solidFill>
                <a:schemeClr val="tx2"/>
              </a:solidFill>
              <a:round/>
              <a:headEnd/>
              <a:tailEnd/>
            </a:ln>
          </p:spPr>
          <p:txBody>
            <a:bodyPr/>
            <a:lstStyle/>
            <a:p>
              <a:endParaRPr lang="en-US"/>
            </a:p>
          </p:txBody>
        </p:sp>
        <p:sp>
          <p:nvSpPr>
            <p:cNvPr id="23" name="Freeform 18"/>
            <p:cNvSpPr>
              <a:spLocks/>
            </p:cNvSpPr>
            <p:nvPr/>
          </p:nvSpPr>
          <p:spPr bwMode="auto">
            <a:xfrm>
              <a:off x="6938963" y="1593850"/>
              <a:ext cx="400050" cy="428625"/>
            </a:xfrm>
            <a:custGeom>
              <a:avLst/>
              <a:gdLst>
                <a:gd name="T0" fmla="*/ 0 w 140"/>
                <a:gd name="T1" fmla="*/ 2147483647 h 150"/>
                <a:gd name="T2" fmla="*/ 2147483647 w 140"/>
                <a:gd name="T3" fmla="*/ 0 h 150"/>
                <a:gd name="T4" fmla="*/ 2147483647 w 140"/>
                <a:gd name="T5" fmla="*/ 2147483647 h 150"/>
                <a:gd name="T6" fmla="*/ 2147483647 w 140"/>
                <a:gd name="T7" fmla="*/ 2147483647 h 150"/>
                <a:gd name="T8" fmla="*/ 2147483647 w 140"/>
                <a:gd name="T9" fmla="*/ 2147483647 h 150"/>
                <a:gd name="T10" fmla="*/ 0 w 14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50">
                  <a:moveTo>
                    <a:pt x="0" y="14"/>
                  </a:moveTo>
                  <a:lnTo>
                    <a:pt x="130" y="0"/>
                  </a:lnTo>
                  <a:lnTo>
                    <a:pt x="140" y="140"/>
                  </a:lnTo>
                  <a:lnTo>
                    <a:pt x="68" y="146"/>
                  </a:lnTo>
                  <a:lnTo>
                    <a:pt x="8" y="150"/>
                  </a:lnTo>
                  <a:lnTo>
                    <a:pt x="0" y="14"/>
                  </a:lnTo>
                  <a:close/>
                </a:path>
              </a:pathLst>
            </a:custGeom>
            <a:grpFill/>
            <a:ln w="6350" cmpd="sng">
              <a:solidFill>
                <a:schemeClr val="tx2"/>
              </a:solidFill>
              <a:round/>
              <a:headEnd/>
              <a:tailEnd/>
            </a:ln>
          </p:spPr>
          <p:txBody>
            <a:bodyPr/>
            <a:lstStyle/>
            <a:p>
              <a:endParaRPr lang="en-US"/>
            </a:p>
          </p:txBody>
        </p:sp>
        <p:sp>
          <p:nvSpPr>
            <p:cNvPr id="24" name="Freeform 19"/>
            <p:cNvSpPr>
              <a:spLocks/>
            </p:cNvSpPr>
            <p:nvPr/>
          </p:nvSpPr>
          <p:spPr bwMode="auto">
            <a:xfrm>
              <a:off x="7310438" y="1593850"/>
              <a:ext cx="428625" cy="439738"/>
            </a:xfrm>
            <a:custGeom>
              <a:avLst/>
              <a:gdLst>
                <a:gd name="T0" fmla="*/ 0 w 150"/>
                <a:gd name="T1" fmla="*/ 0 h 154"/>
                <a:gd name="T2" fmla="*/ 2147483647 w 150"/>
                <a:gd name="T3" fmla="*/ 0 h 154"/>
                <a:gd name="T4" fmla="*/ 2147483647 w 150"/>
                <a:gd name="T5" fmla="*/ 2147483647 h 154"/>
                <a:gd name="T6" fmla="*/ 2147483647 w 150"/>
                <a:gd name="T7" fmla="*/ 2147483647 h 154"/>
                <a:gd name="T8" fmla="*/ 2147483647 w 150"/>
                <a:gd name="T9" fmla="*/ 2147483647 h 154"/>
                <a:gd name="T10" fmla="*/ 2147483647 w 150"/>
                <a:gd name="T11" fmla="*/ 2147483647 h 154"/>
                <a:gd name="T12" fmla="*/ 2147483647 w 150"/>
                <a:gd name="T13" fmla="*/ 2147483647 h 154"/>
                <a:gd name="T14" fmla="*/ 2147483647 w 150"/>
                <a:gd name="T15" fmla="*/ 2147483647 h 154"/>
                <a:gd name="T16" fmla="*/ 2147483647 w 150"/>
                <a:gd name="T17" fmla="*/ 2147483647 h 154"/>
                <a:gd name="T18" fmla="*/ 2147483647 w 150"/>
                <a:gd name="T19" fmla="*/ 2147483647 h 154"/>
                <a:gd name="T20" fmla="*/ 2147483647 w 150"/>
                <a:gd name="T21" fmla="*/ 2147483647 h 154"/>
                <a:gd name="T22" fmla="*/ 2147483647 w 150"/>
                <a:gd name="T23" fmla="*/ 2147483647 h 154"/>
                <a:gd name="T24" fmla="*/ 2147483647 w 150"/>
                <a:gd name="T25" fmla="*/ 2147483647 h 154"/>
                <a:gd name="T26" fmla="*/ 2147483647 w 150"/>
                <a:gd name="T27" fmla="*/ 2147483647 h 154"/>
                <a:gd name="T28" fmla="*/ 0 w 150"/>
                <a:gd name="T29" fmla="*/ 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4">
                  <a:moveTo>
                    <a:pt x="0" y="0"/>
                  </a:moveTo>
                  <a:lnTo>
                    <a:pt x="18" y="0"/>
                  </a:lnTo>
                  <a:lnTo>
                    <a:pt x="72" y="50"/>
                  </a:lnTo>
                  <a:lnTo>
                    <a:pt x="94" y="46"/>
                  </a:lnTo>
                  <a:lnTo>
                    <a:pt x="106" y="34"/>
                  </a:lnTo>
                  <a:lnTo>
                    <a:pt x="124" y="50"/>
                  </a:lnTo>
                  <a:lnTo>
                    <a:pt x="134" y="50"/>
                  </a:lnTo>
                  <a:lnTo>
                    <a:pt x="144" y="62"/>
                  </a:lnTo>
                  <a:lnTo>
                    <a:pt x="132" y="80"/>
                  </a:lnTo>
                  <a:lnTo>
                    <a:pt x="150" y="92"/>
                  </a:lnTo>
                  <a:lnTo>
                    <a:pt x="118" y="98"/>
                  </a:lnTo>
                  <a:lnTo>
                    <a:pt x="90" y="154"/>
                  </a:lnTo>
                  <a:lnTo>
                    <a:pt x="76" y="138"/>
                  </a:lnTo>
                  <a:lnTo>
                    <a:pt x="10" y="140"/>
                  </a:lnTo>
                  <a:lnTo>
                    <a:pt x="0" y="0"/>
                  </a:lnTo>
                  <a:close/>
                </a:path>
              </a:pathLst>
            </a:custGeom>
            <a:grpFill/>
            <a:ln w="6350" cmpd="sng">
              <a:solidFill>
                <a:schemeClr val="tx2"/>
              </a:solidFill>
              <a:round/>
              <a:headEnd/>
              <a:tailEnd/>
            </a:ln>
          </p:spPr>
          <p:txBody>
            <a:bodyPr/>
            <a:lstStyle/>
            <a:p>
              <a:endParaRPr lang="en-US"/>
            </a:p>
          </p:txBody>
        </p:sp>
        <p:sp>
          <p:nvSpPr>
            <p:cNvPr id="25" name="Freeform 20"/>
            <p:cNvSpPr>
              <a:spLocks/>
            </p:cNvSpPr>
            <p:nvPr/>
          </p:nvSpPr>
          <p:spPr bwMode="auto">
            <a:xfrm>
              <a:off x="7132638" y="1989138"/>
              <a:ext cx="560387" cy="285750"/>
            </a:xfrm>
            <a:custGeom>
              <a:avLst/>
              <a:gdLst>
                <a:gd name="T0" fmla="*/ 0 w 196"/>
                <a:gd name="T1" fmla="*/ 2147483647 h 100"/>
                <a:gd name="T2" fmla="*/ 2147483647 w 196"/>
                <a:gd name="T3" fmla="*/ 2147483647 h 100"/>
                <a:gd name="T4" fmla="*/ 2147483647 w 196"/>
                <a:gd name="T5" fmla="*/ 0 h 100"/>
                <a:gd name="T6" fmla="*/ 2147483647 w 196"/>
                <a:gd name="T7" fmla="*/ 2147483647 h 100"/>
                <a:gd name="T8" fmla="*/ 2147483647 w 196"/>
                <a:gd name="T9" fmla="*/ 2147483647 h 100"/>
                <a:gd name="T10" fmla="*/ 2147483647 w 196"/>
                <a:gd name="T11" fmla="*/ 2147483647 h 100"/>
                <a:gd name="T12" fmla="*/ 2147483647 w 196"/>
                <a:gd name="T13" fmla="*/ 2147483647 h 100"/>
                <a:gd name="T14" fmla="*/ 2147483647 w 196"/>
                <a:gd name="T15" fmla="*/ 2147483647 h 100"/>
                <a:gd name="T16" fmla="*/ 2147483647 w 196"/>
                <a:gd name="T17" fmla="*/ 2147483647 h 100"/>
                <a:gd name="T18" fmla="*/ 2147483647 w 196"/>
                <a:gd name="T19" fmla="*/ 2147483647 h 100"/>
                <a:gd name="T20" fmla="*/ 2147483647 w 196"/>
                <a:gd name="T21" fmla="*/ 2147483647 h 100"/>
                <a:gd name="T22" fmla="*/ 2147483647 w 196"/>
                <a:gd name="T23" fmla="*/ 2147483647 h 100"/>
                <a:gd name="T24" fmla="*/ 0 w 196"/>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100">
                  <a:moveTo>
                    <a:pt x="0" y="8"/>
                  </a:moveTo>
                  <a:lnTo>
                    <a:pt x="72" y="2"/>
                  </a:lnTo>
                  <a:lnTo>
                    <a:pt x="138" y="0"/>
                  </a:lnTo>
                  <a:lnTo>
                    <a:pt x="152" y="16"/>
                  </a:lnTo>
                  <a:lnTo>
                    <a:pt x="140" y="36"/>
                  </a:lnTo>
                  <a:lnTo>
                    <a:pt x="144" y="44"/>
                  </a:lnTo>
                  <a:lnTo>
                    <a:pt x="196" y="84"/>
                  </a:lnTo>
                  <a:lnTo>
                    <a:pt x="122" y="92"/>
                  </a:lnTo>
                  <a:lnTo>
                    <a:pt x="66" y="98"/>
                  </a:lnTo>
                  <a:lnTo>
                    <a:pt x="26" y="100"/>
                  </a:lnTo>
                  <a:lnTo>
                    <a:pt x="14" y="100"/>
                  </a:lnTo>
                  <a:lnTo>
                    <a:pt x="8" y="98"/>
                  </a:lnTo>
                  <a:lnTo>
                    <a:pt x="0" y="8"/>
                  </a:lnTo>
                  <a:close/>
                </a:path>
              </a:pathLst>
            </a:custGeom>
            <a:grpFill/>
            <a:ln w="6350" cmpd="sng">
              <a:solidFill>
                <a:schemeClr val="tx2"/>
              </a:solidFill>
              <a:prstDash val="solid"/>
              <a:round/>
              <a:headEnd/>
              <a:tailEnd/>
            </a:ln>
          </p:spPr>
          <p:txBody>
            <a:bodyPr/>
            <a:lstStyle/>
            <a:p>
              <a:endParaRPr lang="en-US"/>
            </a:p>
          </p:txBody>
        </p:sp>
        <p:sp>
          <p:nvSpPr>
            <p:cNvPr id="26" name="Freeform 21"/>
            <p:cNvSpPr>
              <a:spLocks/>
            </p:cNvSpPr>
            <p:nvPr/>
          </p:nvSpPr>
          <p:spPr bwMode="auto">
            <a:xfrm>
              <a:off x="7481888" y="2228850"/>
              <a:ext cx="325437" cy="520700"/>
            </a:xfrm>
            <a:custGeom>
              <a:avLst/>
              <a:gdLst>
                <a:gd name="T0" fmla="*/ 0 w 114"/>
                <a:gd name="T1" fmla="*/ 2147483647 h 182"/>
                <a:gd name="T2" fmla="*/ 2147483647 w 114"/>
                <a:gd name="T3" fmla="*/ 0 h 182"/>
                <a:gd name="T4" fmla="*/ 2147483647 w 114"/>
                <a:gd name="T5" fmla="*/ 2147483647 h 182"/>
                <a:gd name="T6" fmla="*/ 2147483647 w 114"/>
                <a:gd name="T7" fmla="*/ 2147483647 h 182"/>
                <a:gd name="T8" fmla="*/ 2147483647 w 114"/>
                <a:gd name="T9" fmla="*/ 2147483647 h 182"/>
                <a:gd name="T10" fmla="*/ 2147483647 w 114"/>
                <a:gd name="T11" fmla="*/ 2147483647 h 182"/>
                <a:gd name="T12" fmla="*/ 2147483647 w 114"/>
                <a:gd name="T13" fmla="*/ 2147483647 h 182"/>
                <a:gd name="T14" fmla="*/ 2147483647 w 114"/>
                <a:gd name="T15" fmla="*/ 2147483647 h 182"/>
                <a:gd name="T16" fmla="*/ 2147483647 w 114"/>
                <a:gd name="T17" fmla="*/ 2147483647 h 182"/>
                <a:gd name="T18" fmla="*/ 2147483647 w 114"/>
                <a:gd name="T19" fmla="*/ 2147483647 h 182"/>
                <a:gd name="T20" fmla="*/ 2147483647 w 114"/>
                <a:gd name="T21" fmla="*/ 2147483647 h 182"/>
                <a:gd name="T22" fmla="*/ 2147483647 w 114"/>
                <a:gd name="T23" fmla="*/ 2147483647 h 182"/>
                <a:gd name="T24" fmla="*/ 0 w 114"/>
                <a:gd name="T25" fmla="*/ 2147483647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82">
                  <a:moveTo>
                    <a:pt x="0" y="8"/>
                  </a:moveTo>
                  <a:lnTo>
                    <a:pt x="74" y="0"/>
                  </a:lnTo>
                  <a:lnTo>
                    <a:pt x="90" y="14"/>
                  </a:lnTo>
                  <a:lnTo>
                    <a:pt x="90" y="36"/>
                  </a:lnTo>
                  <a:lnTo>
                    <a:pt x="114" y="78"/>
                  </a:lnTo>
                  <a:lnTo>
                    <a:pt x="90" y="80"/>
                  </a:lnTo>
                  <a:lnTo>
                    <a:pt x="94" y="140"/>
                  </a:lnTo>
                  <a:lnTo>
                    <a:pt x="84" y="164"/>
                  </a:lnTo>
                  <a:lnTo>
                    <a:pt x="42" y="172"/>
                  </a:lnTo>
                  <a:lnTo>
                    <a:pt x="34" y="180"/>
                  </a:lnTo>
                  <a:lnTo>
                    <a:pt x="6" y="182"/>
                  </a:lnTo>
                  <a:lnTo>
                    <a:pt x="4" y="152"/>
                  </a:lnTo>
                  <a:lnTo>
                    <a:pt x="0" y="8"/>
                  </a:lnTo>
                  <a:close/>
                </a:path>
              </a:pathLst>
            </a:custGeom>
            <a:grpFill/>
            <a:ln w="6350" cmpd="sng">
              <a:solidFill>
                <a:schemeClr val="tx2"/>
              </a:solidFill>
              <a:prstDash val="solid"/>
              <a:round/>
              <a:headEnd/>
              <a:tailEnd/>
            </a:ln>
          </p:spPr>
          <p:txBody>
            <a:bodyPr/>
            <a:lstStyle/>
            <a:p>
              <a:endParaRPr lang="en-US"/>
            </a:p>
          </p:txBody>
        </p:sp>
        <p:sp>
          <p:nvSpPr>
            <p:cNvPr id="27" name="Freeform 22"/>
            <p:cNvSpPr>
              <a:spLocks/>
            </p:cNvSpPr>
            <p:nvPr/>
          </p:nvSpPr>
          <p:spPr bwMode="auto">
            <a:xfrm>
              <a:off x="7739063" y="2451100"/>
              <a:ext cx="274637" cy="184150"/>
            </a:xfrm>
            <a:custGeom>
              <a:avLst/>
              <a:gdLst>
                <a:gd name="T0" fmla="*/ 2147483647 w 96"/>
                <a:gd name="T1" fmla="*/ 0 h 64"/>
                <a:gd name="T2" fmla="*/ 2147483647 w 96"/>
                <a:gd name="T3" fmla="*/ 2147483647 h 64"/>
                <a:gd name="T4" fmla="*/ 2147483647 w 96"/>
                <a:gd name="T5" fmla="*/ 2147483647 h 64"/>
                <a:gd name="T6" fmla="*/ 2147483647 w 96"/>
                <a:gd name="T7" fmla="*/ 2147483647 h 64"/>
                <a:gd name="T8" fmla="*/ 2147483647 w 96"/>
                <a:gd name="T9" fmla="*/ 2147483647 h 64"/>
                <a:gd name="T10" fmla="*/ 2147483647 w 96"/>
                <a:gd name="T11" fmla="*/ 2147483647 h 64"/>
                <a:gd name="T12" fmla="*/ 2147483647 w 96"/>
                <a:gd name="T13" fmla="*/ 2147483647 h 64"/>
                <a:gd name="T14" fmla="*/ 2147483647 w 96"/>
                <a:gd name="T15" fmla="*/ 2147483647 h 64"/>
                <a:gd name="T16" fmla="*/ 0 w 96"/>
                <a:gd name="T17" fmla="*/ 2147483647 h 64"/>
                <a:gd name="T18" fmla="*/ 2147483647 w 9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4">
                  <a:moveTo>
                    <a:pt x="24" y="0"/>
                  </a:moveTo>
                  <a:lnTo>
                    <a:pt x="54" y="12"/>
                  </a:lnTo>
                  <a:lnTo>
                    <a:pt x="68" y="4"/>
                  </a:lnTo>
                  <a:lnTo>
                    <a:pt x="96" y="22"/>
                  </a:lnTo>
                  <a:lnTo>
                    <a:pt x="86" y="60"/>
                  </a:lnTo>
                  <a:lnTo>
                    <a:pt x="36" y="64"/>
                  </a:lnTo>
                  <a:lnTo>
                    <a:pt x="32" y="58"/>
                  </a:lnTo>
                  <a:lnTo>
                    <a:pt x="4" y="62"/>
                  </a:lnTo>
                  <a:lnTo>
                    <a:pt x="0" y="2"/>
                  </a:lnTo>
                  <a:lnTo>
                    <a:pt x="24" y="0"/>
                  </a:lnTo>
                  <a:close/>
                </a:path>
              </a:pathLst>
            </a:custGeom>
            <a:grpFill/>
            <a:ln w="6350" cmpd="sng">
              <a:solidFill>
                <a:schemeClr val="tx2"/>
              </a:solidFill>
              <a:round/>
              <a:headEnd/>
              <a:tailEnd/>
            </a:ln>
          </p:spPr>
          <p:txBody>
            <a:bodyPr/>
            <a:lstStyle/>
            <a:p>
              <a:endParaRPr lang="en-US"/>
            </a:p>
          </p:txBody>
        </p:sp>
        <p:sp>
          <p:nvSpPr>
            <p:cNvPr id="28" name="Freeform 23"/>
            <p:cNvSpPr>
              <a:spLocks/>
            </p:cNvSpPr>
            <p:nvPr/>
          </p:nvSpPr>
          <p:spPr bwMode="auto">
            <a:xfrm>
              <a:off x="7602538" y="2617788"/>
              <a:ext cx="422275" cy="377825"/>
            </a:xfrm>
            <a:custGeom>
              <a:avLst/>
              <a:gdLst>
                <a:gd name="T0" fmla="*/ 2147483647 w 148"/>
                <a:gd name="T1" fmla="*/ 2147483647 h 132"/>
                <a:gd name="T2" fmla="*/ 2147483647 w 148"/>
                <a:gd name="T3" fmla="*/ 2147483647 h 132"/>
                <a:gd name="T4" fmla="*/ 2147483647 w 148"/>
                <a:gd name="T5" fmla="*/ 2147483647 h 132"/>
                <a:gd name="T6" fmla="*/ 2147483647 w 148"/>
                <a:gd name="T7" fmla="*/ 2147483647 h 132"/>
                <a:gd name="T8" fmla="*/ 0 w 148"/>
                <a:gd name="T9" fmla="*/ 2147483647 h 132"/>
                <a:gd name="T10" fmla="*/ 2147483647 w 148"/>
                <a:gd name="T11" fmla="*/ 2147483647 h 132"/>
                <a:gd name="T12" fmla="*/ 2147483647 w 148"/>
                <a:gd name="T13" fmla="*/ 2147483647 h 132"/>
                <a:gd name="T14" fmla="*/ 2147483647 w 148"/>
                <a:gd name="T15" fmla="*/ 0 h 132"/>
                <a:gd name="T16" fmla="*/ 2147483647 w 148"/>
                <a:gd name="T17" fmla="*/ 2147483647 h 132"/>
                <a:gd name="T18" fmla="*/ 2147483647 w 148"/>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132">
                  <a:moveTo>
                    <a:pt x="134" y="2"/>
                  </a:moveTo>
                  <a:lnTo>
                    <a:pt x="148" y="80"/>
                  </a:lnTo>
                  <a:lnTo>
                    <a:pt x="142" y="124"/>
                  </a:lnTo>
                  <a:lnTo>
                    <a:pt x="8" y="132"/>
                  </a:lnTo>
                  <a:lnTo>
                    <a:pt x="0" y="36"/>
                  </a:lnTo>
                  <a:lnTo>
                    <a:pt x="42" y="28"/>
                  </a:lnTo>
                  <a:lnTo>
                    <a:pt x="52" y="4"/>
                  </a:lnTo>
                  <a:lnTo>
                    <a:pt x="80" y="0"/>
                  </a:lnTo>
                  <a:lnTo>
                    <a:pt x="84" y="6"/>
                  </a:lnTo>
                  <a:lnTo>
                    <a:pt x="134" y="2"/>
                  </a:lnTo>
                  <a:close/>
                </a:path>
              </a:pathLst>
            </a:custGeom>
            <a:grpFill/>
            <a:ln w="6350" cmpd="sng">
              <a:solidFill>
                <a:schemeClr val="tx2"/>
              </a:solidFill>
              <a:round/>
              <a:headEnd/>
              <a:tailEnd/>
            </a:ln>
          </p:spPr>
          <p:txBody>
            <a:bodyPr/>
            <a:lstStyle/>
            <a:p>
              <a:endParaRPr lang="en-US"/>
            </a:p>
          </p:txBody>
        </p:sp>
        <p:sp>
          <p:nvSpPr>
            <p:cNvPr id="29" name="Freeform 24"/>
            <p:cNvSpPr>
              <a:spLocks/>
            </p:cNvSpPr>
            <p:nvPr/>
          </p:nvSpPr>
          <p:spPr bwMode="auto">
            <a:xfrm>
              <a:off x="7143750" y="2251075"/>
              <a:ext cx="349250" cy="423863"/>
            </a:xfrm>
            <a:custGeom>
              <a:avLst/>
              <a:gdLst>
                <a:gd name="T0" fmla="*/ 2147483647 w 122"/>
                <a:gd name="T1" fmla="*/ 2147483647 h 148"/>
                <a:gd name="T2" fmla="*/ 2147483647 w 122"/>
                <a:gd name="T3" fmla="*/ 0 h 148"/>
                <a:gd name="T4" fmla="*/ 2147483647 w 122"/>
                <a:gd name="T5" fmla="*/ 2147483647 h 148"/>
                <a:gd name="T6" fmla="*/ 2147483647 w 122"/>
                <a:gd name="T7" fmla="*/ 2147483647 h 148"/>
                <a:gd name="T8" fmla="*/ 2147483647 w 122"/>
                <a:gd name="T9" fmla="*/ 2147483647 h 148"/>
                <a:gd name="T10" fmla="*/ 2147483647 w 122"/>
                <a:gd name="T11" fmla="*/ 2147483647 h 148"/>
                <a:gd name="T12" fmla="*/ 0 w 122"/>
                <a:gd name="T13" fmla="*/ 2147483647 h 148"/>
                <a:gd name="T14" fmla="*/ 0 w 122"/>
                <a:gd name="T15" fmla="*/ 2147483647 h 148"/>
                <a:gd name="T16" fmla="*/ 2147483647 w 122"/>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48">
                  <a:moveTo>
                    <a:pt x="4" y="6"/>
                  </a:moveTo>
                  <a:lnTo>
                    <a:pt x="118" y="0"/>
                  </a:lnTo>
                  <a:lnTo>
                    <a:pt x="122" y="144"/>
                  </a:lnTo>
                  <a:lnTo>
                    <a:pt x="100" y="140"/>
                  </a:lnTo>
                  <a:lnTo>
                    <a:pt x="94" y="148"/>
                  </a:lnTo>
                  <a:lnTo>
                    <a:pt x="28" y="136"/>
                  </a:lnTo>
                  <a:lnTo>
                    <a:pt x="0" y="132"/>
                  </a:lnTo>
                  <a:lnTo>
                    <a:pt x="0" y="82"/>
                  </a:lnTo>
                  <a:lnTo>
                    <a:pt x="4" y="6"/>
                  </a:lnTo>
                  <a:close/>
                </a:path>
              </a:pathLst>
            </a:custGeom>
            <a:grpFill/>
            <a:ln w="6350" cmpd="sng">
              <a:solidFill>
                <a:schemeClr val="tx2"/>
              </a:solidFill>
              <a:round/>
              <a:headEnd/>
              <a:tailEnd/>
            </a:ln>
          </p:spPr>
          <p:txBody>
            <a:bodyPr/>
            <a:lstStyle/>
            <a:p>
              <a:endParaRPr lang="en-US"/>
            </a:p>
          </p:txBody>
        </p:sp>
        <p:sp>
          <p:nvSpPr>
            <p:cNvPr id="30" name="Freeform 25"/>
            <p:cNvSpPr>
              <a:spLocks/>
            </p:cNvSpPr>
            <p:nvPr/>
          </p:nvSpPr>
          <p:spPr bwMode="auto">
            <a:xfrm>
              <a:off x="7624763" y="2971800"/>
              <a:ext cx="412750" cy="395288"/>
            </a:xfrm>
            <a:custGeom>
              <a:avLst/>
              <a:gdLst>
                <a:gd name="T0" fmla="*/ 0 w 144"/>
                <a:gd name="T1" fmla="*/ 2147483647 h 138"/>
                <a:gd name="T2" fmla="*/ 2147483647 w 144"/>
                <a:gd name="T3" fmla="*/ 0 h 138"/>
                <a:gd name="T4" fmla="*/ 2147483647 w 144"/>
                <a:gd name="T5" fmla="*/ 2147483647 h 138"/>
                <a:gd name="T6" fmla="*/ 2147483647 w 144"/>
                <a:gd name="T7" fmla="*/ 2147483647 h 138"/>
                <a:gd name="T8" fmla="*/ 2147483647 w 144"/>
                <a:gd name="T9" fmla="*/ 2147483647 h 138"/>
                <a:gd name="T10" fmla="*/ 0 w 144"/>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38">
                  <a:moveTo>
                    <a:pt x="0" y="8"/>
                  </a:moveTo>
                  <a:lnTo>
                    <a:pt x="134" y="0"/>
                  </a:lnTo>
                  <a:lnTo>
                    <a:pt x="144" y="98"/>
                  </a:lnTo>
                  <a:lnTo>
                    <a:pt x="140" y="130"/>
                  </a:lnTo>
                  <a:lnTo>
                    <a:pt x="4" y="138"/>
                  </a:lnTo>
                  <a:lnTo>
                    <a:pt x="0" y="8"/>
                  </a:lnTo>
                  <a:close/>
                </a:path>
              </a:pathLst>
            </a:custGeom>
            <a:grpFill/>
            <a:ln w="6350" cmpd="sng">
              <a:solidFill>
                <a:schemeClr val="tx2"/>
              </a:solidFill>
              <a:round/>
              <a:headEnd/>
              <a:tailEnd/>
            </a:ln>
          </p:spPr>
          <p:txBody>
            <a:bodyPr/>
            <a:lstStyle/>
            <a:p>
              <a:endParaRPr lang="en-US"/>
            </a:p>
          </p:txBody>
        </p:sp>
        <p:sp>
          <p:nvSpPr>
            <p:cNvPr id="31" name="Freeform 26"/>
            <p:cNvSpPr>
              <a:spLocks/>
            </p:cNvSpPr>
            <p:nvPr/>
          </p:nvSpPr>
          <p:spPr bwMode="auto">
            <a:xfrm>
              <a:off x="7635875" y="3343275"/>
              <a:ext cx="430213" cy="430213"/>
            </a:xfrm>
            <a:custGeom>
              <a:avLst/>
              <a:gdLst>
                <a:gd name="T0" fmla="*/ 0 w 150"/>
                <a:gd name="T1" fmla="*/ 2147483647 h 150"/>
                <a:gd name="T2" fmla="*/ 2147483647 w 150"/>
                <a:gd name="T3" fmla="*/ 0 h 150"/>
                <a:gd name="T4" fmla="*/ 2147483647 w 150"/>
                <a:gd name="T5" fmla="*/ 2147483647 h 150"/>
                <a:gd name="T6" fmla="*/ 2147483647 w 150"/>
                <a:gd name="T7" fmla="*/ 2147483647 h 150"/>
                <a:gd name="T8" fmla="*/ 2147483647 w 150"/>
                <a:gd name="T9" fmla="*/ 2147483647 h 150"/>
                <a:gd name="T10" fmla="*/ 0 w 150"/>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50">
                  <a:moveTo>
                    <a:pt x="0" y="8"/>
                  </a:moveTo>
                  <a:lnTo>
                    <a:pt x="136" y="0"/>
                  </a:lnTo>
                  <a:lnTo>
                    <a:pt x="150" y="130"/>
                  </a:lnTo>
                  <a:lnTo>
                    <a:pt x="148" y="136"/>
                  </a:lnTo>
                  <a:lnTo>
                    <a:pt x="8" y="150"/>
                  </a:lnTo>
                  <a:lnTo>
                    <a:pt x="0" y="8"/>
                  </a:lnTo>
                  <a:close/>
                </a:path>
              </a:pathLst>
            </a:custGeom>
            <a:grpFill/>
            <a:ln w="6350" cmpd="sng">
              <a:solidFill>
                <a:schemeClr val="tx2"/>
              </a:solidFill>
              <a:round/>
              <a:headEnd/>
              <a:tailEnd/>
            </a:ln>
          </p:spPr>
          <p:txBody>
            <a:bodyPr/>
            <a:lstStyle/>
            <a:p>
              <a:endParaRPr lang="en-US"/>
            </a:p>
          </p:txBody>
        </p:sp>
        <p:sp>
          <p:nvSpPr>
            <p:cNvPr id="32" name="Freeform 27"/>
            <p:cNvSpPr>
              <a:spLocks/>
            </p:cNvSpPr>
            <p:nvPr/>
          </p:nvSpPr>
          <p:spPr bwMode="auto">
            <a:xfrm>
              <a:off x="7224713" y="2640013"/>
              <a:ext cx="400050" cy="377825"/>
            </a:xfrm>
            <a:custGeom>
              <a:avLst/>
              <a:gdLst>
                <a:gd name="T0" fmla="*/ 0 w 140"/>
                <a:gd name="T1" fmla="*/ 0 h 132"/>
                <a:gd name="T2" fmla="*/ 2147483647 w 140"/>
                <a:gd name="T3" fmla="*/ 2147483647 h 132"/>
                <a:gd name="T4" fmla="*/ 2147483647 w 140"/>
                <a:gd name="T5" fmla="*/ 2147483647 h 132"/>
                <a:gd name="T6" fmla="*/ 2147483647 w 140"/>
                <a:gd name="T7" fmla="*/ 2147483647 h 132"/>
                <a:gd name="T8" fmla="*/ 2147483647 w 140"/>
                <a:gd name="T9" fmla="*/ 2147483647 h 132"/>
                <a:gd name="T10" fmla="*/ 2147483647 w 140"/>
                <a:gd name="T11" fmla="*/ 2147483647 h 132"/>
                <a:gd name="T12" fmla="*/ 2147483647 w 140"/>
                <a:gd name="T13" fmla="*/ 2147483647 h 132"/>
                <a:gd name="T14" fmla="*/ 2147483647 w 140"/>
                <a:gd name="T15" fmla="*/ 2147483647 h 132"/>
                <a:gd name="T16" fmla="*/ 2147483647 w 140"/>
                <a:gd name="T17" fmla="*/ 2147483647 h 132"/>
                <a:gd name="T18" fmla="*/ 2147483647 w 140"/>
                <a:gd name="T19" fmla="*/ 2147483647 h 132"/>
                <a:gd name="T20" fmla="*/ 0 w 140"/>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32">
                  <a:moveTo>
                    <a:pt x="0" y="0"/>
                  </a:moveTo>
                  <a:lnTo>
                    <a:pt x="66" y="12"/>
                  </a:lnTo>
                  <a:lnTo>
                    <a:pt x="72" y="4"/>
                  </a:lnTo>
                  <a:lnTo>
                    <a:pt x="94" y="8"/>
                  </a:lnTo>
                  <a:lnTo>
                    <a:pt x="96" y="38"/>
                  </a:lnTo>
                  <a:lnTo>
                    <a:pt x="124" y="36"/>
                  </a:lnTo>
                  <a:lnTo>
                    <a:pt x="132" y="28"/>
                  </a:lnTo>
                  <a:lnTo>
                    <a:pt x="140" y="124"/>
                  </a:lnTo>
                  <a:lnTo>
                    <a:pt x="8" y="132"/>
                  </a:lnTo>
                  <a:lnTo>
                    <a:pt x="4" y="80"/>
                  </a:lnTo>
                  <a:lnTo>
                    <a:pt x="0" y="0"/>
                  </a:lnTo>
                  <a:close/>
                </a:path>
              </a:pathLst>
            </a:custGeom>
            <a:grpFill/>
            <a:ln w="6350" cmpd="sng">
              <a:solidFill>
                <a:schemeClr val="tx2"/>
              </a:solidFill>
              <a:round/>
              <a:headEnd/>
              <a:tailEnd/>
            </a:ln>
          </p:spPr>
          <p:txBody>
            <a:bodyPr/>
            <a:lstStyle/>
            <a:p>
              <a:endParaRPr lang="en-US"/>
            </a:p>
          </p:txBody>
        </p:sp>
        <p:sp>
          <p:nvSpPr>
            <p:cNvPr id="33" name="Freeform 28"/>
            <p:cNvSpPr>
              <a:spLocks/>
            </p:cNvSpPr>
            <p:nvPr/>
          </p:nvSpPr>
          <p:spPr bwMode="auto">
            <a:xfrm>
              <a:off x="7246938" y="2995613"/>
              <a:ext cx="388937" cy="393700"/>
            </a:xfrm>
            <a:custGeom>
              <a:avLst/>
              <a:gdLst>
                <a:gd name="T0" fmla="*/ 0 w 136"/>
                <a:gd name="T1" fmla="*/ 2147483647 h 138"/>
                <a:gd name="T2" fmla="*/ 2147483647 w 136"/>
                <a:gd name="T3" fmla="*/ 0 h 138"/>
                <a:gd name="T4" fmla="*/ 2147483647 w 136"/>
                <a:gd name="T5" fmla="*/ 2147483647 h 138"/>
                <a:gd name="T6" fmla="*/ 2147483647 w 136"/>
                <a:gd name="T7" fmla="*/ 2147483647 h 138"/>
                <a:gd name="T8" fmla="*/ 2147483647 w 136"/>
                <a:gd name="T9" fmla="*/ 2147483647 h 138"/>
                <a:gd name="T10" fmla="*/ 0 w 136"/>
                <a:gd name="T11" fmla="*/ 2147483647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8">
                  <a:moveTo>
                    <a:pt x="0" y="8"/>
                  </a:moveTo>
                  <a:lnTo>
                    <a:pt x="132" y="0"/>
                  </a:lnTo>
                  <a:lnTo>
                    <a:pt x="136" y="130"/>
                  </a:lnTo>
                  <a:lnTo>
                    <a:pt x="8" y="138"/>
                  </a:lnTo>
                  <a:lnTo>
                    <a:pt x="4" y="124"/>
                  </a:lnTo>
                  <a:lnTo>
                    <a:pt x="0" y="8"/>
                  </a:lnTo>
                  <a:close/>
                </a:path>
              </a:pathLst>
            </a:custGeom>
            <a:grpFill/>
            <a:ln w="6350" cmpd="sng">
              <a:solidFill>
                <a:schemeClr val="tx2"/>
              </a:solidFill>
              <a:round/>
              <a:headEnd/>
              <a:tailEnd/>
            </a:ln>
          </p:spPr>
          <p:txBody>
            <a:bodyPr/>
            <a:lstStyle/>
            <a:p>
              <a:endParaRPr lang="en-US"/>
            </a:p>
          </p:txBody>
        </p:sp>
        <p:sp>
          <p:nvSpPr>
            <p:cNvPr id="34" name="Freeform 29"/>
            <p:cNvSpPr>
              <a:spLocks/>
            </p:cNvSpPr>
            <p:nvPr/>
          </p:nvSpPr>
          <p:spPr bwMode="auto">
            <a:xfrm>
              <a:off x="7270750" y="3367088"/>
              <a:ext cx="388938" cy="417512"/>
            </a:xfrm>
            <a:custGeom>
              <a:avLst/>
              <a:gdLst>
                <a:gd name="T0" fmla="*/ 0 w 136"/>
                <a:gd name="T1" fmla="*/ 2147483647 h 146"/>
                <a:gd name="T2" fmla="*/ 2147483647 w 136"/>
                <a:gd name="T3" fmla="*/ 0 h 146"/>
                <a:gd name="T4" fmla="*/ 2147483647 w 136"/>
                <a:gd name="T5" fmla="*/ 2147483647 h 146"/>
                <a:gd name="T6" fmla="*/ 0 w 136"/>
                <a:gd name="T7" fmla="*/ 2147483647 h 146"/>
                <a:gd name="T8" fmla="*/ 0 w 136"/>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46">
                  <a:moveTo>
                    <a:pt x="0" y="8"/>
                  </a:moveTo>
                  <a:lnTo>
                    <a:pt x="128" y="0"/>
                  </a:lnTo>
                  <a:lnTo>
                    <a:pt x="136" y="142"/>
                  </a:lnTo>
                  <a:lnTo>
                    <a:pt x="0" y="146"/>
                  </a:lnTo>
                  <a:lnTo>
                    <a:pt x="0" y="8"/>
                  </a:lnTo>
                  <a:close/>
                </a:path>
              </a:pathLst>
            </a:custGeom>
            <a:grpFill/>
            <a:ln w="6350" cmpd="sng">
              <a:solidFill>
                <a:schemeClr val="tx2"/>
              </a:solidFill>
              <a:round/>
              <a:headEnd/>
              <a:tailEnd/>
            </a:ln>
          </p:spPr>
          <p:txBody>
            <a:bodyPr/>
            <a:lstStyle/>
            <a:p>
              <a:endParaRPr lang="en-US"/>
            </a:p>
          </p:txBody>
        </p:sp>
        <p:sp>
          <p:nvSpPr>
            <p:cNvPr id="35" name="Freeform 30"/>
            <p:cNvSpPr>
              <a:spLocks/>
            </p:cNvSpPr>
            <p:nvPr/>
          </p:nvSpPr>
          <p:spPr bwMode="auto">
            <a:xfrm>
              <a:off x="7659688" y="3732213"/>
              <a:ext cx="411162" cy="446087"/>
            </a:xfrm>
            <a:custGeom>
              <a:avLst/>
              <a:gdLst>
                <a:gd name="T0" fmla="*/ 0 w 144"/>
                <a:gd name="T1" fmla="*/ 2147483647 h 156"/>
                <a:gd name="T2" fmla="*/ 2147483647 w 144"/>
                <a:gd name="T3" fmla="*/ 0 h 156"/>
                <a:gd name="T4" fmla="*/ 2147483647 w 144"/>
                <a:gd name="T5" fmla="*/ 2147483647 h 156"/>
                <a:gd name="T6" fmla="*/ 2147483647 w 144"/>
                <a:gd name="T7" fmla="*/ 2147483647 h 156"/>
                <a:gd name="T8" fmla="*/ 2147483647 w 144"/>
                <a:gd name="T9" fmla="*/ 2147483647 h 156"/>
                <a:gd name="T10" fmla="*/ 2147483647 w 144"/>
                <a:gd name="T11" fmla="*/ 2147483647 h 156"/>
                <a:gd name="T12" fmla="*/ 2147483647 w 144"/>
                <a:gd name="T13" fmla="*/ 2147483647 h 156"/>
                <a:gd name="T14" fmla="*/ 2147483647 w 144"/>
                <a:gd name="T15" fmla="*/ 2147483647 h 156"/>
                <a:gd name="T16" fmla="*/ 2147483647 w 144"/>
                <a:gd name="T17" fmla="*/ 2147483647 h 156"/>
                <a:gd name="T18" fmla="*/ 0 w 144"/>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56">
                  <a:moveTo>
                    <a:pt x="0" y="14"/>
                  </a:moveTo>
                  <a:lnTo>
                    <a:pt x="140" y="0"/>
                  </a:lnTo>
                  <a:lnTo>
                    <a:pt x="144" y="70"/>
                  </a:lnTo>
                  <a:lnTo>
                    <a:pt x="144" y="118"/>
                  </a:lnTo>
                  <a:lnTo>
                    <a:pt x="144" y="134"/>
                  </a:lnTo>
                  <a:lnTo>
                    <a:pt x="144" y="142"/>
                  </a:lnTo>
                  <a:lnTo>
                    <a:pt x="72" y="150"/>
                  </a:lnTo>
                  <a:lnTo>
                    <a:pt x="4" y="156"/>
                  </a:lnTo>
                  <a:lnTo>
                    <a:pt x="2" y="130"/>
                  </a:lnTo>
                  <a:lnTo>
                    <a:pt x="0" y="14"/>
                  </a:lnTo>
                  <a:close/>
                </a:path>
              </a:pathLst>
            </a:custGeom>
            <a:grpFill/>
            <a:ln w="6350" cmpd="sng">
              <a:solidFill>
                <a:schemeClr val="tx2"/>
              </a:solidFill>
              <a:round/>
              <a:headEnd/>
              <a:tailEnd/>
            </a:ln>
          </p:spPr>
          <p:txBody>
            <a:bodyPr/>
            <a:lstStyle/>
            <a:p>
              <a:endParaRPr lang="en-US"/>
            </a:p>
          </p:txBody>
        </p:sp>
        <p:sp>
          <p:nvSpPr>
            <p:cNvPr id="36" name="Freeform 31"/>
            <p:cNvSpPr>
              <a:spLocks/>
            </p:cNvSpPr>
            <p:nvPr/>
          </p:nvSpPr>
          <p:spPr bwMode="auto">
            <a:xfrm>
              <a:off x="7670800" y="4138613"/>
              <a:ext cx="411163" cy="388937"/>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14"/>
                  </a:moveTo>
                  <a:lnTo>
                    <a:pt x="140" y="0"/>
                  </a:lnTo>
                  <a:lnTo>
                    <a:pt x="140" y="16"/>
                  </a:lnTo>
                  <a:lnTo>
                    <a:pt x="144" y="130"/>
                  </a:lnTo>
                  <a:lnTo>
                    <a:pt x="12" y="136"/>
                  </a:lnTo>
                  <a:lnTo>
                    <a:pt x="4" y="124"/>
                  </a:lnTo>
                  <a:lnTo>
                    <a:pt x="0" y="14"/>
                  </a:lnTo>
                  <a:close/>
                </a:path>
              </a:pathLst>
            </a:custGeom>
            <a:grpFill/>
            <a:ln w="6350" cmpd="sng">
              <a:solidFill>
                <a:schemeClr val="tx2"/>
              </a:solidFill>
              <a:round/>
              <a:headEnd/>
              <a:tailEnd/>
            </a:ln>
          </p:spPr>
          <p:txBody>
            <a:bodyPr/>
            <a:lstStyle/>
            <a:p>
              <a:endParaRPr lang="en-US"/>
            </a:p>
          </p:txBody>
        </p:sp>
        <p:sp>
          <p:nvSpPr>
            <p:cNvPr id="37" name="Freeform 32"/>
            <p:cNvSpPr>
              <a:spLocks/>
            </p:cNvSpPr>
            <p:nvPr/>
          </p:nvSpPr>
          <p:spPr bwMode="auto">
            <a:xfrm>
              <a:off x="7705725" y="4505325"/>
              <a:ext cx="411163" cy="388938"/>
            </a:xfrm>
            <a:custGeom>
              <a:avLst/>
              <a:gdLst>
                <a:gd name="T0" fmla="*/ 0 w 144"/>
                <a:gd name="T1" fmla="*/ 2147483647 h 136"/>
                <a:gd name="T2" fmla="*/ 2147483647 w 144"/>
                <a:gd name="T3" fmla="*/ 0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0 w 144"/>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36">
                  <a:moveTo>
                    <a:pt x="0" y="8"/>
                  </a:moveTo>
                  <a:lnTo>
                    <a:pt x="136" y="0"/>
                  </a:lnTo>
                  <a:lnTo>
                    <a:pt x="144" y="110"/>
                  </a:lnTo>
                  <a:lnTo>
                    <a:pt x="140" y="130"/>
                  </a:lnTo>
                  <a:lnTo>
                    <a:pt x="32" y="136"/>
                  </a:lnTo>
                  <a:lnTo>
                    <a:pt x="4" y="136"/>
                  </a:lnTo>
                  <a:lnTo>
                    <a:pt x="0" y="8"/>
                  </a:lnTo>
                  <a:close/>
                </a:path>
              </a:pathLst>
            </a:custGeom>
            <a:grpFill/>
            <a:ln w="6350" cmpd="sng">
              <a:solidFill>
                <a:schemeClr val="tx2"/>
              </a:solidFill>
              <a:round/>
              <a:headEnd/>
              <a:tailEnd/>
            </a:ln>
          </p:spPr>
          <p:txBody>
            <a:bodyPr/>
            <a:lstStyle/>
            <a:p>
              <a:endParaRPr lang="en-US"/>
            </a:p>
          </p:txBody>
        </p:sp>
        <p:sp>
          <p:nvSpPr>
            <p:cNvPr id="38" name="Freeform 33"/>
            <p:cNvSpPr>
              <a:spLocks/>
            </p:cNvSpPr>
            <p:nvPr/>
          </p:nvSpPr>
          <p:spPr bwMode="auto">
            <a:xfrm>
              <a:off x="7304088" y="4494213"/>
              <a:ext cx="412750" cy="422275"/>
            </a:xfrm>
            <a:custGeom>
              <a:avLst/>
              <a:gdLst>
                <a:gd name="T0" fmla="*/ 0 w 144"/>
                <a:gd name="T1" fmla="*/ 2147483647 h 148"/>
                <a:gd name="T2" fmla="*/ 2147483647 w 144"/>
                <a:gd name="T3" fmla="*/ 0 h 148"/>
                <a:gd name="T4" fmla="*/ 2147483647 w 144"/>
                <a:gd name="T5" fmla="*/ 2147483647 h 148"/>
                <a:gd name="T6" fmla="*/ 2147483647 w 144"/>
                <a:gd name="T7" fmla="*/ 2147483647 h 148"/>
                <a:gd name="T8" fmla="*/ 2147483647 w 144"/>
                <a:gd name="T9" fmla="*/ 2147483647 h 148"/>
                <a:gd name="T10" fmla="*/ 2147483647 w 144"/>
                <a:gd name="T11" fmla="*/ 2147483647 h 148"/>
                <a:gd name="T12" fmla="*/ 0 w 144"/>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8">
                  <a:moveTo>
                    <a:pt x="0" y="6"/>
                  </a:moveTo>
                  <a:lnTo>
                    <a:pt x="132" y="0"/>
                  </a:lnTo>
                  <a:lnTo>
                    <a:pt x="140" y="12"/>
                  </a:lnTo>
                  <a:lnTo>
                    <a:pt x="144" y="140"/>
                  </a:lnTo>
                  <a:lnTo>
                    <a:pt x="44" y="146"/>
                  </a:lnTo>
                  <a:lnTo>
                    <a:pt x="8" y="148"/>
                  </a:lnTo>
                  <a:lnTo>
                    <a:pt x="0" y="6"/>
                  </a:lnTo>
                  <a:close/>
                </a:path>
              </a:pathLst>
            </a:custGeom>
            <a:grpFill/>
            <a:ln w="6350" cmpd="sng">
              <a:solidFill>
                <a:schemeClr val="tx2"/>
              </a:solidFill>
              <a:round/>
              <a:headEnd/>
              <a:tailEnd/>
            </a:ln>
          </p:spPr>
          <p:txBody>
            <a:bodyPr/>
            <a:lstStyle/>
            <a:p>
              <a:endParaRPr lang="en-US"/>
            </a:p>
          </p:txBody>
        </p:sp>
        <p:sp>
          <p:nvSpPr>
            <p:cNvPr id="39" name="Freeform 34"/>
            <p:cNvSpPr>
              <a:spLocks/>
            </p:cNvSpPr>
            <p:nvPr/>
          </p:nvSpPr>
          <p:spPr bwMode="auto">
            <a:xfrm>
              <a:off x="6910388" y="4510088"/>
              <a:ext cx="417512" cy="423862"/>
            </a:xfrm>
            <a:custGeom>
              <a:avLst/>
              <a:gdLst>
                <a:gd name="T0" fmla="*/ 2147483647 w 146"/>
                <a:gd name="T1" fmla="*/ 2147483647 h 148"/>
                <a:gd name="T2" fmla="*/ 2147483647 w 146"/>
                <a:gd name="T3" fmla="*/ 2147483647 h 148"/>
                <a:gd name="T4" fmla="*/ 2147483647 w 146"/>
                <a:gd name="T5" fmla="*/ 2147483647 h 148"/>
                <a:gd name="T6" fmla="*/ 0 w 146"/>
                <a:gd name="T7" fmla="*/ 2147483647 h 148"/>
                <a:gd name="T8" fmla="*/ 2147483647 w 146"/>
                <a:gd name="T9" fmla="*/ 2147483647 h 148"/>
                <a:gd name="T10" fmla="*/ 2147483647 w 146"/>
                <a:gd name="T11" fmla="*/ 0 h 148"/>
                <a:gd name="T12" fmla="*/ 2147483647 w 146"/>
                <a:gd name="T13" fmla="*/ 2147483647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48">
                  <a:moveTo>
                    <a:pt x="146" y="142"/>
                  </a:moveTo>
                  <a:lnTo>
                    <a:pt x="64" y="146"/>
                  </a:lnTo>
                  <a:lnTo>
                    <a:pt x="6" y="148"/>
                  </a:lnTo>
                  <a:lnTo>
                    <a:pt x="0" y="38"/>
                  </a:lnTo>
                  <a:lnTo>
                    <a:pt x="8" y="6"/>
                  </a:lnTo>
                  <a:lnTo>
                    <a:pt x="138" y="0"/>
                  </a:lnTo>
                  <a:lnTo>
                    <a:pt x="146" y="142"/>
                  </a:lnTo>
                  <a:close/>
                </a:path>
              </a:pathLst>
            </a:custGeom>
            <a:solidFill>
              <a:schemeClr val="accent2">
                <a:lumMod val="60000"/>
                <a:lumOff val="40000"/>
              </a:schemeClr>
            </a:solidFill>
            <a:ln w="6350" cmpd="sng">
              <a:solidFill>
                <a:schemeClr val="accent2"/>
              </a:solidFill>
              <a:round/>
              <a:headEnd/>
              <a:tailEnd/>
            </a:ln>
          </p:spPr>
          <p:txBody>
            <a:bodyPr/>
            <a:lstStyle/>
            <a:p>
              <a:endParaRPr lang="en-US"/>
            </a:p>
          </p:txBody>
        </p:sp>
        <p:sp>
          <p:nvSpPr>
            <p:cNvPr id="40" name="Freeform 35"/>
            <p:cNvSpPr>
              <a:spLocks/>
            </p:cNvSpPr>
            <p:nvPr/>
          </p:nvSpPr>
          <p:spPr bwMode="auto">
            <a:xfrm>
              <a:off x="7286625" y="4105275"/>
              <a:ext cx="395288" cy="404813"/>
            </a:xfrm>
            <a:custGeom>
              <a:avLst/>
              <a:gdLst>
                <a:gd name="T0" fmla="*/ 2147483647 w 138"/>
                <a:gd name="T1" fmla="*/ 2147483647 h 142"/>
                <a:gd name="T2" fmla="*/ 2147483647 w 138"/>
                <a:gd name="T3" fmla="*/ 2147483647 h 142"/>
                <a:gd name="T4" fmla="*/ 0 w 138"/>
                <a:gd name="T5" fmla="*/ 2147483647 h 142"/>
                <a:gd name="T6" fmla="*/ 2147483647 w 138"/>
                <a:gd name="T7" fmla="*/ 0 h 142"/>
                <a:gd name="T8" fmla="*/ 2147483647 w 138"/>
                <a:gd name="T9" fmla="*/ 2147483647 h 142"/>
                <a:gd name="T10" fmla="*/ 2147483647 w 138"/>
                <a:gd name="T11" fmla="*/ 2147483647 h 142"/>
                <a:gd name="T12" fmla="*/ 2147483647 w 138"/>
                <a:gd name="T13" fmla="*/ 2147483647 h 142"/>
                <a:gd name="T14" fmla="*/ 2147483647 w 138"/>
                <a:gd name="T15" fmla="*/ 2147483647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2">
                  <a:moveTo>
                    <a:pt x="138" y="136"/>
                  </a:moveTo>
                  <a:lnTo>
                    <a:pt x="6" y="142"/>
                  </a:lnTo>
                  <a:lnTo>
                    <a:pt x="0" y="8"/>
                  </a:lnTo>
                  <a:lnTo>
                    <a:pt x="132" y="0"/>
                  </a:lnTo>
                  <a:lnTo>
                    <a:pt x="132" y="12"/>
                  </a:lnTo>
                  <a:lnTo>
                    <a:pt x="134" y="26"/>
                  </a:lnTo>
                  <a:lnTo>
                    <a:pt x="136" y="82"/>
                  </a:lnTo>
                  <a:lnTo>
                    <a:pt x="138" y="136"/>
                  </a:lnTo>
                  <a:close/>
                </a:path>
              </a:pathLst>
            </a:custGeom>
            <a:grpFill/>
            <a:ln w="6350" cmpd="sng">
              <a:solidFill>
                <a:schemeClr val="tx2"/>
              </a:solidFill>
              <a:prstDash val="solid"/>
              <a:round/>
              <a:headEnd/>
              <a:tailEnd/>
            </a:ln>
          </p:spPr>
          <p:txBody>
            <a:bodyPr/>
            <a:lstStyle/>
            <a:p>
              <a:endParaRPr lang="en-US"/>
            </a:p>
          </p:txBody>
        </p:sp>
        <p:sp>
          <p:nvSpPr>
            <p:cNvPr id="41" name="Freeform 36"/>
            <p:cNvSpPr>
              <a:spLocks/>
            </p:cNvSpPr>
            <p:nvPr/>
          </p:nvSpPr>
          <p:spPr bwMode="auto">
            <a:xfrm>
              <a:off x="7270750" y="3773488"/>
              <a:ext cx="393700" cy="354012"/>
            </a:xfrm>
            <a:custGeom>
              <a:avLst/>
              <a:gdLst>
                <a:gd name="T0" fmla="*/ 2147483647 w 138"/>
                <a:gd name="T1" fmla="*/ 2147483647 h 124"/>
                <a:gd name="T2" fmla="*/ 2147483647 w 138"/>
                <a:gd name="T3" fmla="*/ 2147483647 h 124"/>
                <a:gd name="T4" fmla="*/ 0 w 138"/>
                <a:gd name="T5" fmla="*/ 2147483647 h 124"/>
                <a:gd name="T6" fmla="*/ 2147483647 w 138"/>
                <a:gd name="T7" fmla="*/ 0 h 124"/>
                <a:gd name="T8" fmla="*/ 2147483647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138" y="116"/>
                  </a:moveTo>
                  <a:lnTo>
                    <a:pt x="6" y="124"/>
                  </a:lnTo>
                  <a:lnTo>
                    <a:pt x="0" y="4"/>
                  </a:lnTo>
                  <a:lnTo>
                    <a:pt x="136" y="0"/>
                  </a:lnTo>
                  <a:lnTo>
                    <a:pt x="138" y="116"/>
                  </a:lnTo>
                  <a:close/>
                </a:path>
              </a:pathLst>
            </a:custGeom>
            <a:grpFill/>
            <a:ln w="6350" cmpd="sng">
              <a:solidFill>
                <a:schemeClr val="tx2"/>
              </a:solidFill>
              <a:round/>
              <a:headEnd/>
              <a:tailEnd/>
            </a:ln>
          </p:spPr>
          <p:txBody>
            <a:bodyPr/>
            <a:lstStyle/>
            <a:p>
              <a:endParaRPr lang="en-US"/>
            </a:p>
          </p:txBody>
        </p:sp>
        <p:sp>
          <p:nvSpPr>
            <p:cNvPr id="42" name="Freeform 37"/>
            <p:cNvSpPr>
              <a:spLocks/>
            </p:cNvSpPr>
            <p:nvPr/>
          </p:nvSpPr>
          <p:spPr bwMode="auto">
            <a:xfrm>
              <a:off x="6434138" y="4619625"/>
              <a:ext cx="492125" cy="354013"/>
            </a:xfrm>
            <a:custGeom>
              <a:avLst/>
              <a:gdLst>
                <a:gd name="T0" fmla="*/ 2147483647 w 172"/>
                <a:gd name="T1" fmla="*/ 2147483647 h 124"/>
                <a:gd name="T2" fmla="*/ 2147483647 w 172"/>
                <a:gd name="T3" fmla="*/ 2147483647 h 124"/>
                <a:gd name="T4" fmla="*/ 2147483647 w 172"/>
                <a:gd name="T5" fmla="*/ 2147483647 h 124"/>
                <a:gd name="T6" fmla="*/ 0 w 172"/>
                <a:gd name="T7" fmla="*/ 2147483647 h 124"/>
                <a:gd name="T8" fmla="*/ 2147483647 w 172"/>
                <a:gd name="T9" fmla="*/ 0 h 124"/>
                <a:gd name="T10" fmla="*/ 2147483647 w 172"/>
                <a:gd name="T11" fmla="*/ 2147483647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24">
                  <a:moveTo>
                    <a:pt x="172" y="110"/>
                  </a:moveTo>
                  <a:lnTo>
                    <a:pt x="162" y="120"/>
                  </a:lnTo>
                  <a:lnTo>
                    <a:pt x="4" y="124"/>
                  </a:lnTo>
                  <a:lnTo>
                    <a:pt x="0" y="14"/>
                  </a:lnTo>
                  <a:lnTo>
                    <a:pt x="166" y="0"/>
                  </a:lnTo>
                  <a:lnTo>
                    <a:pt x="172" y="110"/>
                  </a:lnTo>
                  <a:close/>
                </a:path>
              </a:pathLst>
            </a:custGeom>
            <a:grpFill/>
            <a:ln w="6350" cmpd="sng">
              <a:solidFill>
                <a:schemeClr val="tx2"/>
              </a:solidFill>
              <a:round/>
              <a:headEnd/>
              <a:tailEnd/>
            </a:ln>
          </p:spPr>
          <p:txBody>
            <a:bodyPr/>
            <a:lstStyle/>
            <a:p>
              <a:endParaRPr lang="en-US"/>
            </a:p>
          </p:txBody>
        </p:sp>
        <p:sp>
          <p:nvSpPr>
            <p:cNvPr id="43" name="Freeform 38"/>
            <p:cNvSpPr>
              <a:spLocks/>
            </p:cNvSpPr>
            <p:nvPr/>
          </p:nvSpPr>
          <p:spPr bwMode="auto">
            <a:xfrm>
              <a:off x="6910388" y="4127500"/>
              <a:ext cx="393700" cy="400050"/>
            </a:xfrm>
            <a:custGeom>
              <a:avLst/>
              <a:gdLst>
                <a:gd name="T0" fmla="*/ 2147483647 w 138"/>
                <a:gd name="T1" fmla="*/ 2147483647 h 140"/>
                <a:gd name="T2" fmla="*/ 2147483647 w 138"/>
                <a:gd name="T3" fmla="*/ 2147483647 h 140"/>
                <a:gd name="T4" fmla="*/ 0 w 138"/>
                <a:gd name="T5" fmla="*/ 2147483647 h 140"/>
                <a:gd name="T6" fmla="*/ 0 w 138"/>
                <a:gd name="T7" fmla="*/ 2147483647 h 140"/>
                <a:gd name="T8" fmla="*/ 0 w 138"/>
                <a:gd name="T9" fmla="*/ 2147483647 h 140"/>
                <a:gd name="T10" fmla="*/ 2147483647 w 138"/>
                <a:gd name="T11" fmla="*/ 2147483647 h 140"/>
                <a:gd name="T12" fmla="*/ 2147483647 w 138"/>
                <a:gd name="T13" fmla="*/ 0 h 140"/>
                <a:gd name="T14" fmla="*/ 2147483647 w 138"/>
                <a:gd name="T15" fmla="*/ 2147483647 h 140"/>
                <a:gd name="T16" fmla="*/ 2147483647 w 138"/>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140">
                  <a:moveTo>
                    <a:pt x="8" y="140"/>
                  </a:moveTo>
                  <a:lnTo>
                    <a:pt x="2" y="64"/>
                  </a:lnTo>
                  <a:lnTo>
                    <a:pt x="0" y="34"/>
                  </a:lnTo>
                  <a:lnTo>
                    <a:pt x="0" y="14"/>
                  </a:lnTo>
                  <a:lnTo>
                    <a:pt x="0" y="8"/>
                  </a:lnTo>
                  <a:lnTo>
                    <a:pt x="2" y="4"/>
                  </a:lnTo>
                  <a:lnTo>
                    <a:pt x="132" y="0"/>
                  </a:lnTo>
                  <a:lnTo>
                    <a:pt x="138" y="134"/>
                  </a:lnTo>
                  <a:lnTo>
                    <a:pt x="8" y="140"/>
                  </a:lnTo>
                  <a:close/>
                </a:path>
              </a:pathLst>
            </a:custGeom>
            <a:grpFill/>
            <a:ln w="6350" cmpd="sng">
              <a:solidFill>
                <a:schemeClr val="tx2"/>
              </a:solidFill>
              <a:round/>
              <a:headEnd/>
              <a:tailEnd/>
            </a:ln>
          </p:spPr>
          <p:txBody>
            <a:bodyPr/>
            <a:lstStyle/>
            <a:p>
              <a:endParaRPr lang="en-US"/>
            </a:p>
          </p:txBody>
        </p:sp>
        <p:sp>
          <p:nvSpPr>
            <p:cNvPr id="44" name="Freeform 39"/>
            <p:cNvSpPr>
              <a:spLocks/>
            </p:cNvSpPr>
            <p:nvPr/>
          </p:nvSpPr>
          <p:spPr bwMode="auto">
            <a:xfrm>
              <a:off x="5862638" y="4459288"/>
              <a:ext cx="584200" cy="525462"/>
            </a:xfrm>
            <a:custGeom>
              <a:avLst/>
              <a:gdLst>
                <a:gd name="T0" fmla="*/ 2147483647 w 204"/>
                <a:gd name="T1" fmla="*/ 2147483647 h 184"/>
                <a:gd name="T2" fmla="*/ 2147483647 w 204"/>
                <a:gd name="T3" fmla="*/ 2147483647 h 184"/>
                <a:gd name="T4" fmla="*/ 2147483647 w 204"/>
                <a:gd name="T5" fmla="*/ 2147483647 h 184"/>
                <a:gd name="T6" fmla="*/ 0 w 204"/>
                <a:gd name="T7" fmla="*/ 2147483647 h 184"/>
                <a:gd name="T8" fmla="*/ 2147483647 w 204"/>
                <a:gd name="T9" fmla="*/ 0 h 184"/>
                <a:gd name="T10" fmla="*/ 2147483647 w 204"/>
                <a:gd name="T11" fmla="*/ 2147483647 h 184"/>
                <a:gd name="T12" fmla="*/ 2147483647 w 204"/>
                <a:gd name="T13" fmla="*/ 2147483647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84">
                  <a:moveTo>
                    <a:pt x="204" y="180"/>
                  </a:moveTo>
                  <a:lnTo>
                    <a:pt x="136" y="184"/>
                  </a:lnTo>
                  <a:lnTo>
                    <a:pt x="8" y="184"/>
                  </a:lnTo>
                  <a:lnTo>
                    <a:pt x="0" y="12"/>
                  </a:lnTo>
                  <a:lnTo>
                    <a:pt x="196" y="0"/>
                  </a:lnTo>
                  <a:lnTo>
                    <a:pt x="200" y="70"/>
                  </a:lnTo>
                  <a:lnTo>
                    <a:pt x="204" y="180"/>
                  </a:lnTo>
                  <a:close/>
                </a:path>
              </a:pathLst>
            </a:custGeom>
            <a:grpFill/>
            <a:ln w="6350" cmpd="sng">
              <a:solidFill>
                <a:schemeClr val="tx2"/>
              </a:solidFill>
              <a:round/>
              <a:headEnd/>
              <a:tailEnd/>
            </a:ln>
          </p:spPr>
          <p:txBody>
            <a:bodyPr/>
            <a:lstStyle/>
            <a:p>
              <a:endParaRPr lang="en-US"/>
            </a:p>
          </p:txBody>
        </p:sp>
        <p:sp>
          <p:nvSpPr>
            <p:cNvPr id="45" name="Freeform 40"/>
            <p:cNvSpPr>
              <a:spLocks/>
            </p:cNvSpPr>
            <p:nvPr/>
          </p:nvSpPr>
          <p:spPr bwMode="auto">
            <a:xfrm>
              <a:off x="6423025" y="4310063"/>
              <a:ext cx="509588" cy="349250"/>
            </a:xfrm>
            <a:custGeom>
              <a:avLst/>
              <a:gdLst>
                <a:gd name="T0" fmla="*/ 0 w 178"/>
                <a:gd name="T1" fmla="*/ 2147483647 h 122"/>
                <a:gd name="T2" fmla="*/ 0 w 178"/>
                <a:gd name="T3" fmla="*/ 0 h 122"/>
                <a:gd name="T4" fmla="*/ 2147483647 w 178"/>
                <a:gd name="T5" fmla="*/ 0 h 122"/>
                <a:gd name="T6" fmla="*/ 2147483647 w 178"/>
                <a:gd name="T7" fmla="*/ 2147483647 h 122"/>
                <a:gd name="T8" fmla="*/ 2147483647 w 178"/>
                <a:gd name="T9" fmla="*/ 2147483647 h 122"/>
                <a:gd name="T10" fmla="*/ 2147483647 w 178"/>
                <a:gd name="T11" fmla="*/ 2147483647 h 122"/>
                <a:gd name="T12" fmla="*/ 0 w 178"/>
                <a:gd name="T13" fmla="*/ 2147483647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22">
                  <a:moveTo>
                    <a:pt x="0" y="52"/>
                  </a:moveTo>
                  <a:lnTo>
                    <a:pt x="0" y="0"/>
                  </a:lnTo>
                  <a:lnTo>
                    <a:pt x="172" y="0"/>
                  </a:lnTo>
                  <a:lnTo>
                    <a:pt x="178" y="76"/>
                  </a:lnTo>
                  <a:lnTo>
                    <a:pt x="170" y="108"/>
                  </a:lnTo>
                  <a:lnTo>
                    <a:pt x="4" y="122"/>
                  </a:lnTo>
                  <a:lnTo>
                    <a:pt x="0" y="52"/>
                  </a:lnTo>
                  <a:close/>
                </a:path>
              </a:pathLst>
            </a:custGeom>
            <a:grpFill/>
            <a:ln w="6350" cmpd="sng">
              <a:solidFill>
                <a:schemeClr val="tx2"/>
              </a:solidFill>
              <a:round/>
              <a:headEnd/>
              <a:tailEnd/>
            </a:ln>
          </p:spPr>
          <p:txBody>
            <a:bodyPr/>
            <a:lstStyle/>
            <a:p>
              <a:endParaRPr lang="en-US"/>
            </a:p>
          </p:txBody>
        </p:sp>
        <p:sp>
          <p:nvSpPr>
            <p:cNvPr id="46" name="Freeform 41"/>
            <p:cNvSpPr>
              <a:spLocks/>
            </p:cNvSpPr>
            <p:nvPr/>
          </p:nvSpPr>
          <p:spPr bwMode="auto">
            <a:xfrm>
              <a:off x="5291138" y="4494213"/>
              <a:ext cx="593725" cy="514350"/>
            </a:xfrm>
            <a:custGeom>
              <a:avLst/>
              <a:gdLst>
                <a:gd name="T0" fmla="*/ 2147483647 w 208"/>
                <a:gd name="T1" fmla="*/ 2147483647 h 180"/>
                <a:gd name="T2" fmla="*/ 2147483647 w 208"/>
                <a:gd name="T3" fmla="*/ 2147483647 h 180"/>
                <a:gd name="T4" fmla="*/ 2147483647 w 208"/>
                <a:gd name="T5" fmla="*/ 2147483647 h 180"/>
                <a:gd name="T6" fmla="*/ 0 w 208"/>
                <a:gd name="T7" fmla="*/ 2147483647 h 180"/>
                <a:gd name="T8" fmla="*/ 2147483647 w 208"/>
                <a:gd name="T9" fmla="*/ 2147483647 h 180"/>
                <a:gd name="T10" fmla="*/ 2147483647 w 208"/>
                <a:gd name="T11" fmla="*/ 0 h 180"/>
                <a:gd name="T12" fmla="*/ 2147483647 w 208"/>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0">
                  <a:moveTo>
                    <a:pt x="208" y="172"/>
                  </a:moveTo>
                  <a:lnTo>
                    <a:pt x="114" y="180"/>
                  </a:lnTo>
                  <a:lnTo>
                    <a:pt x="6" y="180"/>
                  </a:lnTo>
                  <a:lnTo>
                    <a:pt x="0" y="40"/>
                  </a:lnTo>
                  <a:lnTo>
                    <a:pt x="4" y="8"/>
                  </a:lnTo>
                  <a:lnTo>
                    <a:pt x="200" y="0"/>
                  </a:lnTo>
                  <a:lnTo>
                    <a:pt x="208" y="172"/>
                  </a:lnTo>
                  <a:close/>
                </a:path>
              </a:pathLst>
            </a:custGeom>
            <a:grpFill/>
            <a:ln w="6350" cmpd="sng">
              <a:solidFill>
                <a:schemeClr val="tx2"/>
              </a:solidFill>
              <a:round/>
              <a:headEnd/>
              <a:tailEnd/>
            </a:ln>
          </p:spPr>
          <p:txBody>
            <a:bodyPr/>
            <a:lstStyle/>
            <a:p>
              <a:endParaRPr lang="en-US"/>
            </a:p>
          </p:txBody>
        </p:sp>
        <p:sp>
          <p:nvSpPr>
            <p:cNvPr id="47" name="Freeform 42"/>
            <p:cNvSpPr>
              <a:spLocks/>
            </p:cNvSpPr>
            <p:nvPr/>
          </p:nvSpPr>
          <p:spPr bwMode="auto">
            <a:xfrm>
              <a:off x="4832350" y="4608513"/>
              <a:ext cx="474663" cy="411162"/>
            </a:xfrm>
            <a:custGeom>
              <a:avLst/>
              <a:gdLst>
                <a:gd name="T0" fmla="*/ 2147483647 w 166"/>
                <a:gd name="T1" fmla="*/ 2147483647 h 144"/>
                <a:gd name="T2" fmla="*/ 2147483647 w 166"/>
                <a:gd name="T3" fmla="*/ 2147483647 h 144"/>
                <a:gd name="T4" fmla="*/ 0 w 166"/>
                <a:gd name="T5" fmla="*/ 2147483647 h 144"/>
                <a:gd name="T6" fmla="*/ 0 w 166"/>
                <a:gd name="T7" fmla="*/ 2147483647 h 144"/>
                <a:gd name="T8" fmla="*/ 2147483647 w 166"/>
                <a:gd name="T9" fmla="*/ 0 h 144"/>
                <a:gd name="T10" fmla="*/ 2147483647 w 166"/>
                <a:gd name="T11" fmla="*/ 2147483647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4">
                  <a:moveTo>
                    <a:pt x="166" y="140"/>
                  </a:moveTo>
                  <a:lnTo>
                    <a:pt x="76" y="144"/>
                  </a:lnTo>
                  <a:lnTo>
                    <a:pt x="0" y="144"/>
                  </a:lnTo>
                  <a:lnTo>
                    <a:pt x="0" y="4"/>
                  </a:lnTo>
                  <a:lnTo>
                    <a:pt x="160" y="0"/>
                  </a:lnTo>
                  <a:lnTo>
                    <a:pt x="166" y="140"/>
                  </a:lnTo>
                  <a:close/>
                </a:path>
              </a:pathLst>
            </a:custGeom>
            <a:grpFill/>
            <a:ln w="6350" cmpd="sng">
              <a:solidFill>
                <a:schemeClr val="tx2"/>
              </a:solidFill>
              <a:round/>
              <a:headEnd/>
              <a:tailEnd/>
            </a:ln>
          </p:spPr>
          <p:txBody>
            <a:bodyPr/>
            <a:lstStyle/>
            <a:p>
              <a:endParaRPr lang="en-US"/>
            </a:p>
          </p:txBody>
        </p:sp>
        <p:sp>
          <p:nvSpPr>
            <p:cNvPr id="48" name="Freeform 43"/>
            <p:cNvSpPr>
              <a:spLocks/>
            </p:cNvSpPr>
            <p:nvPr/>
          </p:nvSpPr>
          <p:spPr bwMode="auto">
            <a:xfrm>
              <a:off x="4718050" y="4219575"/>
              <a:ext cx="584200" cy="400050"/>
            </a:xfrm>
            <a:custGeom>
              <a:avLst/>
              <a:gdLst>
                <a:gd name="T0" fmla="*/ 2147483647 w 204"/>
                <a:gd name="T1" fmla="*/ 2147483647 h 140"/>
                <a:gd name="T2" fmla="*/ 2147483647 w 204"/>
                <a:gd name="T3" fmla="*/ 2147483647 h 140"/>
                <a:gd name="T4" fmla="*/ 2147483647 w 204"/>
                <a:gd name="T5" fmla="*/ 2147483647 h 140"/>
                <a:gd name="T6" fmla="*/ 0 w 204"/>
                <a:gd name="T7" fmla="*/ 2147483647 h 140"/>
                <a:gd name="T8" fmla="*/ 0 w 204"/>
                <a:gd name="T9" fmla="*/ 0 h 140"/>
                <a:gd name="T10" fmla="*/ 2147483647 w 204"/>
                <a:gd name="T11" fmla="*/ 2147483647 h 140"/>
                <a:gd name="T12" fmla="*/ 2147483647 w 204"/>
                <a:gd name="T13" fmla="*/ 2147483647 h 140"/>
                <a:gd name="T14" fmla="*/ 2147483647 w 204"/>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 h="140">
                  <a:moveTo>
                    <a:pt x="200" y="136"/>
                  </a:moveTo>
                  <a:lnTo>
                    <a:pt x="40" y="140"/>
                  </a:lnTo>
                  <a:lnTo>
                    <a:pt x="4" y="136"/>
                  </a:lnTo>
                  <a:lnTo>
                    <a:pt x="0" y="100"/>
                  </a:lnTo>
                  <a:lnTo>
                    <a:pt x="0" y="0"/>
                  </a:lnTo>
                  <a:lnTo>
                    <a:pt x="204" y="2"/>
                  </a:lnTo>
                  <a:lnTo>
                    <a:pt x="204" y="104"/>
                  </a:lnTo>
                  <a:lnTo>
                    <a:pt x="200" y="136"/>
                  </a:lnTo>
                  <a:close/>
                </a:path>
              </a:pathLst>
            </a:custGeom>
            <a:grpFill/>
            <a:ln w="6350" cmpd="sng">
              <a:solidFill>
                <a:schemeClr val="tx2"/>
              </a:solidFill>
              <a:round/>
              <a:headEnd/>
              <a:tailEnd/>
            </a:ln>
          </p:spPr>
          <p:txBody>
            <a:bodyPr/>
            <a:lstStyle/>
            <a:p>
              <a:endParaRPr lang="en-US"/>
            </a:p>
          </p:txBody>
        </p:sp>
        <p:sp>
          <p:nvSpPr>
            <p:cNvPr id="49" name="Freeform 44"/>
            <p:cNvSpPr>
              <a:spLocks/>
            </p:cNvSpPr>
            <p:nvPr/>
          </p:nvSpPr>
          <p:spPr bwMode="auto">
            <a:xfrm>
              <a:off x="4243388" y="4505325"/>
              <a:ext cx="588962" cy="525463"/>
            </a:xfrm>
            <a:custGeom>
              <a:avLst/>
              <a:gdLst>
                <a:gd name="T0" fmla="*/ 2147483647 w 206"/>
                <a:gd name="T1" fmla="*/ 2147483647 h 184"/>
                <a:gd name="T2" fmla="*/ 2147483647 w 206"/>
                <a:gd name="T3" fmla="*/ 2147483647 h 184"/>
                <a:gd name="T4" fmla="*/ 2147483647 w 206"/>
                <a:gd name="T5" fmla="*/ 2147483647 h 184"/>
                <a:gd name="T6" fmla="*/ 0 w 206"/>
                <a:gd name="T7" fmla="*/ 2147483647 h 184"/>
                <a:gd name="T8" fmla="*/ 2147483647 w 206"/>
                <a:gd name="T9" fmla="*/ 2147483647 h 184"/>
                <a:gd name="T10" fmla="*/ 2147483647 w 206"/>
                <a:gd name="T11" fmla="*/ 0 h 184"/>
                <a:gd name="T12" fmla="*/ 2147483647 w 206"/>
                <a:gd name="T13" fmla="*/ 2147483647 h 184"/>
                <a:gd name="T14" fmla="*/ 2147483647 w 206"/>
                <a:gd name="T15" fmla="*/ 2147483647 h 184"/>
                <a:gd name="T16" fmla="*/ 2147483647 w 206"/>
                <a:gd name="T17" fmla="*/ 2147483647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 h="184">
                  <a:moveTo>
                    <a:pt x="206" y="180"/>
                  </a:moveTo>
                  <a:lnTo>
                    <a:pt x="150" y="184"/>
                  </a:lnTo>
                  <a:lnTo>
                    <a:pt x="4" y="184"/>
                  </a:lnTo>
                  <a:lnTo>
                    <a:pt x="0" y="42"/>
                  </a:lnTo>
                  <a:lnTo>
                    <a:pt x="2" y="4"/>
                  </a:lnTo>
                  <a:lnTo>
                    <a:pt x="166" y="0"/>
                  </a:lnTo>
                  <a:lnTo>
                    <a:pt x="170" y="36"/>
                  </a:lnTo>
                  <a:lnTo>
                    <a:pt x="206" y="40"/>
                  </a:lnTo>
                  <a:lnTo>
                    <a:pt x="206" y="180"/>
                  </a:lnTo>
                  <a:close/>
                </a:path>
              </a:pathLst>
            </a:custGeom>
            <a:grpFill/>
            <a:ln w="6350" cmpd="sng">
              <a:solidFill>
                <a:schemeClr val="tx2"/>
              </a:solidFill>
              <a:round/>
              <a:headEnd/>
              <a:tailEnd/>
            </a:ln>
          </p:spPr>
          <p:txBody>
            <a:bodyPr/>
            <a:lstStyle/>
            <a:p>
              <a:endParaRPr lang="en-US"/>
            </a:p>
          </p:txBody>
        </p:sp>
        <p:sp>
          <p:nvSpPr>
            <p:cNvPr id="50" name="Freeform 45"/>
            <p:cNvSpPr>
              <a:spLocks/>
            </p:cNvSpPr>
            <p:nvPr/>
          </p:nvSpPr>
          <p:spPr bwMode="auto">
            <a:xfrm>
              <a:off x="3779838" y="4624388"/>
              <a:ext cx="474662" cy="417512"/>
            </a:xfrm>
            <a:custGeom>
              <a:avLst/>
              <a:gdLst>
                <a:gd name="T0" fmla="*/ 2147483647 w 166"/>
                <a:gd name="T1" fmla="*/ 2147483647 h 146"/>
                <a:gd name="T2" fmla="*/ 2147483647 w 166"/>
                <a:gd name="T3" fmla="*/ 2147483647 h 146"/>
                <a:gd name="T4" fmla="*/ 0 w 166"/>
                <a:gd name="T5" fmla="*/ 2147483647 h 146"/>
                <a:gd name="T6" fmla="*/ 0 w 166"/>
                <a:gd name="T7" fmla="*/ 2147483647 h 146"/>
                <a:gd name="T8" fmla="*/ 2147483647 w 166"/>
                <a:gd name="T9" fmla="*/ 0 h 146"/>
                <a:gd name="T10" fmla="*/ 2147483647 w 166"/>
                <a:gd name="T11" fmla="*/ 2147483647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46">
                  <a:moveTo>
                    <a:pt x="166" y="142"/>
                  </a:moveTo>
                  <a:lnTo>
                    <a:pt x="24" y="146"/>
                  </a:lnTo>
                  <a:lnTo>
                    <a:pt x="0" y="146"/>
                  </a:lnTo>
                  <a:lnTo>
                    <a:pt x="0" y="4"/>
                  </a:lnTo>
                  <a:lnTo>
                    <a:pt x="162" y="0"/>
                  </a:lnTo>
                  <a:lnTo>
                    <a:pt x="166" y="142"/>
                  </a:lnTo>
                  <a:close/>
                </a:path>
              </a:pathLst>
            </a:custGeom>
            <a:grpFill/>
            <a:ln w="6350" cmpd="sng">
              <a:solidFill>
                <a:schemeClr val="tx2"/>
              </a:solidFill>
              <a:round/>
              <a:headEnd/>
              <a:tailEnd/>
            </a:ln>
          </p:spPr>
          <p:txBody>
            <a:bodyPr/>
            <a:lstStyle/>
            <a:p>
              <a:endParaRPr lang="en-US"/>
            </a:p>
          </p:txBody>
        </p:sp>
        <p:sp>
          <p:nvSpPr>
            <p:cNvPr id="51" name="Freeform 46"/>
            <p:cNvSpPr>
              <a:spLocks/>
            </p:cNvSpPr>
            <p:nvPr/>
          </p:nvSpPr>
          <p:spPr bwMode="auto">
            <a:xfrm>
              <a:off x="3298825" y="4527550"/>
              <a:ext cx="481013" cy="520700"/>
            </a:xfrm>
            <a:custGeom>
              <a:avLst/>
              <a:gdLst>
                <a:gd name="T0" fmla="*/ 2147483647 w 168"/>
                <a:gd name="T1" fmla="*/ 2147483647 h 182"/>
                <a:gd name="T2" fmla="*/ 2147483647 w 168"/>
                <a:gd name="T3" fmla="*/ 2147483647 h 182"/>
                <a:gd name="T4" fmla="*/ 2147483647 w 168"/>
                <a:gd name="T5" fmla="*/ 2147483647 h 182"/>
                <a:gd name="T6" fmla="*/ 0 w 168"/>
                <a:gd name="T7" fmla="*/ 0 h 182"/>
                <a:gd name="T8" fmla="*/ 2147483647 w 168"/>
                <a:gd name="T9" fmla="*/ 0 h 182"/>
                <a:gd name="T10" fmla="*/ 2147483647 w 168"/>
                <a:gd name="T11" fmla="*/ 2147483647 h 182"/>
                <a:gd name="T12" fmla="*/ 2147483647 w 168"/>
                <a:gd name="T13" fmla="*/ 2147483647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82">
                  <a:moveTo>
                    <a:pt x="168" y="180"/>
                  </a:moveTo>
                  <a:lnTo>
                    <a:pt x="24" y="182"/>
                  </a:lnTo>
                  <a:lnTo>
                    <a:pt x="4" y="180"/>
                  </a:lnTo>
                  <a:lnTo>
                    <a:pt x="0" y="0"/>
                  </a:lnTo>
                  <a:lnTo>
                    <a:pt x="160" y="0"/>
                  </a:lnTo>
                  <a:lnTo>
                    <a:pt x="168" y="38"/>
                  </a:lnTo>
                  <a:lnTo>
                    <a:pt x="168" y="180"/>
                  </a:lnTo>
                  <a:close/>
                </a:path>
              </a:pathLst>
            </a:custGeom>
            <a:grpFill/>
            <a:ln w="6350" cmpd="sng">
              <a:solidFill>
                <a:schemeClr val="tx2"/>
              </a:solidFill>
              <a:round/>
              <a:headEnd/>
              <a:tailEnd/>
            </a:ln>
          </p:spPr>
          <p:txBody>
            <a:bodyPr/>
            <a:lstStyle/>
            <a:p>
              <a:endParaRPr lang="en-US"/>
            </a:p>
          </p:txBody>
        </p:sp>
        <p:sp>
          <p:nvSpPr>
            <p:cNvPr id="52" name="Freeform 47"/>
            <p:cNvSpPr>
              <a:spLocks/>
            </p:cNvSpPr>
            <p:nvPr/>
          </p:nvSpPr>
          <p:spPr bwMode="auto">
            <a:xfrm>
              <a:off x="2806700" y="4527550"/>
              <a:ext cx="504825" cy="514350"/>
            </a:xfrm>
            <a:custGeom>
              <a:avLst/>
              <a:gdLst>
                <a:gd name="T0" fmla="*/ 2147483647 w 176"/>
                <a:gd name="T1" fmla="*/ 2147483647 h 180"/>
                <a:gd name="T2" fmla="*/ 2147483647 w 176"/>
                <a:gd name="T3" fmla="*/ 2147483647 h 180"/>
                <a:gd name="T4" fmla="*/ 2147483647 w 176"/>
                <a:gd name="T5" fmla="*/ 2147483647 h 180"/>
                <a:gd name="T6" fmla="*/ 0 w 176"/>
                <a:gd name="T7" fmla="*/ 2147483647 h 180"/>
                <a:gd name="T8" fmla="*/ 2147483647 w 176"/>
                <a:gd name="T9" fmla="*/ 2147483647 h 180"/>
                <a:gd name="T10" fmla="*/ 2147483647 w 176"/>
                <a:gd name="T11" fmla="*/ 0 h 180"/>
                <a:gd name="T12" fmla="*/ 2147483647 w 176"/>
                <a:gd name="T13" fmla="*/ 0 h 180"/>
                <a:gd name="T14" fmla="*/ 2147483647 w 176"/>
                <a:gd name="T15" fmla="*/ 2147483647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180">
                  <a:moveTo>
                    <a:pt x="176" y="180"/>
                  </a:moveTo>
                  <a:lnTo>
                    <a:pt x="12" y="180"/>
                  </a:lnTo>
                  <a:lnTo>
                    <a:pt x="12" y="32"/>
                  </a:lnTo>
                  <a:lnTo>
                    <a:pt x="0" y="32"/>
                  </a:lnTo>
                  <a:lnTo>
                    <a:pt x="8" y="2"/>
                  </a:lnTo>
                  <a:lnTo>
                    <a:pt x="134" y="0"/>
                  </a:lnTo>
                  <a:lnTo>
                    <a:pt x="172" y="0"/>
                  </a:lnTo>
                  <a:lnTo>
                    <a:pt x="176" y="180"/>
                  </a:lnTo>
                  <a:close/>
                </a:path>
              </a:pathLst>
            </a:custGeom>
            <a:grpFill/>
            <a:ln w="6350" cmpd="sng">
              <a:solidFill>
                <a:schemeClr val="tx2"/>
              </a:solidFill>
              <a:round/>
              <a:headEnd/>
              <a:tailEnd/>
            </a:ln>
          </p:spPr>
          <p:txBody>
            <a:bodyPr/>
            <a:lstStyle/>
            <a:p>
              <a:endParaRPr lang="en-US"/>
            </a:p>
          </p:txBody>
        </p:sp>
        <p:sp>
          <p:nvSpPr>
            <p:cNvPr id="53" name="Freeform 48"/>
            <p:cNvSpPr>
              <a:spLocks/>
            </p:cNvSpPr>
            <p:nvPr/>
          </p:nvSpPr>
          <p:spPr bwMode="auto">
            <a:xfrm>
              <a:off x="3757613" y="4241800"/>
              <a:ext cx="492125" cy="395288"/>
            </a:xfrm>
            <a:custGeom>
              <a:avLst/>
              <a:gdLst>
                <a:gd name="T0" fmla="*/ 0 w 172"/>
                <a:gd name="T1" fmla="*/ 2147483647 h 138"/>
                <a:gd name="T2" fmla="*/ 2147483647 w 172"/>
                <a:gd name="T3" fmla="*/ 2147483647 h 138"/>
                <a:gd name="T4" fmla="*/ 2147483647 w 172"/>
                <a:gd name="T5" fmla="*/ 0 h 138"/>
                <a:gd name="T6" fmla="*/ 2147483647 w 172"/>
                <a:gd name="T7" fmla="*/ 2147483647 h 138"/>
                <a:gd name="T8" fmla="*/ 2147483647 w 172"/>
                <a:gd name="T9" fmla="*/ 2147483647 h 138"/>
                <a:gd name="T10" fmla="*/ 2147483647 w 172"/>
                <a:gd name="T11" fmla="*/ 2147483647 h 138"/>
                <a:gd name="T12" fmla="*/ 0 w 172"/>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38">
                  <a:moveTo>
                    <a:pt x="0" y="100"/>
                  </a:moveTo>
                  <a:lnTo>
                    <a:pt x="6" y="2"/>
                  </a:lnTo>
                  <a:lnTo>
                    <a:pt x="168" y="0"/>
                  </a:lnTo>
                  <a:lnTo>
                    <a:pt x="172" y="96"/>
                  </a:lnTo>
                  <a:lnTo>
                    <a:pt x="170" y="134"/>
                  </a:lnTo>
                  <a:lnTo>
                    <a:pt x="8" y="138"/>
                  </a:lnTo>
                  <a:lnTo>
                    <a:pt x="0" y="100"/>
                  </a:lnTo>
                  <a:close/>
                </a:path>
              </a:pathLst>
            </a:custGeom>
            <a:grpFill/>
            <a:ln w="6350" cmpd="sng">
              <a:solidFill>
                <a:schemeClr val="tx2"/>
              </a:solidFill>
              <a:round/>
              <a:headEnd/>
              <a:tailEnd/>
            </a:ln>
          </p:spPr>
          <p:txBody>
            <a:bodyPr/>
            <a:lstStyle/>
            <a:p>
              <a:endParaRPr lang="en-US"/>
            </a:p>
          </p:txBody>
        </p:sp>
        <p:sp>
          <p:nvSpPr>
            <p:cNvPr id="54" name="Freeform 49"/>
            <p:cNvSpPr>
              <a:spLocks/>
            </p:cNvSpPr>
            <p:nvPr/>
          </p:nvSpPr>
          <p:spPr bwMode="auto">
            <a:xfrm>
              <a:off x="4237038" y="4121150"/>
              <a:ext cx="481012" cy="395288"/>
            </a:xfrm>
            <a:custGeom>
              <a:avLst/>
              <a:gdLst>
                <a:gd name="T0" fmla="*/ 0 w 168"/>
                <a:gd name="T1" fmla="*/ 2147483647 h 138"/>
                <a:gd name="T2" fmla="*/ 2147483647 w 168"/>
                <a:gd name="T3" fmla="*/ 2147483647 h 138"/>
                <a:gd name="T4" fmla="*/ 2147483647 w 168"/>
                <a:gd name="T5" fmla="*/ 0 h 138"/>
                <a:gd name="T6" fmla="*/ 2147483647 w 168"/>
                <a:gd name="T7" fmla="*/ 2147483647 h 138"/>
                <a:gd name="T8" fmla="*/ 2147483647 w 168"/>
                <a:gd name="T9" fmla="*/ 2147483647 h 138"/>
                <a:gd name="T10" fmla="*/ 2147483647 w 168"/>
                <a:gd name="T11" fmla="*/ 2147483647 h 138"/>
                <a:gd name="T12" fmla="*/ 0 w 168"/>
                <a:gd name="T13" fmla="*/ 2147483647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8">
                  <a:moveTo>
                    <a:pt x="0" y="42"/>
                  </a:moveTo>
                  <a:lnTo>
                    <a:pt x="4" y="4"/>
                  </a:lnTo>
                  <a:lnTo>
                    <a:pt x="168" y="0"/>
                  </a:lnTo>
                  <a:lnTo>
                    <a:pt x="168" y="34"/>
                  </a:lnTo>
                  <a:lnTo>
                    <a:pt x="168" y="134"/>
                  </a:lnTo>
                  <a:lnTo>
                    <a:pt x="4" y="138"/>
                  </a:lnTo>
                  <a:lnTo>
                    <a:pt x="0" y="42"/>
                  </a:lnTo>
                  <a:close/>
                </a:path>
              </a:pathLst>
            </a:custGeom>
            <a:grpFill/>
            <a:ln w="6350" cmpd="sng">
              <a:solidFill>
                <a:schemeClr val="tx2"/>
              </a:solidFill>
              <a:round/>
              <a:headEnd/>
              <a:tailEnd/>
            </a:ln>
          </p:spPr>
          <p:txBody>
            <a:bodyPr/>
            <a:lstStyle/>
            <a:p>
              <a:endParaRPr lang="en-US"/>
            </a:p>
          </p:txBody>
        </p:sp>
        <p:sp>
          <p:nvSpPr>
            <p:cNvPr id="55" name="Freeform 50"/>
            <p:cNvSpPr>
              <a:spLocks/>
            </p:cNvSpPr>
            <p:nvPr/>
          </p:nvSpPr>
          <p:spPr bwMode="auto">
            <a:xfrm>
              <a:off x="2441575" y="4619625"/>
              <a:ext cx="400050" cy="428625"/>
            </a:xfrm>
            <a:custGeom>
              <a:avLst/>
              <a:gdLst>
                <a:gd name="T0" fmla="*/ 2147483647 w 140"/>
                <a:gd name="T1" fmla="*/ 2147483647 h 150"/>
                <a:gd name="T2" fmla="*/ 2147483647 w 140"/>
                <a:gd name="T3" fmla="*/ 2147483647 h 150"/>
                <a:gd name="T4" fmla="*/ 0 w 140"/>
                <a:gd name="T5" fmla="*/ 2147483647 h 150"/>
                <a:gd name="T6" fmla="*/ 0 w 140"/>
                <a:gd name="T7" fmla="*/ 0 h 150"/>
                <a:gd name="T8" fmla="*/ 2147483647 w 140"/>
                <a:gd name="T9" fmla="*/ 0 h 150"/>
                <a:gd name="T10" fmla="*/ 2147483647 w 140"/>
                <a:gd name="T11" fmla="*/ 0 h 150"/>
                <a:gd name="T12" fmla="*/ 2147483647 w 140"/>
                <a:gd name="T13" fmla="*/ 2147483647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50">
                  <a:moveTo>
                    <a:pt x="140" y="148"/>
                  </a:moveTo>
                  <a:lnTo>
                    <a:pt x="42" y="150"/>
                  </a:lnTo>
                  <a:lnTo>
                    <a:pt x="0" y="148"/>
                  </a:lnTo>
                  <a:lnTo>
                    <a:pt x="0" y="0"/>
                  </a:lnTo>
                  <a:lnTo>
                    <a:pt x="128" y="0"/>
                  </a:lnTo>
                  <a:lnTo>
                    <a:pt x="140" y="0"/>
                  </a:lnTo>
                  <a:lnTo>
                    <a:pt x="140" y="148"/>
                  </a:lnTo>
                  <a:close/>
                </a:path>
              </a:pathLst>
            </a:custGeom>
            <a:grpFill/>
            <a:ln w="6350" cmpd="sng">
              <a:solidFill>
                <a:schemeClr val="tx2"/>
              </a:solidFill>
              <a:round/>
              <a:headEnd/>
              <a:tailEnd/>
            </a:ln>
          </p:spPr>
          <p:txBody>
            <a:bodyPr/>
            <a:lstStyle/>
            <a:p>
              <a:endParaRPr lang="en-US"/>
            </a:p>
          </p:txBody>
        </p:sp>
        <p:sp>
          <p:nvSpPr>
            <p:cNvPr id="56" name="Freeform 51"/>
            <p:cNvSpPr>
              <a:spLocks/>
            </p:cNvSpPr>
            <p:nvPr/>
          </p:nvSpPr>
          <p:spPr bwMode="auto">
            <a:xfrm>
              <a:off x="2017713" y="4619625"/>
              <a:ext cx="423862" cy="422275"/>
            </a:xfrm>
            <a:custGeom>
              <a:avLst/>
              <a:gdLst>
                <a:gd name="T0" fmla="*/ 2147483647 w 148"/>
                <a:gd name="T1" fmla="*/ 2147483647 h 148"/>
                <a:gd name="T2" fmla="*/ 0 w 148"/>
                <a:gd name="T3" fmla="*/ 2147483647 h 148"/>
                <a:gd name="T4" fmla="*/ 0 w 148"/>
                <a:gd name="T5" fmla="*/ 0 h 148"/>
                <a:gd name="T6" fmla="*/ 2147483647 w 148"/>
                <a:gd name="T7" fmla="*/ 0 h 148"/>
                <a:gd name="T8" fmla="*/ 2147483647 w 148"/>
                <a:gd name="T9" fmla="*/ 21474836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48">
                  <a:moveTo>
                    <a:pt x="148" y="148"/>
                  </a:moveTo>
                  <a:lnTo>
                    <a:pt x="0" y="146"/>
                  </a:lnTo>
                  <a:lnTo>
                    <a:pt x="0" y="0"/>
                  </a:lnTo>
                  <a:lnTo>
                    <a:pt x="148" y="0"/>
                  </a:lnTo>
                  <a:lnTo>
                    <a:pt x="148" y="148"/>
                  </a:lnTo>
                  <a:close/>
                </a:path>
              </a:pathLst>
            </a:custGeom>
            <a:grpFill/>
            <a:ln w="6350" cmpd="sng">
              <a:solidFill>
                <a:schemeClr val="tx2"/>
              </a:solidFill>
              <a:round/>
              <a:headEnd/>
              <a:tailEnd/>
            </a:ln>
          </p:spPr>
          <p:txBody>
            <a:bodyPr/>
            <a:lstStyle/>
            <a:p>
              <a:endParaRPr lang="en-US"/>
            </a:p>
          </p:txBody>
        </p:sp>
        <p:sp>
          <p:nvSpPr>
            <p:cNvPr id="57" name="Freeform 52"/>
            <p:cNvSpPr>
              <a:spLocks/>
            </p:cNvSpPr>
            <p:nvPr/>
          </p:nvSpPr>
          <p:spPr bwMode="auto">
            <a:xfrm>
              <a:off x="1571625" y="4608513"/>
              <a:ext cx="446088" cy="428625"/>
            </a:xfrm>
            <a:custGeom>
              <a:avLst/>
              <a:gdLst>
                <a:gd name="T0" fmla="*/ 2147483647 w 156"/>
                <a:gd name="T1" fmla="*/ 2147483647 h 150"/>
                <a:gd name="T2" fmla="*/ 0 w 156"/>
                <a:gd name="T3" fmla="*/ 2147483647 h 150"/>
                <a:gd name="T4" fmla="*/ 2147483647 w 156"/>
                <a:gd name="T5" fmla="*/ 0 h 150"/>
                <a:gd name="T6" fmla="*/ 2147483647 w 156"/>
                <a:gd name="T7" fmla="*/ 2147483647 h 150"/>
                <a:gd name="T8" fmla="*/ 2147483647 w 156"/>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50">
                  <a:moveTo>
                    <a:pt x="156" y="150"/>
                  </a:moveTo>
                  <a:lnTo>
                    <a:pt x="0" y="148"/>
                  </a:lnTo>
                  <a:lnTo>
                    <a:pt x="4" y="0"/>
                  </a:lnTo>
                  <a:lnTo>
                    <a:pt x="156" y="4"/>
                  </a:lnTo>
                  <a:lnTo>
                    <a:pt x="156" y="150"/>
                  </a:lnTo>
                  <a:close/>
                </a:path>
              </a:pathLst>
            </a:custGeom>
            <a:grpFill/>
            <a:ln w="6350" cmpd="sng">
              <a:solidFill>
                <a:schemeClr val="tx2"/>
              </a:solidFill>
              <a:round/>
              <a:headEnd/>
              <a:tailEnd/>
            </a:ln>
          </p:spPr>
          <p:txBody>
            <a:bodyPr/>
            <a:lstStyle/>
            <a:p>
              <a:endParaRPr lang="en-US"/>
            </a:p>
          </p:txBody>
        </p:sp>
        <p:sp>
          <p:nvSpPr>
            <p:cNvPr id="58" name="Freeform 53"/>
            <p:cNvSpPr>
              <a:spLocks/>
            </p:cNvSpPr>
            <p:nvPr/>
          </p:nvSpPr>
          <p:spPr bwMode="auto">
            <a:xfrm>
              <a:off x="1577975" y="4219575"/>
              <a:ext cx="479425" cy="400050"/>
            </a:xfrm>
            <a:custGeom>
              <a:avLst/>
              <a:gdLst>
                <a:gd name="T0" fmla="*/ 2147483647 w 168"/>
                <a:gd name="T1" fmla="*/ 2147483647 h 140"/>
                <a:gd name="T2" fmla="*/ 0 w 168"/>
                <a:gd name="T3" fmla="*/ 2147483647 h 140"/>
                <a:gd name="T4" fmla="*/ 2147483647 w 168"/>
                <a:gd name="T5" fmla="*/ 0 h 140"/>
                <a:gd name="T6" fmla="*/ 2147483647 w 168"/>
                <a:gd name="T7" fmla="*/ 2147483647 h 140"/>
                <a:gd name="T8" fmla="*/ 2147483647 w 168"/>
                <a:gd name="T9" fmla="*/ 2147483647 h 140"/>
                <a:gd name="T10" fmla="*/ 2147483647 w 168"/>
                <a:gd name="T11" fmla="*/ 2147483647 h 140"/>
                <a:gd name="T12" fmla="*/ 2147483647 w 168"/>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40">
                  <a:moveTo>
                    <a:pt x="2" y="136"/>
                  </a:moveTo>
                  <a:lnTo>
                    <a:pt x="0" y="36"/>
                  </a:lnTo>
                  <a:lnTo>
                    <a:pt x="2" y="0"/>
                  </a:lnTo>
                  <a:lnTo>
                    <a:pt x="168" y="4"/>
                  </a:lnTo>
                  <a:lnTo>
                    <a:pt x="166" y="140"/>
                  </a:lnTo>
                  <a:lnTo>
                    <a:pt x="154" y="140"/>
                  </a:lnTo>
                  <a:lnTo>
                    <a:pt x="2" y="136"/>
                  </a:lnTo>
                  <a:close/>
                </a:path>
              </a:pathLst>
            </a:custGeom>
            <a:grpFill/>
            <a:ln w="6350" cmpd="sng">
              <a:solidFill>
                <a:schemeClr val="tx2"/>
              </a:solidFill>
              <a:round/>
              <a:headEnd/>
              <a:tailEnd/>
            </a:ln>
          </p:spPr>
          <p:txBody>
            <a:bodyPr/>
            <a:lstStyle/>
            <a:p>
              <a:endParaRPr lang="en-US"/>
            </a:p>
          </p:txBody>
        </p:sp>
        <p:sp>
          <p:nvSpPr>
            <p:cNvPr id="59" name="Freeform 54"/>
            <p:cNvSpPr>
              <a:spLocks/>
            </p:cNvSpPr>
            <p:nvPr/>
          </p:nvSpPr>
          <p:spPr bwMode="auto">
            <a:xfrm>
              <a:off x="2052638" y="4230688"/>
              <a:ext cx="388937" cy="388937"/>
            </a:xfrm>
            <a:custGeom>
              <a:avLst/>
              <a:gdLst>
                <a:gd name="T0" fmla="*/ 2147483647 w 136"/>
                <a:gd name="T1" fmla="*/ 0 h 136"/>
                <a:gd name="T2" fmla="*/ 2147483647 w 136"/>
                <a:gd name="T3" fmla="*/ 2147483647 h 136"/>
                <a:gd name="T4" fmla="*/ 2147483647 w 136"/>
                <a:gd name="T5" fmla="*/ 2147483647 h 136"/>
                <a:gd name="T6" fmla="*/ 0 w 136"/>
                <a:gd name="T7" fmla="*/ 2147483647 h 136"/>
                <a:gd name="T8" fmla="*/ 2147483647 w 136"/>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2" y="0"/>
                  </a:moveTo>
                  <a:lnTo>
                    <a:pt x="136" y="2"/>
                  </a:lnTo>
                  <a:lnTo>
                    <a:pt x="136" y="136"/>
                  </a:lnTo>
                  <a:lnTo>
                    <a:pt x="0" y="136"/>
                  </a:lnTo>
                  <a:lnTo>
                    <a:pt x="2" y="0"/>
                  </a:lnTo>
                  <a:close/>
                </a:path>
              </a:pathLst>
            </a:custGeom>
            <a:grpFill/>
            <a:ln w="6350" cmpd="sng">
              <a:solidFill>
                <a:schemeClr val="tx2"/>
              </a:solidFill>
              <a:round/>
              <a:headEnd/>
              <a:tailEnd/>
            </a:ln>
          </p:spPr>
          <p:txBody>
            <a:bodyPr/>
            <a:lstStyle/>
            <a:p>
              <a:endParaRPr lang="en-US"/>
            </a:p>
          </p:txBody>
        </p:sp>
        <p:sp>
          <p:nvSpPr>
            <p:cNvPr id="60" name="Freeform 55"/>
            <p:cNvSpPr>
              <a:spLocks/>
            </p:cNvSpPr>
            <p:nvPr/>
          </p:nvSpPr>
          <p:spPr bwMode="auto">
            <a:xfrm>
              <a:off x="1582738" y="3635375"/>
              <a:ext cx="474662" cy="595313"/>
            </a:xfrm>
            <a:custGeom>
              <a:avLst/>
              <a:gdLst>
                <a:gd name="T0" fmla="*/ 2147483647 w 166"/>
                <a:gd name="T1" fmla="*/ 2147483647 h 208"/>
                <a:gd name="T2" fmla="*/ 2147483647 w 166"/>
                <a:gd name="T3" fmla="*/ 0 h 208"/>
                <a:gd name="T4" fmla="*/ 2147483647 w 166"/>
                <a:gd name="T5" fmla="*/ 2147483647 h 208"/>
                <a:gd name="T6" fmla="*/ 2147483647 w 166"/>
                <a:gd name="T7" fmla="*/ 2147483647 h 208"/>
                <a:gd name="T8" fmla="*/ 0 w 166"/>
                <a:gd name="T9" fmla="*/ 2147483647 h 208"/>
                <a:gd name="T10" fmla="*/ 2147483647 w 166"/>
                <a:gd name="T11" fmla="*/ 2147483647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208">
                  <a:moveTo>
                    <a:pt x="4" y="6"/>
                  </a:moveTo>
                  <a:lnTo>
                    <a:pt x="148" y="0"/>
                  </a:lnTo>
                  <a:lnTo>
                    <a:pt x="162" y="10"/>
                  </a:lnTo>
                  <a:lnTo>
                    <a:pt x="166" y="208"/>
                  </a:lnTo>
                  <a:lnTo>
                    <a:pt x="0" y="204"/>
                  </a:lnTo>
                  <a:lnTo>
                    <a:pt x="4" y="6"/>
                  </a:lnTo>
                  <a:close/>
                </a:path>
              </a:pathLst>
            </a:custGeom>
            <a:grpFill/>
            <a:ln w="6350" cmpd="sng">
              <a:solidFill>
                <a:schemeClr val="tx2"/>
              </a:solidFill>
              <a:round/>
              <a:headEnd/>
              <a:tailEnd/>
            </a:ln>
          </p:spPr>
          <p:txBody>
            <a:bodyPr/>
            <a:lstStyle/>
            <a:p>
              <a:endParaRPr lang="en-US"/>
            </a:p>
          </p:txBody>
        </p:sp>
        <p:sp>
          <p:nvSpPr>
            <p:cNvPr id="61" name="Freeform 56"/>
            <p:cNvSpPr>
              <a:spLocks/>
            </p:cNvSpPr>
            <p:nvPr/>
          </p:nvSpPr>
          <p:spPr bwMode="auto">
            <a:xfrm>
              <a:off x="1593850" y="3155950"/>
              <a:ext cx="419100" cy="496888"/>
            </a:xfrm>
            <a:custGeom>
              <a:avLst/>
              <a:gdLst>
                <a:gd name="T0" fmla="*/ 2147483647 w 146"/>
                <a:gd name="T1" fmla="*/ 0 h 174"/>
                <a:gd name="T2" fmla="*/ 2147483647 w 146"/>
                <a:gd name="T3" fmla="*/ 2147483647 h 174"/>
                <a:gd name="T4" fmla="*/ 2147483647 w 146"/>
                <a:gd name="T5" fmla="*/ 2147483647 h 174"/>
                <a:gd name="T6" fmla="*/ 0 w 146"/>
                <a:gd name="T7" fmla="*/ 2147483647 h 174"/>
                <a:gd name="T8" fmla="*/ 0 w 146"/>
                <a:gd name="T9" fmla="*/ 2147483647 h 174"/>
                <a:gd name="T10" fmla="*/ 0 w 146"/>
                <a:gd name="T11" fmla="*/ 2147483647 h 174"/>
                <a:gd name="T12" fmla="*/ 2147483647 w 14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4">
                  <a:moveTo>
                    <a:pt x="4" y="0"/>
                  </a:moveTo>
                  <a:lnTo>
                    <a:pt x="146" y="4"/>
                  </a:lnTo>
                  <a:lnTo>
                    <a:pt x="144" y="168"/>
                  </a:lnTo>
                  <a:lnTo>
                    <a:pt x="0" y="174"/>
                  </a:lnTo>
                  <a:lnTo>
                    <a:pt x="0" y="168"/>
                  </a:lnTo>
                  <a:lnTo>
                    <a:pt x="0" y="32"/>
                  </a:lnTo>
                  <a:lnTo>
                    <a:pt x="4" y="0"/>
                  </a:lnTo>
                  <a:close/>
                </a:path>
              </a:pathLst>
            </a:custGeom>
            <a:grpFill/>
            <a:ln w="6350" cmpd="sng">
              <a:solidFill>
                <a:schemeClr val="tx2"/>
              </a:solidFill>
              <a:round/>
              <a:headEnd/>
              <a:tailEnd/>
            </a:ln>
          </p:spPr>
          <p:txBody>
            <a:bodyPr/>
            <a:lstStyle/>
            <a:p>
              <a:endParaRPr lang="en-US"/>
            </a:p>
          </p:txBody>
        </p:sp>
        <p:sp>
          <p:nvSpPr>
            <p:cNvPr id="62" name="Freeform 57"/>
            <p:cNvSpPr>
              <a:spLocks/>
            </p:cNvSpPr>
            <p:nvPr/>
          </p:nvSpPr>
          <p:spPr bwMode="auto">
            <a:xfrm>
              <a:off x="1600200" y="2674938"/>
              <a:ext cx="509588" cy="492125"/>
            </a:xfrm>
            <a:custGeom>
              <a:avLst/>
              <a:gdLst>
                <a:gd name="T0" fmla="*/ 0 w 178"/>
                <a:gd name="T1" fmla="*/ 2147483647 h 172"/>
                <a:gd name="T2" fmla="*/ 2147483647 w 178"/>
                <a:gd name="T3" fmla="*/ 0 h 172"/>
                <a:gd name="T4" fmla="*/ 2147483647 w 178"/>
                <a:gd name="T5" fmla="*/ 2147483647 h 172"/>
                <a:gd name="T6" fmla="*/ 2147483647 w 178"/>
                <a:gd name="T7" fmla="*/ 2147483647 h 172"/>
                <a:gd name="T8" fmla="*/ 2147483647 w 178"/>
                <a:gd name="T9" fmla="*/ 2147483647 h 172"/>
                <a:gd name="T10" fmla="*/ 2147483647 w 178"/>
                <a:gd name="T11" fmla="*/ 2147483647 h 172"/>
                <a:gd name="T12" fmla="*/ 0 w 178"/>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2">
                  <a:moveTo>
                    <a:pt x="0" y="30"/>
                  </a:moveTo>
                  <a:lnTo>
                    <a:pt x="4" y="0"/>
                  </a:lnTo>
                  <a:lnTo>
                    <a:pt x="172" y="4"/>
                  </a:lnTo>
                  <a:lnTo>
                    <a:pt x="178" y="168"/>
                  </a:lnTo>
                  <a:lnTo>
                    <a:pt x="144" y="172"/>
                  </a:lnTo>
                  <a:lnTo>
                    <a:pt x="2" y="168"/>
                  </a:lnTo>
                  <a:lnTo>
                    <a:pt x="0" y="30"/>
                  </a:lnTo>
                  <a:close/>
                </a:path>
              </a:pathLst>
            </a:custGeom>
            <a:grpFill/>
            <a:ln w="6350" cmpd="sng">
              <a:solidFill>
                <a:schemeClr val="tx2"/>
              </a:solidFill>
              <a:round/>
              <a:headEnd/>
              <a:tailEnd/>
            </a:ln>
          </p:spPr>
          <p:txBody>
            <a:bodyPr/>
            <a:lstStyle/>
            <a:p>
              <a:endParaRPr lang="en-US"/>
            </a:p>
          </p:txBody>
        </p:sp>
        <p:sp>
          <p:nvSpPr>
            <p:cNvPr id="63" name="Freeform 58"/>
            <p:cNvSpPr>
              <a:spLocks/>
            </p:cNvSpPr>
            <p:nvPr/>
          </p:nvSpPr>
          <p:spPr bwMode="auto">
            <a:xfrm>
              <a:off x="2006600" y="3155950"/>
              <a:ext cx="388938" cy="508000"/>
            </a:xfrm>
            <a:custGeom>
              <a:avLst/>
              <a:gdLst>
                <a:gd name="T0" fmla="*/ 2147483647 w 136"/>
                <a:gd name="T1" fmla="*/ 0 h 178"/>
                <a:gd name="T2" fmla="*/ 2147483647 w 136"/>
                <a:gd name="T3" fmla="*/ 2147483647 h 178"/>
                <a:gd name="T4" fmla="*/ 2147483647 w 136"/>
                <a:gd name="T5" fmla="*/ 2147483647 h 178"/>
                <a:gd name="T6" fmla="*/ 2147483647 w 136"/>
                <a:gd name="T7" fmla="*/ 2147483647 h 178"/>
                <a:gd name="T8" fmla="*/ 0 w 136"/>
                <a:gd name="T9" fmla="*/ 2147483647 h 178"/>
                <a:gd name="T10" fmla="*/ 2147483647 w 136"/>
                <a:gd name="T11" fmla="*/ 2147483647 h 178"/>
                <a:gd name="T12" fmla="*/ 2147483647 w 13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78">
                  <a:moveTo>
                    <a:pt x="36" y="0"/>
                  </a:moveTo>
                  <a:lnTo>
                    <a:pt x="136" y="8"/>
                  </a:lnTo>
                  <a:lnTo>
                    <a:pt x="132" y="172"/>
                  </a:lnTo>
                  <a:lnTo>
                    <a:pt x="14" y="178"/>
                  </a:lnTo>
                  <a:lnTo>
                    <a:pt x="0" y="168"/>
                  </a:lnTo>
                  <a:lnTo>
                    <a:pt x="2" y="4"/>
                  </a:lnTo>
                  <a:lnTo>
                    <a:pt x="36" y="0"/>
                  </a:lnTo>
                  <a:close/>
                </a:path>
              </a:pathLst>
            </a:custGeom>
            <a:grpFill/>
            <a:ln w="6350" cmpd="sng">
              <a:solidFill>
                <a:schemeClr val="tx2"/>
              </a:solidFill>
              <a:round/>
              <a:headEnd/>
              <a:tailEnd/>
            </a:ln>
          </p:spPr>
          <p:txBody>
            <a:bodyPr/>
            <a:lstStyle/>
            <a:p>
              <a:endParaRPr lang="en-US"/>
            </a:p>
          </p:txBody>
        </p:sp>
        <p:sp>
          <p:nvSpPr>
            <p:cNvPr id="64" name="Freeform 59"/>
            <p:cNvSpPr>
              <a:spLocks/>
            </p:cNvSpPr>
            <p:nvPr/>
          </p:nvSpPr>
          <p:spPr bwMode="auto">
            <a:xfrm>
              <a:off x="2046288" y="3646488"/>
              <a:ext cx="395287" cy="588962"/>
            </a:xfrm>
            <a:custGeom>
              <a:avLst/>
              <a:gdLst>
                <a:gd name="T0" fmla="*/ 0 w 138"/>
                <a:gd name="T1" fmla="*/ 2147483647 h 206"/>
                <a:gd name="T2" fmla="*/ 2147483647 w 138"/>
                <a:gd name="T3" fmla="*/ 0 h 206"/>
                <a:gd name="T4" fmla="*/ 2147483647 w 138"/>
                <a:gd name="T5" fmla="*/ 0 h 206"/>
                <a:gd name="T6" fmla="*/ 2147483647 w 138"/>
                <a:gd name="T7" fmla="*/ 2147483647 h 206"/>
                <a:gd name="T8" fmla="*/ 2147483647 w 138"/>
                <a:gd name="T9" fmla="*/ 2147483647 h 206"/>
                <a:gd name="T10" fmla="*/ 2147483647 w 138"/>
                <a:gd name="T11" fmla="*/ 2147483647 h 206"/>
                <a:gd name="T12" fmla="*/ 2147483647 w 138"/>
                <a:gd name="T13" fmla="*/ 2147483647 h 206"/>
                <a:gd name="T14" fmla="*/ 0 w 138"/>
                <a:gd name="T15" fmla="*/ 2147483647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06">
                  <a:moveTo>
                    <a:pt x="0" y="6"/>
                  </a:moveTo>
                  <a:lnTo>
                    <a:pt x="118" y="0"/>
                  </a:lnTo>
                  <a:lnTo>
                    <a:pt x="130" y="0"/>
                  </a:lnTo>
                  <a:lnTo>
                    <a:pt x="126" y="166"/>
                  </a:lnTo>
                  <a:lnTo>
                    <a:pt x="134" y="166"/>
                  </a:lnTo>
                  <a:lnTo>
                    <a:pt x="138" y="206"/>
                  </a:lnTo>
                  <a:lnTo>
                    <a:pt x="4" y="204"/>
                  </a:lnTo>
                  <a:lnTo>
                    <a:pt x="0" y="6"/>
                  </a:lnTo>
                  <a:close/>
                </a:path>
              </a:pathLst>
            </a:custGeom>
            <a:grpFill/>
            <a:ln w="6350" cmpd="sng">
              <a:solidFill>
                <a:schemeClr val="tx2"/>
              </a:solidFill>
              <a:round/>
              <a:headEnd/>
              <a:tailEnd/>
            </a:ln>
          </p:spPr>
          <p:txBody>
            <a:bodyPr/>
            <a:lstStyle/>
            <a:p>
              <a:endParaRPr lang="en-US"/>
            </a:p>
          </p:txBody>
        </p:sp>
        <p:sp>
          <p:nvSpPr>
            <p:cNvPr id="65" name="Freeform 60"/>
            <p:cNvSpPr>
              <a:spLocks/>
            </p:cNvSpPr>
            <p:nvPr/>
          </p:nvSpPr>
          <p:spPr bwMode="auto">
            <a:xfrm>
              <a:off x="1611313" y="2189163"/>
              <a:ext cx="573087" cy="496887"/>
            </a:xfrm>
            <a:custGeom>
              <a:avLst/>
              <a:gdLst>
                <a:gd name="T0" fmla="*/ 0 w 200"/>
                <a:gd name="T1" fmla="*/ 2147483647 h 174"/>
                <a:gd name="T2" fmla="*/ 2147483647 w 200"/>
                <a:gd name="T3" fmla="*/ 0 h 174"/>
                <a:gd name="T4" fmla="*/ 2147483647 w 200"/>
                <a:gd name="T5" fmla="*/ 2147483647 h 174"/>
                <a:gd name="T6" fmla="*/ 2147483647 w 200"/>
                <a:gd name="T7" fmla="*/ 2147483647 h 174"/>
                <a:gd name="T8" fmla="*/ 0 w 200"/>
                <a:gd name="T9" fmla="*/ 2147483647 h 174"/>
                <a:gd name="T10" fmla="*/ 0 w 200"/>
                <a:gd name="T11" fmla="*/ 2147483647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74">
                  <a:moveTo>
                    <a:pt x="0" y="2"/>
                  </a:moveTo>
                  <a:lnTo>
                    <a:pt x="200" y="0"/>
                  </a:lnTo>
                  <a:lnTo>
                    <a:pt x="200" y="164"/>
                  </a:lnTo>
                  <a:lnTo>
                    <a:pt x="168" y="174"/>
                  </a:lnTo>
                  <a:lnTo>
                    <a:pt x="0" y="170"/>
                  </a:lnTo>
                  <a:lnTo>
                    <a:pt x="0" y="2"/>
                  </a:lnTo>
                  <a:close/>
                </a:path>
              </a:pathLst>
            </a:custGeom>
            <a:grpFill/>
            <a:ln w="6350" cmpd="sng">
              <a:solidFill>
                <a:schemeClr val="tx2"/>
              </a:solidFill>
              <a:round/>
              <a:headEnd/>
              <a:tailEnd/>
            </a:ln>
          </p:spPr>
          <p:txBody>
            <a:bodyPr/>
            <a:lstStyle/>
            <a:p>
              <a:endParaRPr lang="en-US"/>
            </a:p>
          </p:txBody>
        </p:sp>
        <p:sp>
          <p:nvSpPr>
            <p:cNvPr id="66" name="Freeform 61"/>
            <p:cNvSpPr>
              <a:spLocks/>
            </p:cNvSpPr>
            <p:nvPr/>
          </p:nvSpPr>
          <p:spPr bwMode="auto">
            <a:xfrm>
              <a:off x="2184400" y="2182813"/>
              <a:ext cx="577850" cy="498475"/>
            </a:xfrm>
            <a:custGeom>
              <a:avLst/>
              <a:gdLst>
                <a:gd name="T0" fmla="*/ 0 w 202"/>
                <a:gd name="T1" fmla="*/ 2147483647 h 174"/>
                <a:gd name="T2" fmla="*/ 2147483647 w 202"/>
                <a:gd name="T3" fmla="*/ 0 h 174"/>
                <a:gd name="T4" fmla="*/ 2147483647 w 202"/>
                <a:gd name="T5" fmla="*/ 2147483647 h 174"/>
                <a:gd name="T6" fmla="*/ 2147483647 w 202"/>
                <a:gd name="T7" fmla="*/ 2147483647 h 174"/>
                <a:gd name="T8" fmla="*/ 2147483647 w 202"/>
                <a:gd name="T9" fmla="*/ 2147483647 h 174"/>
                <a:gd name="T10" fmla="*/ 0 w 202"/>
                <a:gd name="T11" fmla="*/ 2147483647 h 174"/>
                <a:gd name="T12" fmla="*/ 0 w 202"/>
                <a:gd name="T13" fmla="*/ 214748364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174">
                  <a:moveTo>
                    <a:pt x="0" y="2"/>
                  </a:moveTo>
                  <a:lnTo>
                    <a:pt x="194" y="0"/>
                  </a:lnTo>
                  <a:lnTo>
                    <a:pt x="202" y="8"/>
                  </a:lnTo>
                  <a:lnTo>
                    <a:pt x="202" y="174"/>
                  </a:lnTo>
                  <a:lnTo>
                    <a:pt x="176" y="168"/>
                  </a:lnTo>
                  <a:lnTo>
                    <a:pt x="0" y="166"/>
                  </a:lnTo>
                  <a:lnTo>
                    <a:pt x="0" y="2"/>
                  </a:lnTo>
                  <a:close/>
                </a:path>
              </a:pathLst>
            </a:custGeom>
            <a:grpFill/>
            <a:ln w="6350" cmpd="sng">
              <a:solidFill>
                <a:schemeClr val="tx2"/>
              </a:solidFill>
              <a:round/>
              <a:headEnd/>
              <a:tailEnd/>
            </a:ln>
          </p:spPr>
          <p:txBody>
            <a:bodyPr/>
            <a:lstStyle/>
            <a:p>
              <a:endParaRPr lang="en-US"/>
            </a:p>
          </p:txBody>
        </p:sp>
        <p:sp>
          <p:nvSpPr>
            <p:cNvPr id="67" name="Freeform 62"/>
            <p:cNvSpPr>
              <a:spLocks/>
            </p:cNvSpPr>
            <p:nvPr/>
          </p:nvSpPr>
          <p:spPr bwMode="auto">
            <a:xfrm>
              <a:off x="2092325" y="2657475"/>
              <a:ext cx="595313" cy="520700"/>
            </a:xfrm>
            <a:custGeom>
              <a:avLst/>
              <a:gdLst>
                <a:gd name="T0" fmla="*/ 2147483647 w 208"/>
                <a:gd name="T1" fmla="*/ 0 h 182"/>
                <a:gd name="T2" fmla="*/ 2147483647 w 208"/>
                <a:gd name="T3" fmla="*/ 2147483647 h 182"/>
                <a:gd name="T4" fmla="*/ 2147483647 w 208"/>
                <a:gd name="T5" fmla="*/ 2147483647 h 182"/>
                <a:gd name="T6" fmla="*/ 2147483647 w 208"/>
                <a:gd name="T7" fmla="*/ 2147483647 h 182"/>
                <a:gd name="T8" fmla="*/ 2147483647 w 208"/>
                <a:gd name="T9" fmla="*/ 2147483647 h 182"/>
                <a:gd name="T10" fmla="*/ 0 w 208"/>
                <a:gd name="T11" fmla="*/ 2147483647 h 182"/>
                <a:gd name="T12" fmla="*/ 2147483647 w 208"/>
                <a:gd name="T13" fmla="*/ 0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2">
                  <a:moveTo>
                    <a:pt x="32" y="0"/>
                  </a:moveTo>
                  <a:lnTo>
                    <a:pt x="208" y="2"/>
                  </a:lnTo>
                  <a:lnTo>
                    <a:pt x="208" y="176"/>
                  </a:lnTo>
                  <a:lnTo>
                    <a:pt x="106" y="182"/>
                  </a:lnTo>
                  <a:lnTo>
                    <a:pt x="6" y="174"/>
                  </a:lnTo>
                  <a:lnTo>
                    <a:pt x="0" y="10"/>
                  </a:lnTo>
                  <a:lnTo>
                    <a:pt x="32" y="0"/>
                  </a:lnTo>
                  <a:close/>
                </a:path>
              </a:pathLst>
            </a:custGeom>
            <a:grpFill/>
            <a:ln w="6350" cmpd="sng">
              <a:solidFill>
                <a:schemeClr val="tx2"/>
              </a:solidFill>
              <a:round/>
              <a:headEnd/>
              <a:tailEnd/>
            </a:ln>
          </p:spPr>
          <p:txBody>
            <a:bodyPr/>
            <a:lstStyle/>
            <a:p>
              <a:endParaRPr lang="en-US"/>
            </a:p>
          </p:txBody>
        </p:sp>
        <p:sp>
          <p:nvSpPr>
            <p:cNvPr id="68" name="Freeform 63"/>
            <p:cNvSpPr>
              <a:spLocks/>
            </p:cNvSpPr>
            <p:nvPr/>
          </p:nvSpPr>
          <p:spPr bwMode="auto">
            <a:xfrm>
              <a:off x="2762250" y="2205038"/>
              <a:ext cx="468313" cy="476250"/>
            </a:xfrm>
            <a:custGeom>
              <a:avLst/>
              <a:gdLst>
                <a:gd name="T0" fmla="*/ 0 w 164"/>
                <a:gd name="T1" fmla="*/ 0 h 166"/>
                <a:gd name="T2" fmla="*/ 2147483647 w 164"/>
                <a:gd name="T3" fmla="*/ 0 h 166"/>
                <a:gd name="T4" fmla="*/ 2147483647 w 164"/>
                <a:gd name="T5" fmla="*/ 2147483647 h 166"/>
                <a:gd name="T6" fmla="*/ 0 w 164"/>
                <a:gd name="T7" fmla="*/ 2147483647 h 166"/>
                <a:gd name="T8" fmla="*/ 0 w 164"/>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0" y="0"/>
                  </a:moveTo>
                  <a:lnTo>
                    <a:pt x="162" y="0"/>
                  </a:lnTo>
                  <a:lnTo>
                    <a:pt x="164" y="162"/>
                  </a:lnTo>
                  <a:lnTo>
                    <a:pt x="0" y="166"/>
                  </a:lnTo>
                  <a:lnTo>
                    <a:pt x="0" y="0"/>
                  </a:lnTo>
                  <a:close/>
                </a:path>
              </a:pathLst>
            </a:custGeom>
            <a:grpFill/>
            <a:ln w="6350" cmpd="sng">
              <a:solidFill>
                <a:schemeClr val="tx2"/>
              </a:solidFill>
              <a:round/>
              <a:headEnd/>
              <a:tailEnd/>
            </a:ln>
          </p:spPr>
          <p:txBody>
            <a:bodyPr/>
            <a:lstStyle/>
            <a:p>
              <a:endParaRPr lang="en-US"/>
            </a:p>
          </p:txBody>
        </p:sp>
        <p:sp>
          <p:nvSpPr>
            <p:cNvPr id="69" name="Freeform 64"/>
            <p:cNvSpPr>
              <a:spLocks/>
            </p:cNvSpPr>
            <p:nvPr/>
          </p:nvSpPr>
          <p:spPr bwMode="auto">
            <a:xfrm>
              <a:off x="2687638" y="2663825"/>
              <a:ext cx="554037" cy="508000"/>
            </a:xfrm>
            <a:custGeom>
              <a:avLst/>
              <a:gdLst>
                <a:gd name="T0" fmla="*/ 0 w 194"/>
                <a:gd name="T1" fmla="*/ 0 h 178"/>
                <a:gd name="T2" fmla="*/ 2147483647 w 194"/>
                <a:gd name="T3" fmla="*/ 2147483647 h 178"/>
                <a:gd name="T4" fmla="*/ 2147483647 w 194"/>
                <a:gd name="T5" fmla="*/ 2147483647 h 178"/>
                <a:gd name="T6" fmla="*/ 2147483647 w 194"/>
                <a:gd name="T7" fmla="*/ 2147483647 h 178"/>
                <a:gd name="T8" fmla="*/ 2147483647 w 194"/>
                <a:gd name="T9" fmla="*/ 2147483647 h 178"/>
                <a:gd name="T10" fmla="*/ 2147483647 w 194"/>
                <a:gd name="T11" fmla="*/ 2147483647 h 178"/>
                <a:gd name="T12" fmla="*/ 0 w 194"/>
                <a:gd name="T13" fmla="*/ 2147483647 h 178"/>
                <a:gd name="T14" fmla="*/ 0 w 194"/>
                <a:gd name="T15" fmla="*/ 0 h 1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8">
                  <a:moveTo>
                    <a:pt x="0" y="0"/>
                  </a:moveTo>
                  <a:lnTo>
                    <a:pt x="26" y="6"/>
                  </a:lnTo>
                  <a:lnTo>
                    <a:pt x="190" y="2"/>
                  </a:lnTo>
                  <a:lnTo>
                    <a:pt x="194" y="176"/>
                  </a:lnTo>
                  <a:lnTo>
                    <a:pt x="164" y="178"/>
                  </a:lnTo>
                  <a:lnTo>
                    <a:pt x="38" y="178"/>
                  </a:lnTo>
                  <a:lnTo>
                    <a:pt x="0" y="174"/>
                  </a:lnTo>
                  <a:lnTo>
                    <a:pt x="0" y="0"/>
                  </a:lnTo>
                  <a:close/>
                </a:path>
              </a:pathLst>
            </a:custGeom>
            <a:grpFill/>
            <a:ln w="6350" cmpd="sng">
              <a:solidFill>
                <a:schemeClr val="tx2"/>
              </a:solidFill>
              <a:round/>
              <a:headEnd/>
              <a:tailEnd/>
            </a:ln>
          </p:spPr>
          <p:txBody>
            <a:bodyPr/>
            <a:lstStyle/>
            <a:p>
              <a:endParaRPr lang="en-US"/>
            </a:p>
          </p:txBody>
        </p:sp>
        <p:sp>
          <p:nvSpPr>
            <p:cNvPr id="70" name="Freeform 65"/>
            <p:cNvSpPr>
              <a:spLocks/>
            </p:cNvSpPr>
            <p:nvPr/>
          </p:nvSpPr>
          <p:spPr bwMode="auto">
            <a:xfrm>
              <a:off x="3225800" y="2193925"/>
              <a:ext cx="485775" cy="481013"/>
            </a:xfrm>
            <a:custGeom>
              <a:avLst/>
              <a:gdLst>
                <a:gd name="T0" fmla="*/ 0 w 170"/>
                <a:gd name="T1" fmla="*/ 2147483647 h 168"/>
                <a:gd name="T2" fmla="*/ 2147483647 w 170"/>
                <a:gd name="T3" fmla="*/ 0 h 168"/>
                <a:gd name="T4" fmla="*/ 2147483647 w 170"/>
                <a:gd name="T5" fmla="*/ 2147483647 h 168"/>
                <a:gd name="T6" fmla="*/ 2147483647 w 170"/>
                <a:gd name="T7" fmla="*/ 2147483647 h 168"/>
                <a:gd name="T8" fmla="*/ 2147483647 w 170"/>
                <a:gd name="T9" fmla="*/ 2147483647 h 168"/>
                <a:gd name="T10" fmla="*/ 0 w 170"/>
                <a:gd name="T11" fmla="*/ 2147483647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68">
                  <a:moveTo>
                    <a:pt x="0" y="4"/>
                  </a:moveTo>
                  <a:lnTo>
                    <a:pt x="160" y="0"/>
                  </a:lnTo>
                  <a:lnTo>
                    <a:pt x="170" y="2"/>
                  </a:lnTo>
                  <a:lnTo>
                    <a:pt x="170" y="168"/>
                  </a:lnTo>
                  <a:lnTo>
                    <a:pt x="2" y="166"/>
                  </a:lnTo>
                  <a:lnTo>
                    <a:pt x="0" y="4"/>
                  </a:lnTo>
                  <a:close/>
                </a:path>
              </a:pathLst>
            </a:custGeom>
            <a:grpFill/>
            <a:ln w="6350" cmpd="sng">
              <a:solidFill>
                <a:schemeClr val="tx2"/>
              </a:solidFill>
              <a:round/>
              <a:headEnd/>
              <a:tailEnd/>
            </a:ln>
          </p:spPr>
          <p:txBody>
            <a:bodyPr/>
            <a:lstStyle/>
            <a:p>
              <a:endParaRPr lang="en-US"/>
            </a:p>
          </p:txBody>
        </p:sp>
        <p:sp>
          <p:nvSpPr>
            <p:cNvPr id="71" name="Freeform 66"/>
            <p:cNvSpPr>
              <a:spLocks/>
            </p:cNvSpPr>
            <p:nvPr/>
          </p:nvSpPr>
          <p:spPr bwMode="auto">
            <a:xfrm>
              <a:off x="3711575" y="2189163"/>
              <a:ext cx="492125" cy="485775"/>
            </a:xfrm>
            <a:custGeom>
              <a:avLst/>
              <a:gdLst>
                <a:gd name="T0" fmla="*/ 0 w 172"/>
                <a:gd name="T1" fmla="*/ 2147483647 h 170"/>
                <a:gd name="T2" fmla="*/ 2147483647 w 172"/>
                <a:gd name="T3" fmla="*/ 0 h 170"/>
                <a:gd name="T4" fmla="*/ 2147483647 w 172"/>
                <a:gd name="T5" fmla="*/ 2147483647 h 170"/>
                <a:gd name="T6" fmla="*/ 2147483647 w 172"/>
                <a:gd name="T7" fmla="*/ 2147483647 h 170"/>
                <a:gd name="T8" fmla="*/ 0 w 172"/>
                <a:gd name="T9" fmla="*/ 2147483647 h 170"/>
                <a:gd name="T10" fmla="*/ 0 w 172"/>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70">
                  <a:moveTo>
                    <a:pt x="0" y="4"/>
                  </a:moveTo>
                  <a:lnTo>
                    <a:pt x="158" y="0"/>
                  </a:lnTo>
                  <a:lnTo>
                    <a:pt x="170" y="2"/>
                  </a:lnTo>
                  <a:lnTo>
                    <a:pt x="172" y="170"/>
                  </a:lnTo>
                  <a:lnTo>
                    <a:pt x="0" y="170"/>
                  </a:lnTo>
                  <a:lnTo>
                    <a:pt x="0" y="4"/>
                  </a:lnTo>
                  <a:close/>
                </a:path>
              </a:pathLst>
            </a:custGeom>
            <a:grpFill/>
            <a:ln w="6350" cmpd="sng">
              <a:solidFill>
                <a:schemeClr val="tx2"/>
              </a:solidFill>
              <a:round/>
              <a:headEnd/>
              <a:tailEnd/>
            </a:ln>
          </p:spPr>
          <p:txBody>
            <a:bodyPr/>
            <a:lstStyle/>
            <a:p>
              <a:endParaRPr lang="en-US"/>
            </a:p>
          </p:txBody>
        </p:sp>
        <p:sp>
          <p:nvSpPr>
            <p:cNvPr id="72" name="Freeform 67"/>
            <p:cNvSpPr>
              <a:spLocks/>
            </p:cNvSpPr>
            <p:nvPr/>
          </p:nvSpPr>
          <p:spPr bwMode="auto">
            <a:xfrm>
              <a:off x="4197350" y="2189163"/>
              <a:ext cx="474663" cy="485775"/>
            </a:xfrm>
            <a:custGeom>
              <a:avLst/>
              <a:gdLst>
                <a:gd name="T0" fmla="*/ 0 w 166"/>
                <a:gd name="T1" fmla="*/ 2147483647 h 170"/>
                <a:gd name="T2" fmla="*/ 2147483647 w 166"/>
                <a:gd name="T3" fmla="*/ 0 h 170"/>
                <a:gd name="T4" fmla="*/ 2147483647 w 166"/>
                <a:gd name="T5" fmla="*/ 2147483647 h 170"/>
                <a:gd name="T6" fmla="*/ 2147483647 w 166"/>
                <a:gd name="T7" fmla="*/ 2147483647 h 170"/>
                <a:gd name="T8" fmla="*/ 2147483647 w 166"/>
                <a:gd name="T9" fmla="*/ 2147483647 h 170"/>
                <a:gd name="T10" fmla="*/ 0 w 166"/>
                <a:gd name="T11" fmla="*/ 2147483647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170">
                  <a:moveTo>
                    <a:pt x="0" y="2"/>
                  </a:moveTo>
                  <a:lnTo>
                    <a:pt x="162" y="0"/>
                  </a:lnTo>
                  <a:lnTo>
                    <a:pt x="166" y="134"/>
                  </a:lnTo>
                  <a:lnTo>
                    <a:pt x="166" y="170"/>
                  </a:lnTo>
                  <a:lnTo>
                    <a:pt x="2" y="170"/>
                  </a:lnTo>
                  <a:lnTo>
                    <a:pt x="0" y="2"/>
                  </a:lnTo>
                  <a:close/>
                </a:path>
              </a:pathLst>
            </a:custGeom>
            <a:grpFill/>
            <a:ln w="6350" cmpd="sng">
              <a:solidFill>
                <a:schemeClr val="tx2"/>
              </a:solidFill>
              <a:round/>
              <a:headEnd/>
              <a:tailEnd/>
            </a:ln>
          </p:spPr>
          <p:txBody>
            <a:bodyPr/>
            <a:lstStyle/>
            <a:p>
              <a:endParaRPr lang="en-US"/>
            </a:p>
          </p:txBody>
        </p:sp>
        <p:sp>
          <p:nvSpPr>
            <p:cNvPr id="73" name="Freeform 68"/>
            <p:cNvSpPr>
              <a:spLocks/>
            </p:cNvSpPr>
            <p:nvPr/>
          </p:nvSpPr>
          <p:spPr bwMode="auto">
            <a:xfrm>
              <a:off x="4660900" y="2189163"/>
              <a:ext cx="487363" cy="382587"/>
            </a:xfrm>
            <a:custGeom>
              <a:avLst/>
              <a:gdLst>
                <a:gd name="T0" fmla="*/ 0 w 170"/>
                <a:gd name="T1" fmla="*/ 0 h 134"/>
                <a:gd name="T2" fmla="*/ 2147483647 w 170"/>
                <a:gd name="T3" fmla="*/ 2147483647 h 134"/>
                <a:gd name="T4" fmla="*/ 2147483647 w 170"/>
                <a:gd name="T5" fmla="*/ 2147483647 h 134"/>
                <a:gd name="T6" fmla="*/ 2147483647 w 170"/>
                <a:gd name="T7" fmla="*/ 2147483647 h 134"/>
                <a:gd name="T8" fmla="*/ 2147483647 w 170"/>
                <a:gd name="T9" fmla="*/ 2147483647 h 134"/>
                <a:gd name="T10" fmla="*/ 0 w 170"/>
                <a:gd name="T11" fmla="*/ 0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34">
                  <a:moveTo>
                    <a:pt x="0" y="0"/>
                  </a:moveTo>
                  <a:lnTo>
                    <a:pt x="164" y="2"/>
                  </a:lnTo>
                  <a:lnTo>
                    <a:pt x="168" y="96"/>
                  </a:lnTo>
                  <a:lnTo>
                    <a:pt x="170" y="130"/>
                  </a:lnTo>
                  <a:lnTo>
                    <a:pt x="4" y="134"/>
                  </a:lnTo>
                  <a:lnTo>
                    <a:pt x="0" y="0"/>
                  </a:lnTo>
                  <a:close/>
                </a:path>
              </a:pathLst>
            </a:custGeom>
            <a:grpFill/>
            <a:ln w="6350" cmpd="sng">
              <a:solidFill>
                <a:schemeClr val="tx2"/>
              </a:solidFill>
              <a:round/>
              <a:headEnd/>
              <a:tailEnd/>
            </a:ln>
          </p:spPr>
          <p:txBody>
            <a:bodyPr/>
            <a:lstStyle/>
            <a:p>
              <a:endParaRPr lang="en-US"/>
            </a:p>
          </p:txBody>
        </p:sp>
        <p:sp>
          <p:nvSpPr>
            <p:cNvPr id="74" name="Freeform 69"/>
            <p:cNvSpPr>
              <a:spLocks/>
            </p:cNvSpPr>
            <p:nvPr/>
          </p:nvSpPr>
          <p:spPr bwMode="auto">
            <a:xfrm>
              <a:off x="5130800" y="2079625"/>
              <a:ext cx="496888" cy="384175"/>
            </a:xfrm>
            <a:custGeom>
              <a:avLst/>
              <a:gdLst>
                <a:gd name="T0" fmla="*/ 2147483647 w 174"/>
                <a:gd name="T1" fmla="*/ 2147483647 h 134"/>
                <a:gd name="T2" fmla="*/ 2147483647 w 174"/>
                <a:gd name="T3" fmla="*/ 0 h 134"/>
                <a:gd name="T4" fmla="*/ 2147483647 w 174"/>
                <a:gd name="T5" fmla="*/ 2147483647 h 134"/>
                <a:gd name="T6" fmla="*/ 2147483647 w 174"/>
                <a:gd name="T7" fmla="*/ 2147483647 h 134"/>
                <a:gd name="T8" fmla="*/ 2147483647 w 174"/>
                <a:gd name="T9" fmla="*/ 2147483647 h 134"/>
                <a:gd name="T10" fmla="*/ 0 w 174"/>
                <a:gd name="T11" fmla="*/ 2147483647 h 134"/>
                <a:gd name="T12" fmla="*/ 2147483647 w 174"/>
                <a:gd name="T13" fmla="*/ 2147483647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34">
                  <a:moveTo>
                    <a:pt x="2" y="6"/>
                  </a:moveTo>
                  <a:lnTo>
                    <a:pt x="168" y="0"/>
                  </a:lnTo>
                  <a:lnTo>
                    <a:pt x="174" y="36"/>
                  </a:lnTo>
                  <a:lnTo>
                    <a:pt x="174" y="132"/>
                  </a:lnTo>
                  <a:lnTo>
                    <a:pt x="4" y="134"/>
                  </a:lnTo>
                  <a:lnTo>
                    <a:pt x="0" y="40"/>
                  </a:lnTo>
                  <a:lnTo>
                    <a:pt x="2" y="6"/>
                  </a:lnTo>
                  <a:close/>
                </a:path>
              </a:pathLst>
            </a:custGeom>
            <a:grpFill/>
            <a:ln w="6350" cmpd="sng">
              <a:solidFill>
                <a:schemeClr val="tx2"/>
              </a:solidFill>
              <a:round/>
              <a:headEnd/>
              <a:tailEnd/>
            </a:ln>
          </p:spPr>
          <p:txBody>
            <a:bodyPr/>
            <a:lstStyle/>
            <a:p>
              <a:endParaRPr lang="en-US"/>
            </a:p>
          </p:txBody>
        </p:sp>
        <p:sp>
          <p:nvSpPr>
            <p:cNvPr id="75" name="Freeform 70"/>
            <p:cNvSpPr>
              <a:spLocks/>
            </p:cNvSpPr>
            <p:nvPr/>
          </p:nvSpPr>
          <p:spPr bwMode="auto">
            <a:xfrm>
              <a:off x="5627688" y="2171700"/>
              <a:ext cx="349250" cy="492125"/>
            </a:xfrm>
            <a:custGeom>
              <a:avLst/>
              <a:gdLst>
                <a:gd name="T0" fmla="*/ 0 w 122"/>
                <a:gd name="T1" fmla="*/ 2147483647 h 172"/>
                <a:gd name="T2" fmla="*/ 2147483647 w 122"/>
                <a:gd name="T3" fmla="*/ 0 h 172"/>
                <a:gd name="T4" fmla="*/ 2147483647 w 122"/>
                <a:gd name="T5" fmla="*/ 2147483647 h 172"/>
                <a:gd name="T6" fmla="*/ 2147483647 w 122"/>
                <a:gd name="T7" fmla="*/ 2147483647 h 172"/>
                <a:gd name="T8" fmla="*/ 2147483647 w 122"/>
                <a:gd name="T9" fmla="*/ 2147483647 h 172"/>
                <a:gd name="T10" fmla="*/ 2147483647 w 122"/>
                <a:gd name="T11" fmla="*/ 2147483647 h 172"/>
                <a:gd name="T12" fmla="*/ 0 w 122"/>
                <a:gd name="T13" fmla="*/ 2147483647 h 172"/>
                <a:gd name="T14" fmla="*/ 0 w 122"/>
                <a:gd name="T15" fmla="*/ 2147483647 h 172"/>
                <a:gd name="T16" fmla="*/ 0 w 122"/>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72">
                  <a:moveTo>
                    <a:pt x="0" y="4"/>
                  </a:moveTo>
                  <a:lnTo>
                    <a:pt x="116" y="0"/>
                  </a:lnTo>
                  <a:lnTo>
                    <a:pt x="120" y="128"/>
                  </a:lnTo>
                  <a:lnTo>
                    <a:pt x="122" y="166"/>
                  </a:lnTo>
                  <a:lnTo>
                    <a:pt x="4" y="172"/>
                  </a:lnTo>
                  <a:lnTo>
                    <a:pt x="2" y="138"/>
                  </a:lnTo>
                  <a:lnTo>
                    <a:pt x="0" y="100"/>
                  </a:lnTo>
                  <a:lnTo>
                    <a:pt x="0" y="50"/>
                  </a:lnTo>
                  <a:lnTo>
                    <a:pt x="0" y="4"/>
                  </a:lnTo>
                  <a:close/>
                </a:path>
              </a:pathLst>
            </a:custGeom>
            <a:grpFill/>
            <a:ln w="6350" cmpd="sng">
              <a:solidFill>
                <a:schemeClr val="tx2"/>
              </a:solidFill>
              <a:prstDash val="solid"/>
              <a:round/>
              <a:headEnd/>
              <a:tailEnd/>
            </a:ln>
          </p:spPr>
          <p:txBody>
            <a:bodyPr/>
            <a:lstStyle/>
            <a:p>
              <a:endParaRPr lang="en-US"/>
            </a:p>
          </p:txBody>
        </p:sp>
        <p:sp>
          <p:nvSpPr>
            <p:cNvPr id="76" name="Freeform 71"/>
            <p:cNvSpPr>
              <a:spLocks/>
            </p:cNvSpPr>
            <p:nvPr/>
          </p:nvSpPr>
          <p:spPr bwMode="auto">
            <a:xfrm>
              <a:off x="5141913" y="2457450"/>
              <a:ext cx="496887" cy="406400"/>
            </a:xfrm>
            <a:custGeom>
              <a:avLst/>
              <a:gdLst>
                <a:gd name="T0" fmla="*/ 0 w 174"/>
                <a:gd name="T1" fmla="*/ 2147483647 h 142"/>
                <a:gd name="T2" fmla="*/ 2147483647 w 174"/>
                <a:gd name="T3" fmla="*/ 0 h 142"/>
                <a:gd name="T4" fmla="*/ 2147483647 w 174"/>
                <a:gd name="T5" fmla="*/ 2147483647 h 142"/>
                <a:gd name="T6" fmla="*/ 2147483647 w 174"/>
                <a:gd name="T7" fmla="*/ 2147483647 h 142"/>
                <a:gd name="T8" fmla="*/ 2147483647 w 174"/>
                <a:gd name="T9" fmla="*/ 2147483647 h 142"/>
                <a:gd name="T10" fmla="*/ 2147483647 w 174"/>
                <a:gd name="T11" fmla="*/ 2147483647 h 142"/>
                <a:gd name="T12" fmla="*/ 0 w 174"/>
                <a:gd name="T13" fmla="*/ 2147483647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2">
                  <a:moveTo>
                    <a:pt x="0" y="2"/>
                  </a:moveTo>
                  <a:lnTo>
                    <a:pt x="170" y="0"/>
                  </a:lnTo>
                  <a:lnTo>
                    <a:pt x="174" y="72"/>
                  </a:lnTo>
                  <a:lnTo>
                    <a:pt x="174" y="134"/>
                  </a:lnTo>
                  <a:lnTo>
                    <a:pt x="4" y="142"/>
                  </a:lnTo>
                  <a:lnTo>
                    <a:pt x="2" y="36"/>
                  </a:lnTo>
                  <a:lnTo>
                    <a:pt x="0" y="2"/>
                  </a:lnTo>
                  <a:close/>
                </a:path>
              </a:pathLst>
            </a:custGeom>
            <a:grpFill/>
            <a:ln w="6350" cmpd="sng">
              <a:solidFill>
                <a:schemeClr val="tx2"/>
              </a:solidFill>
              <a:round/>
              <a:headEnd/>
              <a:tailEnd/>
            </a:ln>
          </p:spPr>
          <p:txBody>
            <a:bodyPr/>
            <a:lstStyle/>
            <a:p>
              <a:endParaRPr lang="en-US"/>
            </a:p>
          </p:txBody>
        </p:sp>
        <p:sp>
          <p:nvSpPr>
            <p:cNvPr id="77" name="Freeform 72"/>
            <p:cNvSpPr>
              <a:spLocks/>
            </p:cNvSpPr>
            <p:nvPr/>
          </p:nvSpPr>
          <p:spPr bwMode="auto">
            <a:xfrm>
              <a:off x="5610225" y="2646363"/>
              <a:ext cx="452438" cy="582612"/>
            </a:xfrm>
            <a:custGeom>
              <a:avLst/>
              <a:gdLst>
                <a:gd name="T0" fmla="*/ 2147483647 w 158"/>
                <a:gd name="T1" fmla="*/ 0 h 204"/>
                <a:gd name="T2" fmla="*/ 2147483647 w 158"/>
                <a:gd name="T3" fmla="*/ 2147483647 h 204"/>
                <a:gd name="T4" fmla="*/ 2147483647 w 158"/>
                <a:gd name="T5" fmla="*/ 2147483647 h 204"/>
                <a:gd name="T6" fmla="*/ 2147483647 w 158"/>
                <a:gd name="T7" fmla="*/ 2147483647 h 204"/>
                <a:gd name="T8" fmla="*/ 2147483647 w 158"/>
                <a:gd name="T9" fmla="*/ 2147483647 h 204"/>
                <a:gd name="T10" fmla="*/ 2147483647 w 158"/>
                <a:gd name="T11" fmla="*/ 2147483647 h 204"/>
                <a:gd name="T12" fmla="*/ 2147483647 w 158"/>
                <a:gd name="T13" fmla="*/ 2147483647 h 204"/>
                <a:gd name="T14" fmla="*/ 2147483647 w 158"/>
                <a:gd name="T15" fmla="*/ 2147483647 h 204"/>
                <a:gd name="T16" fmla="*/ 2147483647 w 158"/>
                <a:gd name="T17" fmla="*/ 2147483647 h 204"/>
                <a:gd name="T18" fmla="*/ 0 w 158"/>
                <a:gd name="T19" fmla="*/ 2147483647 h 204"/>
                <a:gd name="T20" fmla="*/ 2147483647 w 158"/>
                <a:gd name="T21" fmla="*/ 2147483647 h 204"/>
                <a:gd name="T22" fmla="*/ 2147483647 w 158"/>
                <a:gd name="T23" fmla="*/ 2147483647 h 204"/>
                <a:gd name="T24" fmla="*/ 2147483647 w 158"/>
                <a:gd name="T25" fmla="*/ 2147483647 h 204"/>
                <a:gd name="T26" fmla="*/ 2147483647 w 158"/>
                <a:gd name="T27" fmla="*/ 2147483647 h 204"/>
                <a:gd name="T28" fmla="*/ 2147483647 w 158"/>
                <a:gd name="T29" fmla="*/ 0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204">
                  <a:moveTo>
                    <a:pt x="128" y="0"/>
                  </a:moveTo>
                  <a:lnTo>
                    <a:pt x="132" y="58"/>
                  </a:lnTo>
                  <a:lnTo>
                    <a:pt x="146" y="64"/>
                  </a:lnTo>
                  <a:lnTo>
                    <a:pt x="152" y="104"/>
                  </a:lnTo>
                  <a:lnTo>
                    <a:pt x="158" y="122"/>
                  </a:lnTo>
                  <a:lnTo>
                    <a:pt x="142" y="124"/>
                  </a:lnTo>
                  <a:lnTo>
                    <a:pt x="144" y="198"/>
                  </a:lnTo>
                  <a:lnTo>
                    <a:pt x="16" y="204"/>
                  </a:lnTo>
                  <a:lnTo>
                    <a:pt x="12" y="98"/>
                  </a:lnTo>
                  <a:lnTo>
                    <a:pt x="0" y="94"/>
                  </a:lnTo>
                  <a:lnTo>
                    <a:pt x="2" y="88"/>
                  </a:lnTo>
                  <a:lnTo>
                    <a:pt x="12" y="84"/>
                  </a:lnTo>
                  <a:lnTo>
                    <a:pt x="10" y="68"/>
                  </a:lnTo>
                  <a:lnTo>
                    <a:pt x="10" y="6"/>
                  </a:lnTo>
                  <a:lnTo>
                    <a:pt x="128" y="0"/>
                  </a:lnTo>
                  <a:close/>
                </a:path>
              </a:pathLst>
            </a:custGeom>
            <a:grpFill/>
            <a:ln w="6350" cmpd="sng">
              <a:solidFill>
                <a:schemeClr val="tx2"/>
              </a:solidFill>
              <a:round/>
              <a:headEnd/>
              <a:tailEnd/>
            </a:ln>
          </p:spPr>
          <p:txBody>
            <a:bodyPr/>
            <a:lstStyle/>
            <a:p>
              <a:endParaRPr lang="en-US"/>
            </a:p>
          </p:txBody>
        </p:sp>
        <p:sp>
          <p:nvSpPr>
            <p:cNvPr id="78" name="Freeform 73"/>
            <p:cNvSpPr>
              <a:spLocks/>
            </p:cNvSpPr>
            <p:nvPr/>
          </p:nvSpPr>
          <p:spPr bwMode="auto">
            <a:xfrm>
              <a:off x="5153025" y="2840038"/>
              <a:ext cx="503238" cy="401637"/>
            </a:xfrm>
            <a:custGeom>
              <a:avLst/>
              <a:gdLst>
                <a:gd name="T0" fmla="*/ 0 w 176"/>
                <a:gd name="T1" fmla="*/ 2147483647 h 140"/>
                <a:gd name="T2" fmla="*/ 2147483647 w 176"/>
                <a:gd name="T3" fmla="*/ 0 h 140"/>
                <a:gd name="T4" fmla="*/ 2147483647 w 176"/>
                <a:gd name="T5" fmla="*/ 2147483647 h 140"/>
                <a:gd name="T6" fmla="*/ 2147483647 w 176"/>
                <a:gd name="T7" fmla="*/ 2147483647 h 140"/>
                <a:gd name="T8" fmla="*/ 2147483647 w 176"/>
                <a:gd name="T9" fmla="*/ 2147483647 h 140"/>
                <a:gd name="T10" fmla="*/ 2147483647 w 176"/>
                <a:gd name="T11" fmla="*/ 2147483647 h 140"/>
                <a:gd name="T12" fmla="*/ 2147483647 w 176"/>
                <a:gd name="T13" fmla="*/ 2147483647 h 140"/>
                <a:gd name="T14" fmla="*/ 2147483647 w 176"/>
                <a:gd name="T15" fmla="*/ 2147483647 h 140"/>
                <a:gd name="T16" fmla="*/ 0 w 176"/>
                <a:gd name="T17" fmla="*/ 2147483647 h 140"/>
                <a:gd name="T18" fmla="*/ 0 w 17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40">
                  <a:moveTo>
                    <a:pt x="0" y="8"/>
                  </a:moveTo>
                  <a:lnTo>
                    <a:pt x="170" y="0"/>
                  </a:lnTo>
                  <a:lnTo>
                    <a:pt x="172" y="16"/>
                  </a:lnTo>
                  <a:lnTo>
                    <a:pt x="162" y="20"/>
                  </a:lnTo>
                  <a:lnTo>
                    <a:pt x="160" y="26"/>
                  </a:lnTo>
                  <a:lnTo>
                    <a:pt x="172" y="30"/>
                  </a:lnTo>
                  <a:lnTo>
                    <a:pt x="176" y="136"/>
                  </a:lnTo>
                  <a:lnTo>
                    <a:pt x="8" y="140"/>
                  </a:lnTo>
                  <a:lnTo>
                    <a:pt x="0" y="32"/>
                  </a:lnTo>
                  <a:lnTo>
                    <a:pt x="0" y="8"/>
                  </a:lnTo>
                  <a:close/>
                </a:path>
              </a:pathLst>
            </a:custGeom>
            <a:grpFill/>
            <a:ln w="6350" cmpd="sng">
              <a:solidFill>
                <a:schemeClr val="tx2"/>
              </a:solidFill>
              <a:round/>
              <a:headEnd/>
              <a:tailEnd/>
            </a:ln>
          </p:spPr>
          <p:txBody>
            <a:bodyPr/>
            <a:lstStyle/>
            <a:p>
              <a:endParaRPr lang="en-US"/>
            </a:p>
          </p:txBody>
        </p:sp>
        <p:sp>
          <p:nvSpPr>
            <p:cNvPr id="79" name="Freeform 74"/>
            <p:cNvSpPr>
              <a:spLocks/>
            </p:cNvSpPr>
            <p:nvPr/>
          </p:nvSpPr>
          <p:spPr bwMode="auto">
            <a:xfrm>
              <a:off x="6761163" y="2486025"/>
              <a:ext cx="474662" cy="400050"/>
            </a:xfrm>
            <a:custGeom>
              <a:avLst/>
              <a:gdLst>
                <a:gd name="T0" fmla="*/ 0 w 166"/>
                <a:gd name="T1" fmla="*/ 2147483647 h 140"/>
                <a:gd name="T2" fmla="*/ 2147483647 w 166"/>
                <a:gd name="T3" fmla="*/ 0 h 140"/>
                <a:gd name="T4" fmla="*/ 2147483647 w 166"/>
                <a:gd name="T5" fmla="*/ 2147483647 h 140"/>
                <a:gd name="T6" fmla="*/ 2147483647 w 166"/>
                <a:gd name="T7" fmla="*/ 2147483647 h 140"/>
                <a:gd name="T8" fmla="*/ 2147483647 w 166"/>
                <a:gd name="T9" fmla="*/ 2147483647 h 140"/>
                <a:gd name="T10" fmla="*/ 2147483647 w 166"/>
                <a:gd name="T11" fmla="*/ 2147483647 h 140"/>
                <a:gd name="T12" fmla="*/ 2147483647 w 166"/>
                <a:gd name="T13" fmla="*/ 2147483647 h 140"/>
                <a:gd name="T14" fmla="*/ 2147483647 w 166"/>
                <a:gd name="T15" fmla="*/ 2147483647 h 140"/>
                <a:gd name="T16" fmla="*/ 0 w 166"/>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40">
                  <a:moveTo>
                    <a:pt x="0" y="6"/>
                  </a:moveTo>
                  <a:lnTo>
                    <a:pt x="134" y="0"/>
                  </a:lnTo>
                  <a:lnTo>
                    <a:pt x="134" y="50"/>
                  </a:lnTo>
                  <a:lnTo>
                    <a:pt x="162" y="54"/>
                  </a:lnTo>
                  <a:lnTo>
                    <a:pt x="166" y="134"/>
                  </a:lnTo>
                  <a:lnTo>
                    <a:pt x="38" y="140"/>
                  </a:lnTo>
                  <a:lnTo>
                    <a:pt x="30" y="46"/>
                  </a:lnTo>
                  <a:lnTo>
                    <a:pt x="6" y="44"/>
                  </a:lnTo>
                  <a:lnTo>
                    <a:pt x="0" y="6"/>
                  </a:lnTo>
                  <a:close/>
                </a:path>
              </a:pathLst>
            </a:custGeom>
            <a:grpFill/>
            <a:ln w="6350" cmpd="sng">
              <a:solidFill>
                <a:schemeClr val="tx2"/>
              </a:solidFill>
              <a:round/>
              <a:headEnd/>
              <a:tailEnd/>
            </a:ln>
          </p:spPr>
          <p:txBody>
            <a:bodyPr/>
            <a:lstStyle/>
            <a:p>
              <a:endParaRPr lang="en-US"/>
            </a:p>
          </p:txBody>
        </p:sp>
        <p:sp>
          <p:nvSpPr>
            <p:cNvPr id="80" name="Freeform 75"/>
            <p:cNvSpPr>
              <a:spLocks/>
            </p:cNvSpPr>
            <p:nvPr/>
          </p:nvSpPr>
          <p:spPr bwMode="auto">
            <a:xfrm>
              <a:off x="6389688" y="2525713"/>
              <a:ext cx="479425" cy="538162"/>
            </a:xfrm>
            <a:custGeom>
              <a:avLst/>
              <a:gdLst>
                <a:gd name="T0" fmla="*/ 0 w 168"/>
                <a:gd name="T1" fmla="*/ 2147483647 h 188"/>
                <a:gd name="T2" fmla="*/ 2147483647 w 168"/>
                <a:gd name="T3" fmla="*/ 2147483647 h 188"/>
                <a:gd name="T4" fmla="*/ 2147483647 w 168"/>
                <a:gd name="T5" fmla="*/ 2147483647 h 188"/>
                <a:gd name="T6" fmla="*/ 2147483647 w 168"/>
                <a:gd name="T7" fmla="*/ 0 h 188"/>
                <a:gd name="T8" fmla="*/ 2147483647 w 168"/>
                <a:gd name="T9" fmla="*/ 2147483647 h 188"/>
                <a:gd name="T10" fmla="*/ 2147483647 w 168"/>
                <a:gd name="T11" fmla="*/ 2147483647 h 188"/>
                <a:gd name="T12" fmla="*/ 2147483647 w 168"/>
                <a:gd name="T13" fmla="*/ 2147483647 h 188"/>
                <a:gd name="T14" fmla="*/ 2147483647 w 168"/>
                <a:gd name="T15" fmla="*/ 2147483647 h 188"/>
                <a:gd name="T16" fmla="*/ 2147483647 w 168"/>
                <a:gd name="T17" fmla="*/ 2147483647 h 188"/>
                <a:gd name="T18" fmla="*/ 2147483647 w 168"/>
                <a:gd name="T19" fmla="*/ 2147483647 h 188"/>
                <a:gd name="T20" fmla="*/ 2147483647 w 168"/>
                <a:gd name="T21" fmla="*/ 2147483647 h 188"/>
                <a:gd name="T22" fmla="*/ 2147483647 w 168"/>
                <a:gd name="T23" fmla="*/ 2147483647 h 188"/>
                <a:gd name="T24" fmla="*/ 2147483647 w 168"/>
                <a:gd name="T25" fmla="*/ 2147483647 h 188"/>
                <a:gd name="T26" fmla="*/ 2147483647 w 168"/>
                <a:gd name="T27" fmla="*/ 2147483647 h 188"/>
                <a:gd name="T28" fmla="*/ 2147483647 w 168"/>
                <a:gd name="T29" fmla="*/ 2147483647 h 188"/>
                <a:gd name="T30" fmla="*/ 0 w 168"/>
                <a:gd name="T31" fmla="*/ 2147483647 h 188"/>
                <a:gd name="T32" fmla="*/ 0 w 168"/>
                <a:gd name="T33" fmla="*/ 214748364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188">
                  <a:moveTo>
                    <a:pt x="0" y="64"/>
                  </a:moveTo>
                  <a:lnTo>
                    <a:pt x="32" y="60"/>
                  </a:lnTo>
                  <a:lnTo>
                    <a:pt x="32" y="24"/>
                  </a:lnTo>
                  <a:lnTo>
                    <a:pt x="84" y="0"/>
                  </a:lnTo>
                  <a:lnTo>
                    <a:pt x="90" y="8"/>
                  </a:lnTo>
                  <a:lnTo>
                    <a:pt x="124" y="12"/>
                  </a:lnTo>
                  <a:lnTo>
                    <a:pt x="120" y="26"/>
                  </a:lnTo>
                  <a:lnTo>
                    <a:pt x="136" y="30"/>
                  </a:lnTo>
                  <a:lnTo>
                    <a:pt x="160" y="32"/>
                  </a:lnTo>
                  <a:lnTo>
                    <a:pt x="168" y="126"/>
                  </a:lnTo>
                  <a:lnTo>
                    <a:pt x="162" y="180"/>
                  </a:lnTo>
                  <a:lnTo>
                    <a:pt x="46" y="188"/>
                  </a:lnTo>
                  <a:lnTo>
                    <a:pt x="36" y="184"/>
                  </a:lnTo>
                  <a:lnTo>
                    <a:pt x="36" y="154"/>
                  </a:lnTo>
                  <a:lnTo>
                    <a:pt x="2" y="152"/>
                  </a:lnTo>
                  <a:lnTo>
                    <a:pt x="0" y="140"/>
                  </a:lnTo>
                  <a:lnTo>
                    <a:pt x="0" y="64"/>
                  </a:lnTo>
                  <a:close/>
                </a:path>
              </a:pathLst>
            </a:custGeom>
            <a:grpFill/>
            <a:ln w="6350" cmpd="sng">
              <a:solidFill>
                <a:schemeClr val="tx2"/>
              </a:solidFill>
              <a:round/>
              <a:headEnd/>
              <a:tailEnd/>
            </a:ln>
          </p:spPr>
          <p:txBody>
            <a:bodyPr/>
            <a:lstStyle/>
            <a:p>
              <a:endParaRPr lang="en-US"/>
            </a:p>
          </p:txBody>
        </p:sp>
        <p:sp>
          <p:nvSpPr>
            <p:cNvPr id="81" name="Freeform 76"/>
            <p:cNvSpPr>
              <a:spLocks/>
            </p:cNvSpPr>
            <p:nvPr/>
          </p:nvSpPr>
          <p:spPr bwMode="auto">
            <a:xfrm>
              <a:off x="5970588" y="2536825"/>
              <a:ext cx="419100" cy="406400"/>
            </a:xfrm>
            <a:custGeom>
              <a:avLst/>
              <a:gdLst>
                <a:gd name="T0" fmla="*/ 0 w 146"/>
                <a:gd name="T1" fmla="*/ 0 h 142"/>
                <a:gd name="T2" fmla="*/ 2147483647 w 146"/>
                <a:gd name="T3" fmla="*/ 0 h 142"/>
                <a:gd name="T4" fmla="*/ 2147483647 w 146"/>
                <a:gd name="T5" fmla="*/ 2147483647 h 142"/>
                <a:gd name="T6" fmla="*/ 2147483647 w 146"/>
                <a:gd name="T7" fmla="*/ 2147483647 h 142"/>
                <a:gd name="T8" fmla="*/ 2147483647 w 146"/>
                <a:gd name="T9" fmla="*/ 2147483647 h 142"/>
                <a:gd name="T10" fmla="*/ 2147483647 w 146"/>
                <a:gd name="T11" fmla="*/ 2147483647 h 142"/>
                <a:gd name="T12" fmla="*/ 2147483647 w 146"/>
                <a:gd name="T13" fmla="*/ 2147483647 h 142"/>
                <a:gd name="T14" fmla="*/ 2147483647 w 146"/>
                <a:gd name="T15" fmla="*/ 2147483647 h 142"/>
                <a:gd name="T16" fmla="*/ 2147483647 w 146"/>
                <a:gd name="T17" fmla="*/ 2147483647 h 142"/>
                <a:gd name="T18" fmla="*/ 2147483647 w 146"/>
                <a:gd name="T19" fmla="*/ 2147483647 h 142"/>
                <a:gd name="T20" fmla="*/ 0 w 146"/>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 h="142">
                  <a:moveTo>
                    <a:pt x="0" y="0"/>
                  </a:moveTo>
                  <a:lnTo>
                    <a:pt x="36" y="0"/>
                  </a:lnTo>
                  <a:lnTo>
                    <a:pt x="38" y="54"/>
                  </a:lnTo>
                  <a:lnTo>
                    <a:pt x="142" y="52"/>
                  </a:lnTo>
                  <a:lnTo>
                    <a:pt x="146" y="60"/>
                  </a:lnTo>
                  <a:lnTo>
                    <a:pt x="146" y="136"/>
                  </a:lnTo>
                  <a:lnTo>
                    <a:pt x="26" y="142"/>
                  </a:lnTo>
                  <a:lnTo>
                    <a:pt x="20" y="102"/>
                  </a:lnTo>
                  <a:lnTo>
                    <a:pt x="6" y="96"/>
                  </a:lnTo>
                  <a:lnTo>
                    <a:pt x="2" y="38"/>
                  </a:lnTo>
                  <a:lnTo>
                    <a:pt x="0" y="0"/>
                  </a:lnTo>
                  <a:close/>
                </a:path>
              </a:pathLst>
            </a:custGeom>
            <a:grpFill/>
            <a:ln w="6350" cmpd="sng">
              <a:solidFill>
                <a:schemeClr val="tx2"/>
              </a:solidFill>
              <a:round/>
              <a:headEnd/>
              <a:tailEnd/>
            </a:ln>
          </p:spPr>
          <p:txBody>
            <a:bodyPr/>
            <a:lstStyle/>
            <a:p>
              <a:endParaRPr lang="en-US"/>
            </a:p>
          </p:txBody>
        </p:sp>
        <p:sp>
          <p:nvSpPr>
            <p:cNvPr id="82" name="Freeform 77"/>
            <p:cNvSpPr>
              <a:spLocks/>
            </p:cNvSpPr>
            <p:nvPr/>
          </p:nvSpPr>
          <p:spPr bwMode="auto">
            <a:xfrm>
              <a:off x="6016625" y="2925763"/>
              <a:ext cx="520700" cy="388937"/>
            </a:xfrm>
            <a:custGeom>
              <a:avLst/>
              <a:gdLst>
                <a:gd name="T0" fmla="*/ 2147483647 w 182"/>
                <a:gd name="T1" fmla="*/ 2147483647 h 136"/>
                <a:gd name="T2" fmla="*/ 2147483647 w 182"/>
                <a:gd name="T3" fmla="*/ 0 h 136"/>
                <a:gd name="T4" fmla="*/ 2147483647 w 182"/>
                <a:gd name="T5" fmla="*/ 2147483647 h 136"/>
                <a:gd name="T6" fmla="*/ 2147483647 w 182"/>
                <a:gd name="T7" fmla="*/ 2147483647 h 136"/>
                <a:gd name="T8" fmla="*/ 2147483647 w 182"/>
                <a:gd name="T9" fmla="*/ 2147483647 h 136"/>
                <a:gd name="T10" fmla="*/ 2147483647 w 182"/>
                <a:gd name="T11" fmla="*/ 2147483647 h 136"/>
                <a:gd name="T12" fmla="*/ 2147483647 w 182"/>
                <a:gd name="T13" fmla="*/ 2147483647 h 136"/>
                <a:gd name="T14" fmla="*/ 2147483647 w 182"/>
                <a:gd name="T15" fmla="*/ 2147483647 h 136"/>
                <a:gd name="T16" fmla="*/ 2147483647 w 182"/>
                <a:gd name="T17" fmla="*/ 2147483647 h 136"/>
                <a:gd name="T18" fmla="*/ 2147483647 w 182"/>
                <a:gd name="T19" fmla="*/ 2147483647 h 136"/>
                <a:gd name="T20" fmla="*/ 0 w 182"/>
                <a:gd name="T21" fmla="*/ 2147483647 h 136"/>
                <a:gd name="T22" fmla="*/ 2147483647 w 182"/>
                <a:gd name="T23" fmla="*/ 2147483647 h 136"/>
                <a:gd name="T24" fmla="*/ 2147483647 w 182"/>
                <a:gd name="T25" fmla="*/ 2147483647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 h="136">
                  <a:moveTo>
                    <a:pt x="10" y="6"/>
                  </a:moveTo>
                  <a:lnTo>
                    <a:pt x="130" y="0"/>
                  </a:lnTo>
                  <a:lnTo>
                    <a:pt x="132" y="12"/>
                  </a:lnTo>
                  <a:lnTo>
                    <a:pt x="166" y="14"/>
                  </a:lnTo>
                  <a:lnTo>
                    <a:pt x="166" y="44"/>
                  </a:lnTo>
                  <a:lnTo>
                    <a:pt x="176" y="48"/>
                  </a:lnTo>
                  <a:lnTo>
                    <a:pt x="182" y="128"/>
                  </a:lnTo>
                  <a:lnTo>
                    <a:pt x="38" y="136"/>
                  </a:lnTo>
                  <a:lnTo>
                    <a:pt x="10" y="136"/>
                  </a:lnTo>
                  <a:lnTo>
                    <a:pt x="2" y="100"/>
                  </a:lnTo>
                  <a:lnTo>
                    <a:pt x="0" y="26"/>
                  </a:lnTo>
                  <a:lnTo>
                    <a:pt x="16" y="24"/>
                  </a:lnTo>
                  <a:lnTo>
                    <a:pt x="10" y="6"/>
                  </a:lnTo>
                  <a:close/>
                </a:path>
              </a:pathLst>
            </a:custGeom>
            <a:grpFill/>
            <a:ln w="6350" cmpd="sng">
              <a:solidFill>
                <a:schemeClr val="tx2"/>
              </a:solidFill>
              <a:round/>
              <a:headEnd/>
              <a:tailEnd/>
            </a:ln>
          </p:spPr>
          <p:txBody>
            <a:bodyPr/>
            <a:lstStyle/>
            <a:p>
              <a:endParaRPr lang="en-US"/>
            </a:p>
          </p:txBody>
        </p:sp>
        <p:sp>
          <p:nvSpPr>
            <p:cNvPr id="83" name="Freeform 78"/>
            <p:cNvSpPr>
              <a:spLocks/>
            </p:cNvSpPr>
            <p:nvPr/>
          </p:nvSpPr>
          <p:spPr bwMode="auto">
            <a:xfrm>
              <a:off x="6853238" y="2868613"/>
              <a:ext cx="404812" cy="515937"/>
            </a:xfrm>
            <a:custGeom>
              <a:avLst/>
              <a:gdLst>
                <a:gd name="T0" fmla="*/ 2147483647 w 142"/>
                <a:gd name="T1" fmla="*/ 2147483647 h 180"/>
                <a:gd name="T2" fmla="*/ 2147483647 w 142"/>
                <a:gd name="T3" fmla="*/ 0 h 180"/>
                <a:gd name="T4" fmla="*/ 2147483647 w 142"/>
                <a:gd name="T5" fmla="*/ 2147483647 h 180"/>
                <a:gd name="T6" fmla="*/ 2147483647 w 142"/>
                <a:gd name="T7" fmla="*/ 2147483647 h 180"/>
                <a:gd name="T8" fmla="*/ 2147483647 w 142"/>
                <a:gd name="T9" fmla="*/ 2147483647 h 180"/>
                <a:gd name="T10" fmla="*/ 0 w 142"/>
                <a:gd name="T11" fmla="*/ 2147483647 h 180"/>
                <a:gd name="T12" fmla="*/ 2147483647 w 142"/>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180">
                  <a:moveTo>
                    <a:pt x="6" y="6"/>
                  </a:moveTo>
                  <a:lnTo>
                    <a:pt x="134" y="0"/>
                  </a:lnTo>
                  <a:lnTo>
                    <a:pt x="138" y="52"/>
                  </a:lnTo>
                  <a:lnTo>
                    <a:pt x="142" y="168"/>
                  </a:lnTo>
                  <a:lnTo>
                    <a:pt x="8" y="180"/>
                  </a:lnTo>
                  <a:lnTo>
                    <a:pt x="0" y="60"/>
                  </a:lnTo>
                  <a:lnTo>
                    <a:pt x="6" y="6"/>
                  </a:lnTo>
                  <a:close/>
                </a:path>
              </a:pathLst>
            </a:custGeom>
            <a:grpFill/>
            <a:ln w="6350" cmpd="sng">
              <a:solidFill>
                <a:schemeClr val="tx2"/>
              </a:solidFill>
              <a:round/>
              <a:headEnd/>
              <a:tailEnd/>
            </a:ln>
          </p:spPr>
          <p:txBody>
            <a:bodyPr/>
            <a:lstStyle/>
            <a:p>
              <a:endParaRPr lang="en-US"/>
            </a:p>
          </p:txBody>
        </p:sp>
        <p:sp>
          <p:nvSpPr>
            <p:cNvPr id="84" name="Freeform 79"/>
            <p:cNvSpPr>
              <a:spLocks/>
            </p:cNvSpPr>
            <p:nvPr/>
          </p:nvSpPr>
          <p:spPr bwMode="auto">
            <a:xfrm>
              <a:off x="6519863" y="3040063"/>
              <a:ext cx="361950" cy="641350"/>
            </a:xfrm>
            <a:custGeom>
              <a:avLst/>
              <a:gdLst>
                <a:gd name="T0" fmla="*/ 0 w 126"/>
                <a:gd name="T1" fmla="*/ 2147483647 h 224"/>
                <a:gd name="T2" fmla="*/ 2147483647 w 126"/>
                <a:gd name="T3" fmla="*/ 0 h 224"/>
                <a:gd name="T4" fmla="*/ 2147483647 w 126"/>
                <a:gd name="T5" fmla="*/ 2147483647 h 224"/>
                <a:gd name="T6" fmla="*/ 2147483647 w 126"/>
                <a:gd name="T7" fmla="*/ 2147483647 h 224"/>
                <a:gd name="T8" fmla="*/ 2147483647 w 126"/>
                <a:gd name="T9" fmla="*/ 2147483647 h 224"/>
                <a:gd name="T10" fmla="*/ 2147483647 w 126"/>
                <a:gd name="T11" fmla="*/ 2147483647 h 224"/>
                <a:gd name="T12" fmla="*/ 0 w 126"/>
                <a:gd name="T13" fmla="*/ 2147483647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0" y="8"/>
                  </a:moveTo>
                  <a:lnTo>
                    <a:pt x="116" y="0"/>
                  </a:lnTo>
                  <a:lnTo>
                    <a:pt x="124" y="120"/>
                  </a:lnTo>
                  <a:lnTo>
                    <a:pt x="126" y="216"/>
                  </a:lnTo>
                  <a:lnTo>
                    <a:pt x="6" y="224"/>
                  </a:lnTo>
                  <a:lnTo>
                    <a:pt x="6" y="88"/>
                  </a:lnTo>
                  <a:lnTo>
                    <a:pt x="0" y="8"/>
                  </a:lnTo>
                  <a:close/>
                </a:path>
              </a:pathLst>
            </a:custGeom>
            <a:grpFill/>
            <a:ln w="6350" cmpd="sng">
              <a:solidFill>
                <a:schemeClr val="tx2"/>
              </a:solidFill>
              <a:round/>
              <a:headEnd/>
              <a:tailEnd/>
            </a:ln>
          </p:spPr>
          <p:txBody>
            <a:bodyPr/>
            <a:lstStyle/>
            <a:p>
              <a:endParaRPr lang="en-US"/>
            </a:p>
          </p:txBody>
        </p:sp>
        <p:sp>
          <p:nvSpPr>
            <p:cNvPr id="85" name="Freeform 80"/>
            <p:cNvSpPr>
              <a:spLocks/>
            </p:cNvSpPr>
            <p:nvPr/>
          </p:nvSpPr>
          <p:spPr bwMode="auto">
            <a:xfrm>
              <a:off x="6875463" y="3349625"/>
              <a:ext cx="395287" cy="457200"/>
            </a:xfrm>
            <a:custGeom>
              <a:avLst/>
              <a:gdLst>
                <a:gd name="T0" fmla="*/ 0 w 138"/>
                <a:gd name="T1" fmla="*/ 2147483647 h 160"/>
                <a:gd name="T2" fmla="*/ 2147483647 w 138"/>
                <a:gd name="T3" fmla="*/ 0 h 160"/>
                <a:gd name="T4" fmla="*/ 2147483647 w 138"/>
                <a:gd name="T5" fmla="*/ 2147483647 h 160"/>
                <a:gd name="T6" fmla="*/ 2147483647 w 138"/>
                <a:gd name="T7" fmla="*/ 2147483647 h 160"/>
                <a:gd name="T8" fmla="*/ 2147483647 w 138"/>
                <a:gd name="T9" fmla="*/ 2147483647 h 160"/>
                <a:gd name="T10" fmla="*/ 2147483647 w 138"/>
                <a:gd name="T11" fmla="*/ 2147483647 h 160"/>
                <a:gd name="T12" fmla="*/ 0 w 138"/>
                <a:gd name="T13" fmla="*/ 2147483647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60">
                  <a:moveTo>
                    <a:pt x="0" y="12"/>
                  </a:moveTo>
                  <a:lnTo>
                    <a:pt x="134" y="0"/>
                  </a:lnTo>
                  <a:lnTo>
                    <a:pt x="138" y="14"/>
                  </a:lnTo>
                  <a:lnTo>
                    <a:pt x="138" y="152"/>
                  </a:lnTo>
                  <a:lnTo>
                    <a:pt x="6" y="160"/>
                  </a:lnTo>
                  <a:lnTo>
                    <a:pt x="2" y="108"/>
                  </a:lnTo>
                  <a:lnTo>
                    <a:pt x="0" y="12"/>
                  </a:lnTo>
                  <a:close/>
                </a:path>
              </a:pathLst>
            </a:custGeom>
            <a:grpFill/>
            <a:ln w="6350" cmpd="sng">
              <a:solidFill>
                <a:schemeClr val="tx2"/>
              </a:solidFill>
              <a:round/>
              <a:headEnd/>
              <a:tailEnd/>
            </a:ln>
          </p:spPr>
          <p:txBody>
            <a:bodyPr/>
            <a:lstStyle/>
            <a:p>
              <a:endParaRPr lang="en-US"/>
            </a:p>
          </p:txBody>
        </p:sp>
        <p:sp>
          <p:nvSpPr>
            <p:cNvPr id="86" name="Freeform 81"/>
            <p:cNvSpPr>
              <a:spLocks/>
            </p:cNvSpPr>
            <p:nvPr/>
          </p:nvSpPr>
          <p:spPr bwMode="auto">
            <a:xfrm>
              <a:off x="6892925" y="3784600"/>
              <a:ext cx="393700" cy="354013"/>
            </a:xfrm>
            <a:custGeom>
              <a:avLst/>
              <a:gdLst>
                <a:gd name="T0" fmla="*/ 0 w 138"/>
                <a:gd name="T1" fmla="*/ 2147483647 h 124"/>
                <a:gd name="T2" fmla="*/ 2147483647 w 138"/>
                <a:gd name="T3" fmla="*/ 0 h 124"/>
                <a:gd name="T4" fmla="*/ 2147483647 w 138"/>
                <a:gd name="T5" fmla="*/ 2147483647 h 124"/>
                <a:gd name="T6" fmla="*/ 2147483647 w 138"/>
                <a:gd name="T7" fmla="*/ 2147483647 h 124"/>
                <a:gd name="T8" fmla="*/ 0 w 138"/>
                <a:gd name="T9" fmla="*/ 2147483647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4">
                  <a:moveTo>
                    <a:pt x="0" y="8"/>
                  </a:moveTo>
                  <a:lnTo>
                    <a:pt x="132" y="0"/>
                  </a:lnTo>
                  <a:lnTo>
                    <a:pt x="138" y="120"/>
                  </a:lnTo>
                  <a:lnTo>
                    <a:pt x="8" y="124"/>
                  </a:lnTo>
                  <a:lnTo>
                    <a:pt x="0" y="8"/>
                  </a:lnTo>
                  <a:close/>
                </a:path>
              </a:pathLst>
            </a:custGeom>
            <a:grpFill/>
            <a:ln w="6350" cmpd="sng">
              <a:solidFill>
                <a:schemeClr val="tx2"/>
              </a:solidFill>
              <a:round/>
              <a:headEnd/>
              <a:tailEnd/>
            </a:ln>
          </p:spPr>
          <p:txBody>
            <a:bodyPr/>
            <a:lstStyle/>
            <a:p>
              <a:endParaRPr lang="en-US"/>
            </a:p>
          </p:txBody>
        </p:sp>
        <p:sp>
          <p:nvSpPr>
            <p:cNvPr id="87" name="Freeform 82"/>
            <p:cNvSpPr>
              <a:spLocks/>
            </p:cNvSpPr>
            <p:nvPr/>
          </p:nvSpPr>
          <p:spPr bwMode="auto">
            <a:xfrm>
              <a:off x="6394450" y="3659188"/>
              <a:ext cx="520700" cy="650875"/>
            </a:xfrm>
            <a:custGeom>
              <a:avLst/>
              <a:gdLst>
                <a:gd name="T0" fmla="*/ 0 w 182"/>
                <a:gd name="T1" fmla="*/ 2147483647 h 228"/>
                <a:gd name="T2" fmla="*/ 2147483647 w 182"/>
                <a:gd name="T3" fmla="*/ 2147483647 h 228"/>
                <a:gd name="T4" fmla="*/ 2147483647 w 182"/>
                <a:gd name="T5" fmla="*/ 2147483647 h 228"/>
                <a:gd name="T6" fmla="*/ 2147483647 w 182"/>
                <a:gd name="T7" fmla="*/ 0 h 228"/>
                <a:gd name="T8" fmla="*/ 2147483647 w 182"/>
                <a:gd name="T9" fmla="*/ 2147483647 h 228"/>
                <a:gd name="T10" fmla="*/ 2147483647 w 182"/>
                <a:gd name="T11" fmla="*/ 2147483647 h 228"/>
                <a:gd name="T12" fmla="*/ 2147483647 w 182"/>
                <a:gd name="T13" fmla="*/ 2147483647 h 228"/>
                <a:gd name="T14" fmla="*/ 2147483647 w 182"/>
                <a:gd name="T15" fmla="*/ 2147483647 h 228"/>
                <a:gd name="T16" fmla="*/ 0 w 182"/>
                <a:gd name="T17" fmla="*/ 2147483647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228">
                  <a:moveTo>
                    <a:pt x="0" y="48"/>
                  </a:moveTo>
                  <a:lnTo>
                    <a:pt x="48" y="46"/>
                  </a:lnTo>
                  <a:lnTo>
                    <a:pt x="50" y="8"/>
                  </a:lnTo>
                  <a:lnTo>
                    <a:pt x="170" y="0"/>
                  </a:lnTo>
                  <a:lnTo>
                    <a:pt x="174" y="52"/>
                  </a:lnTo>
                  <a:lnTo>
                    <a:pt x="182" y="168"/>
                  </a:lnTo>
                  <a:lnTo>
                    <a:pt x="182" y="228"/>
                  </a:lnTo>
                  <a:lnTo>
                    <a:pt x="10" y="228"/>
                  </a:lnTo>
                  <a:lnTo>
                    <a:pt x="0" y="48"/>
                  </a:lnTo>
                  <a:close/>
                </a:path>
              </a:pathLst>
            </a:custGeom>
            <a:grpFill/>
            <a:ln w="6350" cmpd="sng">
              <a:solidFill>
                <a:schemeClr val="tx2"/>
              </a:solidFill>
              <a:round/>
              <a:headEnd/>
              <a:tailEnd/>
            </a:ln>
          </p:spPr>
          <p:txBody>
            <a:bodyPr/>
            <a:lstStyle/>
            <a:p>
              <a:endParaRPr lang="en-US"/>
            </a:p>
          </p:txBody>
        </p:sp>
        <p:sp>
          <p:nvSpPr>
            <p:cNvPr id="88" name="Freeform 83"/>
            <p:cNvSpPr>
              <a:spLocks/>
            </p:cNvSpPr>
            <p:nvPr/>
          </p:nvSpPr>
          <p:spPr bwMode="auto">
            <a:xfrm>
              <a:off x="6108700" y="3292475"/>
              <a:ext cx="428625" cy="514350"/>
            </a:xfrm>
            <a:custGeom>
              <a:avLst/>
              <a:gdLst>
                <a:gd name="T0" fmla="*/ 2147483647 w 150"/>
                <a:gd name="T1" fmla="*/ 2147483647 h 180"/>
                <a:gd name="T2" fmla="*/ 2147483647 w 150"/>
                <a:gd name="T3" fmla="*/ 0 h 180"/>
                <a:gd name="T4" fmla="*/ 2147483647 w 150"/>
                <a:gd name="T5" fmla="*/ 2147483647 h 180"/>
                <a:gd name="T6" fmla="*/ 2147483647 w 150"/>
                <a:gd name="T7" fmla="*/ 2147483647 h 180"/>
                <a:gd name="T8" fmla="*/ 2147483647 w 150"/>
                <a:gd name="T9" fmla="*/ 2147483647 h 180"/>
                <a:gd name="T10" fmla="*/ 0 w 150"/>
                <a:gd name="T11" fmla="*/ 2147483647 h 180"/>
                <a:gd name="T12" fmla="*/ 2147483647 w 150"/>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80">
                  <a:moveTo>
                    <a:pt x="6" y="8"/>
                  </a:moveTo>
                  <a:lnTo>
                    <a:pt x="150" y="0"/>
                  </a:lnTo>
                  <a:lnTo>
                    <a:pt x="150" y="136"/>
                  </a:lnTo>
                  <a:lnTo>
                    <a:pt x="148" y="174"/>
                  </a:lnTo>
                  <a:lnTo>
                    <a:pt x="100" y="176"/>
                  </a:lnTo>
                  <a:lnTo>
                    <a:pt x="0" y="180"/>
                  </a:lnTo>
                  <a:lnTo>
                    <a:pt x="6" y="8"/>
                  </a:lnTo>
                  <a:close/>
                </a:path>
              </a:pathLst>
            </a:custGeom>
            <a:grpFill/>
            <a:ln w="6350" cmpd="sng">
              <a:solidFill>
                <a:schemeClr val="tx2"/>
              </a:solidFill>
              <a:round/>
              <a:headEnd/>
              <a:tailEnd/>
            </a:ln>
          </p:spPr>
          <p:txBody>
            <a:bodyPr/>
            <a:lstStyle/>
            <a:p>
              <a:endParaRPr lang="en-US"/>
            </a:p>
          </p:txBody>
        </p:sp>
        <p:sp>
          <p:nvSpPr>
            <p:cNvPr id="89" name="Freeform 84"/>
            <p:cNvSpPr>
              <a:spLocks/>
            </p:cNvSpPr>
            <p:nvPr/>
          </p:nvSpPr>
          <p:spPr bwMode="auto">
            <a:xfrm>
              <a:off x="5651500" y="3213100"/>
              <a:ext cx="474663" cy="604838"/>
            </a:xfrm>
            <a:custGeom>
              <a:avLst/>
              <a:gdLst>
                <a:gd name="T0" fmla="*/ 2147483647 w 166"/>
                <a:gd name="T1" fmla="*/ 2147483647 h 212"/>
                <a:gd name="T2" fmla="*/ 2147483647 w 166"/>
                <a:gd name="T3" fmla="*/ 0 h 212"/>
                <a:gd name="T4" fmla="*/ 2147483647 w 166"/>
                <a:gd name="T5" fmla="*/ 2147483647 h 212"/>
                <a:gd name="T6" fmla="*/ 2147483647 w 166"/>
                <a:gd name="T7" fmla="*/ 2147483647 h 212"/>
                <a:gd name="T8" fmla="*/ 2147483647 w 166"/>
                <a:gd name="T9" fmla="*/ 2147483647 h 212"/>
                <a:gd name="T10" fmla="*/ 2147483647 w 166"/>
                <a:gd name="T11" fmla="*/ 2147483647 h 212"/>
                <a:gd name="T12" fmla="*/ 2147483647 w 166"/>
                <a:gd name="T13" fmla="*/ 2147483647 h 212"/>
                <a:gd name="T14" fmla="*/ 0 w 166"/>
                <a:gd name="T15" fmla="*/ 2147483647 h 212"/>
                <a:gd name="T16" fmla="*/ 2147483647 w 166"/>
                <a:gd name="T17" fmla="*/ 2147483647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212">
                  <a:moveTo>
                    <a:pt x="2" y="6"/>
                  </a:moveTo>
                  <a:lnTo>
                    <a:pt x="130" y="0"/>
                  </a:lnTo>
                  <a:lnTo>
                    <a:pt x="138" y="36"/>
                  </a:lnTo>
                  <a:lnTo>
                    <a:pt x="166" y="36"/>
                  </a:lnTo>
                  <a:lnTo>
                    <a:pt x="160" y="208"/>
                  </a:lnTo>
                  <a:lnTo>
                    <a:pt x="70" y="212"/>
                  </a:lnTo>
                  <a:lnTo>
                    <a:pt x="66" y="176"/>
                  </a:lnTo>
                  <a:lnTo>
                    <a:pt x="0" y="174"/>
                  </a:lnTo>
                  <a:lnTo>
                    <a:pt x="2" y="6"/>
                  </a:lnTo>
                  <a:close/>
                </a:path>
              </a:pathLst>
            </a:custGeom>
            <a:grpFill/>
            <a:ln w="6350" cmpd="sng">
              <a:solidFill>
                <a:schemeClr val="tx2"/>
              </a:solidFill>
              <a:round/>
              <a:headEnd/>
              <a:tailEnd/>
            </a:ln>
          </p:spPr>
          <p:txBody>
            <a:bodyPr/>
            <a:lstStyle/>
            <a:p>
              <a:endParaRPr lang="en-US"/>
            </a:p>
          </p:txBody>
        </p:sp>
        <p:sp>
          <p:nvSpPr>
            <p:cNvPr id="90" name="Freeform 85"/>
            <p:cNvSpPr>
              <a:spLocks/>
            </p:cNvSpPr>
            <p:nvPr/>
          </p:nvSpPr>
          <p:spPr bwMode="auto">
            <a:xfrm>
              <a:off x="5851525" y="3789363"/>
              <a:ext cx="571500" cy="704850"/>
            </a:xfrm>
            <a:custGeom>
              <a:avLst/>
              <a:gdLst>
                <a:gd name="T0" fmla="*/ 0 w 200"/>
                <a:gd name="T1" fmla="*/ 2147483647 h 246"/>
                <a:gd name="T2" fmla="*/ 2147483647 w 200"/>
                <a:gd name="T3" fmla="*/ 2147483647 h 246"/>
                <a:gd name="T4" fmla="*/ 2147483647 w 200"/>
                <a:gd name="T5" fmla="*/ 2147483647 h 246"/>
                <a:gd name="T6" fmla="*/ 2147483647 w 200"/>
                <a:gd name="T7" fmla="*/ 0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0 w 200"/>
                <a:gd name="T19" fmla="*/ 2147483647 h 246"/>
                <a:gd name="T20" fmla="*/ 0 w 200"/>
                <a:gd name="T21" fmla="*/ 21474836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246">
                  <a:moveTo>
                    <a:pt x="0" y="10"/>
                  </a:moveTo>
                  <a:lnTo>
                    <a:pt x="90" y="6"/>
                  </a:lnTo>
                  <a:lnTo>
                    <a:pt x="140" y="2"/>
                  </a:lnTo>
                  <a:lnTo>
                    <a:pt x="174" y="0"/>
                  </a:lnTo>
                  <a:lnTo>
                    <a:pt x="186" y="2"/>
                  </a:lnTo>
                  <a:lnTo>
                    <a:pt x="190" y="2"/>
                  </a:lnTo>
                  <a:lnTo>
                    <a:pt x="200" y="182"/>
                  </a:lnTo>
                  <a:lnTo>
                    <a:pt x="200" y="234"/>
                  </a:lnTo>
                  <a:lnTo>
                    <a:pt x="4" y="246"/>
                  </a:lnTo>
                  <a:lnTo>
                    <a:pt x="0" y="74"/>
                  </a:lnTo>
                  <a:lnTo>
                    <a:pt x="0" y="10"/>
                  </a:lnTo>
                  <a:close/>
                </a:path>
              </a:pathLst>
            </a:custGeom>
            <a:grpFill/>
            <a:ln w="6350" cmpd="sng">
              <a:solidFill>
                <a:schemeClr val="tx2"/>
              </a:solidFill>
              <a:round/>
              <a:headEnd/>
              <a:tailEnd/>
            </a:ln>
          </p:spPr>
          <p:txBody>
            <a:bodyPr/>
            <a:lstStyle/>
            <a:p>
              <a:endParaRPr lang="en-US"/>
            </a:p>
          </p:txBody>
        </p:sp>
        <p:sp>
          <p:nvSpPr>
            <p:cNvPr id="91" name="Freeform 86"/>
            <p:cNvSpPr>
              <a:spLocks/>
            </p:cNvSpPr>
            <p:nvPr/>
          </p:nvSpPr>
          <p:spPr bwMode="auto">
            <a:xfrm>
              <a:off x="5376863" y="3709988"/>
              <a:ext cx="474662" cy="303212"/>
            </a:xfrm>
            <a:custGeom>
              <a:avLst/>
              <a:gdLst>
                <a:gd name="T0" fmla="*/ 0 w 166"/>
                <a:gd name="T1" fmla="*/ 2147483647 h 106"/>
                <a:gd name="T2" fmla="*/ 2147483647 w 166"/>
                <a:gd name="T3" fmla="*/ 0 h 106"/>
                <a:gd name="T4" fmla="*/ 2147483647 w 166"/>
                <a:gd name="T5" fmla="*/ 2147483647 h 106"/>
                <a:gd name="T6" fmla="*/ 2147483647 w 166"/>
                <a:gd name="T7" fmla="*/ 2147483647 h 106"/>
                <a:gd name="T8" fmla="*/ 2147483647 w 166"/>
                <a:gd name="T9" fmla="*/ 2147483647 h 106"/>
                <a:gd name="T10" fmla="*/ 2147483647 w 166"/>
                <a:gd name="T11" fmla="*/ 2147483647 h 106"/>
                <a:gd name="T12" fmla="*/ 0 w 166"/>
                <a:gd name="T13" fmla="*/ 2147483647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106">
                  <a:moveTo>
                    <a:pt x="0" y="4"/>
                  </a:moveTo>
                  <a:lnTo>
                    <a:pt x="96" y="0"/>
                  </a:lnTo>
                  <a:lnTo>
                    <a:pt x="162" y="2"/>
                  </a:lnTo>
                  <a:lnTo>
                    <a:pt x="166" y="38"/>
                  </a:lnTo>
                  <a:lnTo>
                    <a:pt x="166" y="102"/>
                  </a:lnTo>
                  <a:lnTo>
                    <a:pt x="4" y="106"/>
                  </a:lnTo>
                  <a:lnTo>
                    <a:pt x="0" y="4"/>
                  </a:lnTo>
                  <a:close/>
                </a:path>
              </a:pathLst>
            </a:custGeom>
            <a:grpFill/>
            <a:ln w="6350" cmpd="sng">
              <a:solidFill>
                <a:schemeClr val="tx2"/>
              </a:solidFill>
              <a:round/>
              <a:headEnd/>
              <a:tailEnd/>
            </a:ln>
          </p:spPr>
          <p:txBody>
            <a:bodyPr/>
            <a:lstStyle/>
            <a:p>
              <a:endParaRPr lang="en-US"/>
            </a:p>
          </p:txBody>
        </p:sp>
        <p:sp>
          <p:nvSpPr>
            <p:cNvPr id="92" name="Freeform 87"/>
            <p:cNvSpPr>
              <a:spLocks/>
            </p:cNvSpPr>
            <p:nvPr/>
          </p:nvSpPr>
          <p:spPr bwMode="auto">
            <a:xfrm>
              <a:off x="5302250" y="4002088"/>
              <a:ext cx="560388" cy="514350"/>
            </a:xfrm>
            <a:custGeom>
              <a:avLst/>
              <a:gdLst>
                <a:gd name="T0" fmla="*/ 2147483647 w 196"/>
                <a:gd name="T1" fmla="*/ 2147483647 h 180"/>
                <a:gd name="T2" fmla="*/ 2147483647 w 196"/>
                <a:gd name="T3" fmla="*/ 0 h 180"/>
                <a:gd name="T4" fmla="*/ 2147483647 w 196"/>
                <a:gd name="T5" fmla="*/ 2147483647 h 180"/>
                <a:gd name="T6" fmla="*/ 0 w 196"/>
                <a:gd name="T7" fmla="*/ 2147483647 h 180"/>
                <a:gd name="T8" fmla="*/ 0 w 196"/>
                <a:gd name="T9" fmla="*/ 2147483647 h 180"/>
                <a:gd name="T10" fmla="*/ 2147483647 w 196"/>
                <a:gd name="T11" fmla="*/ 2147483647 h 180"/>
                <a:gd name="T12" fmla="*/ 2147483647 w 196"/>
                <a:gd name="T13" fmla="*/ 2147483647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0">
                  <a:moveTo>
                    <a:pt x="30" y="4"/>
                  </a:moveTo>
                  <a:lnTo>
                    <a:pt x="192" y="0"/>
                  </a:lnTo>
                  <a:lnTo>
                    <a:pt x="196" y="172"/>
                  </a:lnTo>
                  <a:lnTo>
                    <a:pt x="0" y="180"/>
                  </a:lnTo>
                  <a:lnTo>
                    <a:pt x="0" y="78"/>
                  </a:lnTo>
                  <a:lnTo>
                    <a:pt x="30" y="76"/>
                  </a:lnTo>
                  <a:lnTo>
                    <a:pt x="30" y="4"/>
                  </a:lnTo>
                  <a:close/>
                </a:path>
              </a:pathLst>
            </a:custGeom>
            <a:grpFill/>
            <a:ln w="6350" cmpd="sng">
              <a:solidFill>
                <a:schemeClr val="tx2"/>
              </a:solidFill>
              <a:round/>
              <a:headEnd/>
              <a:tailEnd/>
            </a:ln>
          </p:spPr>
          <p:txBody>
            <a:bodyPr/>
            <a:lstStyle/>
            <a:p>
              <a:endParaRPr lang="en-US"/>
            </a:p>
          </p:txBody>
        </p:sp>
        <p:sp>
          <p:nvSpPr>
            <p:cNvPr id="93" name="Freeform 88"/>
            <p:cNvSpPr>
              <a:spLocks/>
            </p:cNvSpPr>
            <p:nvPr/>
          </p:nvSpPr>
          <p:spPr bwMode="auto">
            <a:xfrm>
              <a:off x="4706938" y="3721100"/>
              <a:ext cx="681037" cy="503238"/>
            </a:xfrm>
            <a:custGeom>
              <a:avLst/>
              <a:gdLst>
                <a:gd name="T0" fmla="*/ 0 w 238"/>
                <a:gd name="T1" fmla="*/ 2147483647 h 176"/>
                <a:gd name="T2" fmla="*/ 2147483647 w 238"/>
                <a:gd name="T3" fmla="*/ 0 h 176"/>
                <a:gd name="T4" fmla="*/ 2147483647 w 238"/>
                <a:gd name="T5" fmla="*/ 0 h 176"/>
                <a:gd name="T6" fmla="*/ 2147483647 w 238"/>
                <a:gd name="T7" fmla="*/ 2147483647 h 176"/>
                <a:gd name="T8" fmla="*/ 2147483647 w 238"/>
                <a:gd name="T9" fmla="*/ 2147483647 h 176"/>
                <a:gd name="T10" fmla="*/ 2147483647 w 238"/>
                <a:gd name="T11" fmla="*/ 2147483647 h 176"/>
                <a:gd name="T12" fmla="*/ 2147483647 w 238"/>
                <a:gd name="T13" fmla="*/ 2147483647 h 176"/>
                <a:gd name="T14" fmla="*/ 2147483647 w 238"/>
                <a:gd name="T15" fmla="*/ 2147483647 h 176"/>
                <a:gd name="T16" fmla="*/ 2147483647 w 238"/>
                <a:gd name="T17" fmla="*/ 2147483647 h 176"/>
                <a:gd name="T18" fmla="*/ 2147483647 w 238"/>
                <a:gd name="T19" fmla="*/ 2147483647 h 176"/>
                <a:gd name="T20" fmla="*/ 0 w 238"/>
                <a:gd name="T21" fmla="*/ 2147483647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176">
                  <a:moveTo>
                    <a:pt x="0" y="6"/>
                  </a:moveTo>
                  <a:lnTo>
                    <a:pt x="166" y="0"/>
                  </a:lnTo>
                  <a:lnTo>
                    <a:pt x="234" y="0"/>
                  </a:lnTo>
                  <a:lnTo>
                    <a:pt x="236" y="48"/>
                  </a:lnTo>
                  <a:lnTo>
                    <a:pt x="238" y="102"/>
                  </a:lnTo>
                  <a:lnTo>
                    <a:pt x="238" y="140"/>
                  </a:lnTo>
                  <a:lnTo>
                    <a:pt x="238" y="174"/>
                  </a:lnTo>
                  <a:lnTo>
                    <a:pt x="208" y="176"/>
                  </a:lnTo>
                  <a:lnTo>
                    <a:pt x="4" y="174"/>
                  </a:lnTo>
                  <a:lnTo>
                    <a:pt x="4" y="140"/>
                  </a:lnTo>
                  <a:lnTo>
                    <a:pt x="0" y="6"/>
                  </a:lnTo>
                  <a:close/>
                </a:path>
              </a:pathLst>
            </a:custGeom>
            <a:grpFill/>
            <a:ln w="6350" cmpd="sng">
              <a:solidFill>
                <a:schemeClr val="tx2"/>
              </a:solidFill>
              <a:round/>
              <a:headEnd/>
              <a:tailEnd/>
            </a:ln>
          </p:spPr>
          <p:txBody>
            <a:bodyPr/>
            <a:lstStyle/>
            <a:p>
              <a:endParaRPr lang="en-US"/>
            </a:p>
          </p:txBody>
        </p:sp>
        <p:sp>
          <p:nvSpPr>
            <p:cNvPr id="94" name="Freeform 89"/>
            <p:cNvSpPr>
              <a:spLocks/>
            </p:cNvSpPr>
            <p:nvPr/>
          </p:nvSpPr>
          <p:spPr bwMode="auto">
            <a:xfrm>
              <a:off x="5164138" y="3228975"/>
              <a:ext cx="492125" cy="492125"/>
            </a:xfrm>
            <a:custGeom>
              <a:avLst/>
              <a:gdLst>
                <a:gd name="T0" fmla="*/ 0 w 172"/>
                <a:gd name="T1" fmla="*/ 2147483647 h 172"/>
                <a:gd name="T2" fmla="*/ 2147483647 w 172"/>
                <a:gd name="T3" fmla="*/ 2147483647 h 172"/>
                <a:gd name="T4" fmla="*/ 2147483647 w 172"/>
                <a:gd name="T5" fmla="*/ 0 h 172"/>
                <a:gd name="T6" fmla="*/ 2147483647 w 172"/>
                <a:gd name="T7" fmla="*/ 2147483647 h 172"/>
                <a:gd name="T8" fmla="*/ 2147483647 w 172"/>
                <a:gd name="T9" fmla="*/ 2147483647 h 172"/>
                <a:gd name="T10" fmla="*/ 2147483647 w 172"/>
                <a:gd name="T11" fmla="*/ 2147483647 h 172"/>
                <a:gd name="T12" fmla="*/ 0 w 172"/>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72">
                  <a:moveTo>
                    <a:pt x="0" y="38"/>
                  </a:moveTo>
                  <a:lnTo>
                    <a:pt x="4" y="4"/>
                  </a:lnTo>
                  <a:lnTo>
                    <a:pt x="172" y="0"/>
                  </a:lnTo>
                  <a:lnTo>
                    <a:pt x="170" y="168"/>
                  </a:lnTo>
                  <a:lnTo>
                    <a:pt x="74" y="172"/>
                  </a:lnTo>
                  <a:lnTo>
                    <a:pt x="10" y="170"/>
                  </a:lnTo>
                  <a:lnTo>
                    <a:pt x="0" y="38"/>
                  </a:lnTo>
                  <a:close/>
                </a:path>
              </a:pathLst>
            </a:custGeom>
            <a:grpFill/>
            <a:ln w="6350" cmpd="sng">
              <a:solidFill>
                <a:schemeClr val="tx2"/>
              </a:solidFill>
              <a:round/>
              <a:headEnd/>
              <a:tailEnd/>
            </a:ln>
          </p:spPr>
          <p:txBody>
            <a:bodyPr/>
            <a:lstStyle/>
            <a:p>
              <a:endParaRPr lang="en-US"/>
            </a:p>
          </p:txBody>
        </p:sp>
        <p:sp>
          <p:nvSpPr>
            <p:cNvPr id="95" name="Freeform 90"/>
            <p:cNvSpPr>
              <a:spLocks/>
            </p:cNvSpPr>
            <p:nvPr/>
          </p:nvSpPr>
          <p:spPr bwMode="auto">
            <a:xfrm>
              <a:off x="4695825" y="3338513"/>
              <a:ext cx="496888" cy="400050"/>
            </a:xfrm>
            <a:custGeom>
              <a:avLst/>
              <a:gdLst>
                <a:gd name="T0" fmla="*/ 0 w 174"/>
                <a:gd name="T1" fmla="*/ 2147483647 h 140"/>
                <a:gd name="T2" fmla="*/ 2147483647 w 174"/>
                <a:gd name="T3" fmla="*/ 0 h 140"/>
                <a:gd name="T4" fmla="*/ 2147483647 w 174"/>
                <a:gd name="T5" fmla="*/ 2147483647 h 140"/>
                <a:gd name="T6" fmla="*/ 2147483647 w 174"/>
                <a:gd name="T7" fmla="*/ 2147483647 h 140"/>
                <a:gd name="T8" fmla="*/ 2147483647 w 174"/>
                <a:gd name="T9" fmla="*/ 2147483647 h 140"/>
                <a:gd name="T10" fmla="*/ 0 w 174"/>
                <a:gd name="T11" fmla="*/ 2147483647 h 140"/>
                <a:gd name="T12" fmla="*/ 0 w 174"/>
                <a:gd name="T13" fmla="*/ 2147483647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40">
                  <a:moveTo>
                    <a:pt x="0" y="2"/>
                  </a:moveTo>
                  <a:lnTo>
                    <a:pt x="164" y="0"/>
                  </a:lnTo>
                  <a:lnTo>
                    <a:pt x="174" y="132"/>
                  </a:lnTo>
                  <a:lnTo>
                    <a:pt x="4" y="140"/>
                  </a:lnTo>
                  <a:lnTo>
                    <a:pt x="4" y="106"/>
                  </a:lnTo>
                  <a:lnTo>
                    <a:pt x="0" y="106"/>
                  </a:lnTo>
                  <a:lnTo>
                    <a:pt x="0" y="2"/>
                  </a:lnTo>
                  <a:close/>
                </a:path>
              </a:pathLst>
            </a:custGeom>
            <a:grpFill/>
            <a:ln w="6350" cmpd="sng">
              <a:solidFill>
                <a:schemeClr val="tx2"/>
              </a:solidFill>
              <a:round/>
              <a:headEnd/>
              <a:tailEnd/>
            </a:ln>
          </p:spPr>
          <p:txBody>
            <a:bodyPr/>
            <a:lstStyle/>
            <a:p>
              <a:endParaRPr lang="en-US"/>
            </a:p>
          </p:txBody>
        </p:sp>
        <p:sp>
          <p:nvSpPr>
            <p:cNvPr id="96" name="Freeform 91"/>
            <p:cNvSpPr>
              <a:spLocks/>
            </p:cNvSpPr>
            <p:nvPr/>
          </p:nvSpPr>
          <p:spPr bwMode="auto">
            <a:xfrm>
              <a:off x="4237038" y="3641725"/>
              <a:ext cx="481012" cy="492125"/>
            </a:xfrm>
            <a:custGeom>
              <a:avLst/>
              <a:gdLst>
                <a:gd name="T0" fmla="*/ 2147483647 w 168"/>
                <a:gd name="T1" fmla="*/ 2147483647 h 172"/>
                <a:gd name="T2" fmla="*/ 0 w 168"/>
                <a:gd name="T3" fmla="*/ 2147483647 h 172"/>
                <a:gd name="T4" fmla="*/ 2147483647 w 168"/>
                <a:gd name="T5" fmla="*/ 2147483647 h 172"/>
                <a:gd name="T6" fmla="*/ 2147483647 w 168"/>
                <a:gd name="T7" fmla="*/ 2147483647 h 172"/>
                <a:gd name="T8" fmla="*/ 2147483647 w 168"/>
                <a:gd name="T9" fmla="*/ 0 h 172"/>
                <a:gd name="T10" fmla="*/ 2147483647 w 168"/>
                <a:gd name="T11" fmla="*/ 2147483647 h 172"/>
                <a:gd name="T12" fmla="*/ 2147483647 w 168"/>
                <a:gd name="T13" fmla="*/ 2147483647 h 172"/>
                <a:gd name="T14" fmla="*/ 2147483647 w 168"/>
                <a:gd name="T15" fmla="*/ 2147483647 h 1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72">
                  <a:moveTo>
                    <a:pt x="4" y="172"/>
                  </a:moveTo>
                  <a:lnTo>
                    <a:pt x="0" y="102"/>
                  </a:lnTo>
                  <a:lnTo>
                    <a:pt x="30" y="100"/>
                  </a:lnTo>
                  <a:lnTo>
                    <a:pt x="28" y="4"/>
                  </a:lnTo>
                  <a:lnTo>
                    <a:pt x="164" y="0"/>
                  </a:lnTo>
                  <a:lnTo>
                    <a:pt x="164" y="34"/>
                  </a:lnTo>
                  <a:lnTo>
                    <a:pt x="168" y="168"/>
                  </a:lnTo>
                  <a:lnTo>
                    <a:pt x="4" y="172"/>
                  </a:lnTo>
                  <a:close/>
                </a:path>
              </a:pathLst>
            </a:custGeom>
            <a:grpFill/>
            <a:ln w="6350" cmpd="sng">
              <a:solidFill>
                <a:schemeClr val="tx2"/>
              </a:solidFill>
              <a:round/>
              <a:headEnd/>
              <a:tailEnd/>
            </a:ln>
          </p:spPr>
          <p:txBody>
            <a:bodyPr/>
            <a:lstStyle/>
            <a:p>
              <a:endParaRPr lang="en-US"/>
            </a:p>
          </p:txBody>
        </p:sp>
        <p:sp>
          <p:nvSpPr>
            <p:cNvPr id="97" name="Freeform 92"/>
            <p:cNvSpPr>
              <a:spLocks/>
            </p:cNvSpPr>
            <p:nvPr/>
          </p:nvSpPr>
          <p:spPr bwMode="auto">
            <a:xfrm>
              <a:off x="3757613" y="3841750"/>
              <a:ext cx="492125" cy="406400"/>
            </a:xfrm>
            <a:custGeom>
              <a:avLst/>
              <a:gdLst>
                <a:gd name="T0" fmla="*/ 2147483647 w 172"/>
                <a:gd name="T1" fmla="*/ 2147483647 h 142"/>
                <a:gd name="T2" fmla="*/ 0 w 172"/>
                <a:gd name="T3" fmla="*/ 2147483647 h 142"/>
                <a:gd name="T4" fmla="*/ 0 w 172"/>
                <a:gd name="T5" fmla="*/ 0 h 142"/>
                <a:gd name="T6" fmla="*/ 2147483647 w 172"/>
                <a:gd name="T7" fmla="*/ 0 h 142"/>
                <a:gd name="T8" fmla="*/ 2147483647 w 172"/>
                <a:gd name="T9" fmla="*/ 2147483647 h 142"/>
                <a:gd name="T10" fmla="*/ 2147483647 w 172"/>
                <a:gd name="T11" fmla="*/ 2147483647 h 142"/>
                <a:gd name="T12" fmla="*/ 2147483647 w 172"/>
                <a:gd name="T13" fmla="*/ 2147483647 h 142"/>
                <a:gd name="T14" fmla="*/ 2147483647 w 172"/>
                <a:gd name="T15" fmla="*/ 2147483647 h 142"/>
                <a:gd name="T16" fmla="*/ 2147483647 w 172"/>
                <a:gd name="T17" fmla="*/ 2147483647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142">
                  <a:moveTo>
                    <a:pt x="6" y="142"/>
                  </a:moveTo>
                  <a:lnTo>
                    <a:pt x="0" y="64"/>
                  </a:lnTo>
                  <a:lnTo>
                    <a:pt x="0" y="0"/>
                  </a:lnTo>
                  <a:lnTo>
                    <a:pt x="64" y="0"/>
                  </a:lnTo>
                  <a:lnTo>
                    <a:pt x="66" y="34"/>
                  </a:lnTo>
                  <a:lnTo>
                    <a:pt x="168" y="32"/>
                  </a:lnTo>
                  <a:lnTo>
                    <a:pt x="172" y="102"/>
                  </a:lnTo>
                  <a:lnTo>
                    <a:pt x="168" y="140"/>
                  </a:lnTo>
                  <a:lnTo>
                    <a:pt x="6" y="142"/>
                  </a:lnTo>
                  <a:close/>
                </a:path>
              </a:pathLst>
            </a:custGeom>
            <a:grpFill/>
            <a:ln w="6350" cmpd="sng">
              <a:solidFill>
                <a:schemeClr val="tx2"/>
              </a:solidFill>
              <a:round/>
              <a:headEnd/>
              <a:tailEnd/>
            </a:ln>
          </p:spPr>
          <p:txBody>
            <a:bodyPr/>
            <a:lstStyle/>
            <a:p>
              <a:endParaRPr lang="en-US"/>
            </a:p>
          </p:txBody>
        </p:sp>
        <p:sp>
          <p:nvSpPr>
            <p:cNvPr id="98" name="Freeform 93"/>
            <p:cNvSpPr>
              <a:spLocks/>
            </p:cNvSpPr>
            <p:nvPr/>
          </p:nvSpPr>
          <p:spPr bwMode="auto">
            <a:xfrm>
              <a:off x="3740150" y="3544888"/>
              <a:ext cx="584200" cy="393700"/>
            </a:xfrm>
            <a:custGeom>
              <a:avLst/>
              <a:gdLst>
                <a:gd name="T0" fmla="*/ 2147483647 w 204"/>
                <a:gd name="T1" fmla="*/ 2147483647 h 138"/>
                <a:gd name="T2" fmla="*/ 0 w 204"/>
                <a:gd name="T3" fmla="*/ 2147483647 h 138"/>
                <a:gd name="T4" fmla="*/ 2147483647 w 204"/>
                <a:gd name="T5" fmla="*/ 2147483647 h 138"/>
                <a:gd name="T6" fmla="*/ 2147483647 w 204"/>
                <a:gd name="T7" fmla="*/ 0 h 138"/>
                <a:gd name="T8" fmla="*/ 2147483647 w 204"/>
                <a:gd name="T9" fmla="*/ 2147483647 h 138"/>
                <a:gd name="T10" fmla="*/ 2147483647 w 204"/>
                <a:gd name="T11" fmla="*/ 2147483647 h 138"/>
                <a:gd name="T12" fmla="*/ 2147483647 w 204"/>
                <a:gd name="T13" fmla="*/ 2147483647 h 138"/>
                <a:gd name="T14" fmla="*/ 2147483647 w 204"/>
                <a:gd name="T15" fmla="*/ 2147483647 h 138"/>
                <a:gd name="T16" fmla="*/ 2147483647 w 204"/>
                <a:gd name="T17" fmla="*/ 2147483647 h 138"/>
                <a:gd name="T18" fmla="*/ 2147483647 w 204"/>
                <a:gd name="T19" fmla="*/ 2147483647 h 138"/>
                <a:gd name="T20" fmla="*/ 2147483647 w 204"/>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 h="138">
                  <a:moveTo>
                    <a:pt x="6" y="104"/>
                  </a:moveTo>
                  <a:lnTo>
                    <a:pt x="0" y="34"/>
                  </a:lnTo>
                  <a:lnTo>
                    <a:pt x="2" y="2"/>
                  </a:lnTo>
                  <a:lnTo>
                    <a:pt x="168" y="0"/>
                  </a:lnTo>
                  <a:lnTo>
                    <a:pt x="170" y="36"/>
                  </a:lnTo>
                  <a:lnTo>
                    <a:pt x="202" y="38"/>
                  </a:lnTo>
                  <a:lnTo>
                    <a:pt x="204" y="134"/>
                  </a:lnTo>
                  <a:lnTo>
                    <a:pt x="174" y="136"/>
                  </a:lnTo>
                  <a:lnTo>
                    <a:pt x="72" y="138"/>
                  </a:lnTo>
                  <a:lnTo>
                    <a:pt x="70" y="104"/>
                  </a:lnTo>
                  <a:lnTo>
                    <a:pt x="6" y="104"/>
                  </a:lnTo>
                  <a:close/>
                </a:path>
              </a:pathLst>
            </a:custGeom>
            <a:grpFill/>
            <a:ln w="6350" cmpd="sng">
              <a:solidFill>
                <a:schemeClr val="tx2"/>
              </a:solidFill>
              <a:round/>
              <a:headEnd/>
              <a:tailEnd/>
            </a:ln>
          </p:spPr>
          <p:txBody>
            <a:bodyPr/>
            <a:lstStyle/>
            <a:p>
              <a:endParaRPr lang="en-US"/>
            </a:p>
          </p:txBody>
        </p:sp>
        <p:sp>
          <p:nvSpPr>
            <p:cNvPr id="99" name="Freeform 94"/>
            <p:cNvSpPr>
              <a:spLocks/>
            </p:cNvSpPr>
            <p:nvPr/>
          </p:nvSpPr>
          <p:spPr bwMode="auto">
            <a:xfrm>
              <a:off x="3179763" y="4024313"/>
              <a:ext cx="595312" cy="503237"/>
            </a:xfrm>
            <a:custGeom>
              <a:avLst/>
              <a:gdLst>
                <a:gd name="T0" fmla="*/ 2147483647 w 208"/>
                <a:gd name="T1" fmla="*/ 2147483647 h 176"/>
                <a:gd name="T2" fmla="*/ 0 w 208"/>
                <a:gd name="T3" fmla="*/ 2147483647 h 176"/>
                <a:gd name="T4" fmla="*/ 2147483647 w 208"/>
                <a:gd name="T5" fmla="*/ 0 h 176"/>
                <a:gd name="T6" fmla="*/ 2147483647 w 208"/>
                <a:gd name="T7" fmla="*/ 2147483647 h 176"/>
                <a:gd name="T8" fmla="*/ 2147483647 w 208"/>
                <a:gd name="T9" fmla="*/ 2147483647 h 176"/>
                <a:gd name="T10" fmla="*/ 2147483647 w 208"/>
                <a:gd name="T11" fmla="*/ 2147483647 h 176"/>
                <a:gd name="T12" fmla="*/ 2147483647 w 208"/>
                <a:gd name="T13" fmla="*/ 2147483647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76">
                  <a:moveTo>
                    <a:pt x="4" y="176"/>
                  </a:moveTo>
                  <a:lnTo>
                    <a:pt x="0" y="2"/>
                  </a:lnTo>
                  <a:lnTo>
                    <a:pt x="202" y="0"/>
                  </a:lnTo>
                  <a:lnTo>
                    <a:pt x="208" y="78"/>
                  </a:lnTo>
                  <a:lnTo>
                    <a:pt x="202" y="176"/>
                  </a:lnTo>
                  <a:lnTo>
                    <a:pt x="42" y="176"/>
                  </a:lnTo>
                  <a:lnTo>
                    <a:pt x="4" y="176"/>
                  </a:lnTo>
                  <a:close/>
                </a:path>
              </a:pathLst>
            </a:custGeom>
            <a:grpFill/>
            <a:ln w="6350" cmpd="sng">
              <a:solidFill>
                <a:schemeClr val="tx2"/>
              </a:solidFill>
              <a:round/>
              <a:headEnd/>
              <a:tailEnd/>
            </a:ln>
          </p:spPr>
          <p:txBody>
            <a:bodyPr/>
            <a:lstStyle/>
            <a:p>
              <a:endParaRPr lang="en-US"/>
            </a:p>
          </p:txBody>
        </p:sp>
        <p:sp>
          <p:nvSpPr>
            <p:cNvPr id="100" name="Freeform 95"/>
            <p:cNvSpPr>
              <a:spLocks/>
            </p:cNvSpPr>
            <p:nvPr/>
          </p:nvSpPr>
          <p:spPr bwMode="auto">
            <a:xfrm>
              <a:off x="2819400" y="3938588"/>
              <a:ext cx="371475" cy="595312"/>
            </a:xfrm>
            <a:custGeom>
              <a:avLst/>
              <a:gdLst>
                <a:gd name="T0" fmla="*/ 2147483647 w 130"/>
                <a:gd name="T1" fmla="*/ 2147483647 h 208"/>
                <a:gd name="T2" fmla="*/ 0 w 130"/>
                <a:gd name="T3" fmla="*/ 2147483647 h 208"/>
                <a:gd name="T4" fmla="*/ 2147483647 w 130"/>
                <a:gd name="T5" fmla="*/ 0 h 208"/>
                <a:gd name="T6" fmla="*/ 2147483647 w 130"/>
                <a:gd name="T7" fmla="*/ 2147483647 h 208"/>
                <a:gd name="T8" fmla="*/ 2147483647 w 130"/>
                <a:gd name="T9" fmla="*/ 2147483647 h 208"/>
                <a:gd name="T10" fmla="*/ 2147483647 w 130"/>
                <a:gd name="T11" fmla="*/ 2147483647 h 208"/>
                <a:gd name="T12" fmla="*/ 2147483647 w 130"/>
                <a:gd name="T13" fmla="*/ 2147483647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08">
                  <a:moveTo>
                    <a:pt x="4" y="208"/>
                  </a:moveTo>
                  <a:lnTo>
                    <a:pt x="0" y="102"/>
                  </a:lnTo>
                  <a:lnTo>
                    <a:pt x="2" y="0"/>
                  </a:lnTo>
                  <a:lnTo>
                    <a:pt x="122" y="2"/>
                  </a:lnTo>
                  <a:lnTo>
                    <a:pt x="126" y="32"/>
                  </a:lnTo>
                  <a:lnTo>
                    <a:pt x="130" y="206"/>
                  </a:lnTo>
                  <a:lnTo>
                    <a:pt x="4" y="208"/>
                  </a:lnTo>
                  <a:close/>
                </a:path>
              </a:pathLst>
            </a:custGeom>
            <a:grpFill/>
            <a:ln w="6350" cmpd="sng">
              <a:solidFill>
                <a:schemeClr val="tx2"/>
              </a:solidFill>
              <a:round/>
              <a:headEnd/>
              <a:tailEnd/>
            </a:ln>
          </p:spPr>
          <p:txBody>
            <a:bodyPr/>
            <a:lstStyle/>
            <a:p>
              <a:endParaRPr lang="en-US"/>
            </a:p>
          </p:txBody>
        </p:sp>
        <p:sp>
          <p:nvSpPr>
            <p:cNvPr id="101" name="Freeform 96"/>
            <p:cNvSpPr>
              <a:spLocks/>
            </p:cNvSpPr>
            <p:nvPr/>
          </p:nvSpPr>
          <p:spPr bwMode="auto">
            <a:xfrm>
              <a:off x="3168650" y="3641725"/>
              <a:ext cx="588963" cy="388938"/>
            </a:xfrm>
            <a:custGeom>
              <a:avLst/>
              <a:gdLst>
                <a:gd name="T0" fmla="*/ 0 w 206"/>
                <a:gd name="T1" fmla="*/ 2147483647 h 136"/>
                <a:gd name="T2" fmla="*/ 2147483647 w 206"/>
                <a:gd name="T3" fmla="*/ 2147483647 h 136"/>
                <a:gd name="T4" fmla="*/ 2147483647 w 206"/>
                <a:gd name="T5" fmla="*/ 0 h 136"/>
                <a:gd name="T6" fmla="*/ 2147483647 w 206"/>
                <a:gd name="T7" fmla="*/ 2147483647 h 136"/>
                <a:gd name="T8" fmla="*/ 2147483647 w 206"/>
                <a:gd name="T9" fmla="*/ 2147483647 h 136"/>
                <a:gd name="T10" fmla="*/ 2147483647 w 206"/>
                <a:gd name="T11" fmla="*/ 2147483647 h 136"/>
                <a:gd name="T12" fmla="*/ 0 w 206"/>
                <a:gd name="T13" fmla="*/ 2147483647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36">
                  <a:moveTo>
                    <a:pt x="0" y="106"/>
                  </a:moveTo>
                  <a:lnTo>
                    <a:pt x="2" y="2"/>
                  </a:lnTo>
                  <a:lnTo>
                    <a:pt x="200" y="0"/>
                  </a:lnTo>
                  <a:lnTo>
                    <a:pt x="206" y="70"/>
                  </a:lnTo>
                  <a:lnTo>
                    <a:pt x="206" y="134"/>
                  </a:lnTo>
                  <a:lnTo>
                    <a:pt x="4" y="136"/>
                  </a:lnTo>
                  <a:lnTo>
                    <a:pt x="0" y="106"/>
                  </a:lnTo>
                  <a:close/>
                </a:path>
              </a:pathLst>
            </a:custGeom>
            <a:grpFill/>
            <a:ln w="6350" cmpd="sng">
              <a:solidFill>
                <a:schemeClr val="tx2"/>
              </a:solidFill>
              <a:round/>
              <a:headEnd/>
              <a:tailEnd/>
            </a:ln>
          </p:spPr>
          <p:txBody>
            <a:bodyPr/>
            <a:lstStyle/>
            <a:p>
              <a:endParaRPr lang="en-US"/>
            </a:p>
          </p:txBody>
        </p:sp>
        <p:sp>
          <p:nvSpPr>
            <p:cNvPr id="102" name="Freeform 97"/>
            <p:cNvSpPr>
              <a:spLocks/>
            </p:cNvSpPr>
            <p:nvPr/>
          </p:nvSpPr>
          <p:spPr bwMode="auto">
            <a:xfrm>
              <a:off x="4208463" y="3149600"/>
              <a:ext cx="487362" cy="503238"/>
            </a:xfrm>
            <a:custGeom>
              <a:avLst/>
              <a:gdLst>
                <a:gd name="T0" fmla="*/ 2147483647 w 170"/>
                <a:gd name="T1" fmla="*/ 2147483647 h 176"/>
                <a:gd name="T2" fmla="*/ 0 w 170"/>
                <a:gd name="T3" fmla="*/ 2147483647 h 176"/>
                <a:gd name="T4" fmla="*/ 2147483647 w 170"/>
                <a:gd name="T5" fmla="*/ 0 h 176"/>
                <a:gd name="T6" fmla="*/ 2147483647 w 170"/>
                <a:gd name="T7" fmla="*/ 2147483647 h 176"/>
                <a:gd name="T8" fmla="*/ 2147483647 w 170"/>
                <a:gd name="T9" fmla="*/ 2147483647 h 176"/>
                <a:gd name="T10" fmla="*/ 2147483647 w 170"/>
                <a:gd name="T11" fmla="*/ 2147483647 h 176"/>
                <a:gd name="T12" fmla="*/ 2147483647 w 170"/>
                <a:gd name="T13" fmla="*/ 2147483647 h 176"/>
                <a:gd name="T14" fmla="*/ 2147483647 w 170"/>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76">
                  <a:moveTo>
                    <a:pt x="4" y="138"/>
                  </a:moveTo>
                  <a:lnTo>
                    <a:pt x="0" y="2"/>
                  </a:lnTo>
                  <a:lnTo>
                    <a:pt x="170" y="0"/>
                  </a:lnTo>
                  <a:lnTo>
                    <a:pt x="170" y="68"/>
                  </a:lnTo>
                  <a:lnTo>
                    <a:pt x="170" y="172"/>
                  </a:lnTo>
                  <a:lnTo>
                    <a:pt x="38" y="176"/>
                  </a:lnTo>
                  <a:lnTo>
                    <a:pt x="6" y="174"/>
                  </a:lnTo>
                  <a:lnTo>
                    <a:pt x="4" y="138"/>
                  </a:lnTo>
                  <a:close/>
                </a:path>
              </a:pathLst>
            </a:custGeom>
            <a:grpFill/>
            <a:ln w="6350" cmpd="sng">
              <a:solidFill>
                <a:schemeClr val="tx2"/>
              </a:solidFill>
              <a:round/>
              <a:headEnd/>
              <a:tailEnd/>
            </a:ln>
          </p:spPr>
          <p:txBody>
            <a:bodyPr/>
            <a:lstStyle/>
            <a:p>
              <a:endParaRPr lang="en-US"/>
            </a:p>
          </p:txBody>
        </p:sp>
        <p:sp>
          <p:nvSpPr>
            <p:cNvPr id="103" name="Freeform 98"/>
            <p:cNvSpPr>
              <a:spLocks/>
            </p:cNvSpPr>
            <p:nvPr/>
          </p:nvSpPr>
          <p:spPr bwMode="auto">
            <a:xfrm>
              <a:off x="3733800" y="3155950"/>
              <a:ext cx="487363" cy="393700"/>
            </a:xfrm>
            <a:custGeom>
              <a:avLst/>
              <a:gdLst>
                <a:gd name="T0" fmla="*/ 0 w 170"/>
                <a:gd name="T1" fmla="*/ 2147483647 h 138"/>
                <a:gd name="T2" fmla="*/ 2147483647 w 170"/>
                <a:gd name="T3" fmla="*/ 0 h 138"/>
                <a:gd name="T4" fmla="*/ 2147483647 w 170"/>
                <a:gd name="T5" fmla="*/ 2147483647 h 138"/>
                <a:gd name="T6" fmla="*/ 2147483647 w 170"/>
                <a:gd name="T7" fmla="*/ 2147483647 h 138"/>
                <a:gd name="T8" fmla="*/ 0 w 170"/>
                <a:gd name="T9" fmla="*/ 214748364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38">
                  <a:moveTo>
                    <a:pt x="0" y="8"/>
                  </a:moveTo>
                  <a:lnTo>
                    <a:pt x="166" y="0"/>
                  </a:lnTo>
                  <a:lnTo>
                    <a:pt x="170" y="136"/>
                  </a:lnTo>
                  <a:lnTo>
                    <a:pt x="4" y="138"/>
                  </a:lnTo>
                  <a:lnTo>
                    <a:pt x="0" y="8"/>
                  </a:lnTo>
                  <a:close/>
                </a:path>
              </a:pathLst>
            </a:custGeom>
            <a:grpFill/>
            <a:ln w="6350" cmpd="sng">
              <a:solidFill>
                <a:schemeClr val="tx2"/>
              </a:solidFill>
              <a:round/>
              <a:headEnd/>
              <a:tailEnd/>
            </a:ln>
          </p:spPr>
          <p:txBody>
            <a:bodyPr/>
            <a:lstStyle/>
            <a:p>
              <a:endParaRPr lang="en-US"/>
            </a:p>
          </p:txBody>
        </p:sp>
        <p:sp>
          <p:nvSpPr>
            <p:cNvPr id="104" name="Freeform 99"/>
            <p:cNvSpPr>
              <a:spLocks/>
            </p:cNvSpPr>
            <p:nvPr/>
          </p:nvSpPr>
          <p:spPr bwMode="auto">
            <a:xfrm>
              <a:off x="2441575" y="4230688"/>
              <a:ext cx="388938" cy="388937"/>
            </a:xfrm>
            <a:custGeom>
              <a:avLst/>
              <a:gdLst>
                <a:gd name="T0" fmla="*/ 0 w 136"/>
                <a:gd name="T1" fmla="*/ 2147483647 h 136"/>
                <a:gd name="T2" fmla="*/ 2147483647 w 136"/>
                <a:gd name="T3" fmla="*/ 0 h 136"/>
                <a:gd name="T4" fmla="*/ 2147483647 w 136"/>
                <a:gd name="T5" fmla="*/ 2147483647 h 136"/>
                <a:gd name="T6" fmla="*/ 2147483647 w 136"/>
                <a:gd name="T7" fmla="*/ 2147483647 h 136"/>
                <a:gd name="T8" fmla="*/ 0 w 136"/>
                <a:gd name="T9" fmla="*/ 2147483647 h 136"/>
                <a:gd name="T10" fmla="*/ 0 w 136"/>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6">
                  <a:moveTo>
                    <a:pt x="0" y="2"/>
                  </a:moveTo>
                  <a:lnTo>
                    <a:pt x="132" y="0"/>
                  </a:lnTo>
                  <a:lnTo>
                    <a:pt x="136" y="106"/>
                  </a:lnTo>
                  <a:lnTo>
                    <a:pt x="128" y="136"/>
                  </a:lnTo>
                  <a:lnTo>
                    <a:pt x="0" y="136"/>
                  </a:lnTo>
                  <a:lnTo>
                    <a:pt x="0" y="2"/>
                  </a:lnTo>
                  <a:close/>
                </a:path>
              </a:pathLst>
            </a:custGeom>
            <a:grpFill/>
            <a:ln w="6350" cmpd="sng">
              <a:solidFill>
                <a:schemeClr val="tx2"/>
              </a:solidFill>
              <a:round/>
              <a:headEnd/>
              <a:tailEnd/>
            </a:ln>
          </p:spPr>
          <p:txBody>
            <a:bodyPr/>
            <a:lstStyle/>
            <a:p>
              <a:endParaRPr lang="en-US"/>
            </a:p>
          </p:txBody>
        </p:sp>
        <p:sp>
          <p:nvSpPr>
            <p:cNvPr id="105" name="Freeform 100"/>
            <p:cNvSpPr>
              <a:spLocks/>
            </p:cNvSpPr>
            <p:nvPr/>
          </p:nvSpPr>
          <p:spPr bwMode="auto">
            <a:xfrm>
              <a:off x="2406650" y="3641725"/>
              <a:ext cx="766763" cy="593725"/>
            </a:xfrm>
            <a:custGeom>
              <a:avLst/>
              <a:gdLst>
                <a:gd name="T0" fmla="*/ 2147483647 w 268"/>
                <a:gd name="T1" fmla="*/ 2147483647 h 208"/>
                <a:gd name="T2" fmla="*/ 2147483647 w 268"/>
                <a:gd name="T3" fmla="*/ 0 h 208"/>
                <a:gd name="T4" fmla="*/ 2147483647 w 268"/>
                <a:gd name="T5" fmla="*/ 2147483647 h 208"/>
                <a:gd name="T6" fmla="*/ 2147483647 w 268"/>
                <a:gd name="T7" fmla="*/ 2147483647 h 208"/>
                <a:gd name="T8" fmla="*/ 2147483647 w 268"/>
                <a:gd name="T9" fmla="*/ 2147483647 h 208"/>
                <a:gd name="T10" fmla="*/ 2147483647 w 268"/>
                <a:gd name="T11" fmla="*/ 2147483647 h 208"/>
                <a:gd name="T12" fmla="*/ 2147483647 w 268"/>
                <a:gd name="T13" fmla="*/ 2147483647 h 208"/>
                <a:gd name="T14" fmla="*/ 2147483647 w 268"/>
                <a:gd name="T15" fmla="*/ 2147483647 h 208"/>
                <a:gd name="T16" fmla="*/ 0 w 268"/>
                <a:gd name="T17" fmla="*/ 2147483647 h 208"/>
                <a:gd name="T18" fmla="*/ 2147483647 w 268"/>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08">
                  <a:moveTo>
                    <a:pt x="4" y="2"/>
                  </a:moveTo>
                  <a:lnTo>
                    <a:pt x="138" y="0"/>
                  </a:lnTo>
                  <a:lnTo>
                    <a:pt x="268" y="2"/>
                  </a:lnTo>
                  <a:lnTo>
                    <a:pt x="266" y="106"/>
                  </a:lnTo>
                  <a:lnTo>
                    <a:pt x="146" y="104"/>
                  </a:lnTo>
                  <a:lnTo>
                    <a:pt x="144" y="206"/>
                  </a:lnTo>
                  <a:lnTo>
                    <a:pt x="12" y="208"/>
                  </a:lnTo>
                  <a:lnTo>
                    <a:pt x="8" y="168"/>
                  </a:lnTo>
                  <a:lnTo>
                    <a:pt x="0" y="168"/>
                  </a:lnTo>
                  <a:lnTo>
                    <a:pt x="4" y="2"/>
                  </a:lnTo>
                  <a:close/>
                </a:path>
              </a:pathLst>
            </a:custGeom>
            <a:grpFill/>
            <a:ln w="6350" cmpd="sng">
              <a:solidFill>
                <a:schemeClr val="tx2"/>
              </a:solidFill>
              <a:round/>
              <a:headEnd/>
              <a:tailEnd/>
            </a:ln>
          </p:spPr>
          <p:txBody>
            <a:bodyPr/>
            <a:lstStyle/>
            <a:p>
              <a:endParaRPr lang="en-US"/>
            </a:p>
          </p:txBody>
        </p:sp>
        <p:sp>
          <p:nvSpPr>
            <p:cNvPr id="106" name="Freeform 101"/>
            <p:cNvSpPr>
              <a:spLocks/>
            </p:cNvSpPr>
            <p:nvPr/>
          </p:nvSpPr>
          <p:spPr bwMode="auto">
            <a:xfrm>
              <a:off x="2384425" y="3160713"/>
              <a:ext cx="417513" cy="485775"/>
            </a:xfrm>
            <a:custGeom>
              <a:avLst/>
              <a:gdLst>
                <a:gd name="T0" fmla="*/ 2147483647 w 146"/>
                <a:gd name="T1" fmla="*/ 2147483647 h 170"/>
                <a:gd name="T2" fmla="*/ 2147483647 w 146"/>
                <a:gd name="T3" fmla="*/ 0 h 170"/>
                <a:gd name="T4" fmla="*/ 2147483647 w 146"/>
                <a:gd name="T5" fmla="*/ 2147483647 h 170"/>
                <a:gd name="T6" fmla="*/ 2147483647 w 146"/>
                <a:gd name="T7" fmla="*/ 2147483647 h 170"/>
                <a:gd name="T8" fmla="*/ 2147483647 w 146"/>
                <a:gd name="T9" fmla="*/ 2147483647 h 170"/>
                <a:gd name="T10" fmla="*/ 0 w 146"/>
                <a:gd name="T11" fmla="*/ 2147483647 h 170"/>
                <a:gd name="T12" fmla="*/ 2147483647 w 146"/>
                <a:gd name="T13" fmla="*/ 2147483647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170">
                  <a:moveTo>
                    <a:pt x="4" y="6"/>
                  </a:moveTo>
                  <a:lnTo>
                    <a:pt x="106" y="0"/>
                  </a:lnTo>
                  <a:lnTo>
                    <a:pt x="144" y="4"/>
                  </a:lnTo>
                  <a:lnTo>
                    <a:pt x="146" y="168"/>
                  </a:lnTo>
                  <a:lnTo>
                    <a:pt x="12" y="170"/>
                  </a:lnTo>
                  <a:lnTo>
                    <a:pt x="0" y="170"/>
                  </a:lnTo>
                  <a:lnTo>
                    <a:pt x="4" y="6"/>
                  </a:lnTo>
                  <a:close/>
                </a:path>
              </a:pathLst>
            </a:custGeom>
            <a:grpFill/>
            <a:ln w="6350" cmpd="sng">
              <a:solidFill>
                <a:schemeClr val="tx2"/>
              </a:solidFill>
              <a:round/>
              <a:headEnd/>
              <a:tailEnd/>
            </a:ln>
          </p:spPr>
          <p:txBody>
            <a:bodyPr/>
            <a:lstStyle/>
            <a:p>
              <a:endParaRPr lang="en-US"/>
            </a:p>
          </p:txBody>
        </p:sp>
        <p:sp>
          <p:nvSpPr>
            <p:cNvPr id="107" name="Freeform 102"/>
            <p:cNvSpPr>
              <a:spLocks/>
            </p:cNvSpPr>
            <p:nvPr/>
          </p:nvSpPr>
          <p:spPr bwMode="auto">
            <a:xfrm>
              <a:off x="2795588" y="3171825"/>
              <a:ext cx="377825" cy="474663"/>
            </a:xfrm>
            <a:custGeom>
              <a:avLst/>
              <a:gdLst>
                <a:gd name="T0" fmla="*/ 0 w 132"/>
                <a:gd name="T1" fmla="*/ 0 h 166"/>
                <a:gd name="T2" fmla="*/ 2147483647 w 132"/>
                <a:gd name="T3" fmla="*/ 0 h 166"/>
                <a:gd name="T4" fmla="*/ 2147483647 w 132"/>
                <a:gd name="T5" fmla="*/ 2147483647 h 166"/>
                <a:gd name="T6" fmla="*/ 2147483647 w 132"/>
                <a:gd name="T7" fmla="*/ 2147483647 h 166"/>
                <a:gd name="T8" fmla="*/ 0 w 132"/>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66">
                  <a:moveTo>
                    <a:pt x="0" y="0"/>
                  </a:moveTo>
                  <a:lnTo>
                    <a:pt x="126" y="0"/>
                  </a:lnTo>
                  <a:lnTo>
                    <a:pt x="132" y="166"/>
                  </a:lnTo>
                  <a:lnTo>
                    <a:pt x="2" y="164"/>
                  </a:lnTo>
                  <a:lnTo>
                    <a:pt x="0" y="0"/>
                  </a:lnTo>
                  <a:close/>
                </a:path>
              </a:pathLst>
            </a:custGeom>
            <a:grpFill/>
            <a:ln w="6350" cmpd="sng">
              <a:solidFill>
                <a:schemeClr val="tx2"/>
              </a:solidFill>
              <a:round/>
              <a:headEnd/>
              <a:tailEnd/>
            </a:ln>
          </p:spPr>
          <p:txBody>
            <a:bodyPr/>
            <a:lstStyle/>
            <a:p>
              <a:endParaRPr lang="en-US"/>
            </a:p>
          </p:txBody>
        </p:sp>
        <p:sp>
          <p:nvSpPr>
            <p:cNvPr id="108" name="Freeform 103"/>
            <p:cNvSpPr>
              <a:spLocks/>
            </p:cNvSpPr>
            <p:nvPr/>
          </p:nvSpPr>
          <p:spPr bwMode="auto">
            <a:xfrm>
              <a:off x="3155950" y="3160713"/>
              <a:ext cx="595313" cy="485775"/>
            </a:xfrm>
            <a:custGeom>
              <a:avLst/>
              <a:gdLst>
                <a:gd name="T0" fmla="*/ 2147483647 w 208"/>
                <a:gd name="T1" fmla="*/ 2147483647 h 170"/>
                <a:gd name="T2" fmla="*/ 2147483647 w 208"/>
                <a:gd name="T3" fmla="*/ 0 h 170"/>
                <a:gd name="T4" fmla="*/ 2147483647 w 208"/>
                <a:gd name="T5" fmla="*/ 2147483647 h 170"/>
                <a:gd name="T6" fmla="*/ 2147483647 w 208"/>
                <a:gd name="T7" fmla="*/ 2147483647 h 170"/>
                <a:gd name="T8" fmla="*/ 2147483647 w 208"/>
                <a:gd name="T9" fmla="*/ 2147483647 h 170"/>
                <a:gd name="T10" fmla="*/ 2147483647 w 208"/>
                <a:gd name="T11" fmla="*/ 2147483647 h 170"/>
                <a:gd name="T12" fmla="*/ 2147483647 w 208"/>
                <a:gd name="T13" fmla="*/ 2147483647 h 170"/>
                <a:gd name="T14" fmla="*/ 2147483647 w 208"/>
                <a:gd name="T15" fmla="*/ 2147483647 h 170"/>
                <a:gd name="T16" fmla="*/ 2147483647 w 208"/>
                <a:gd name="T17" fmla="*/ 2147483647 h 170"/>
                <a:gd name="T18" fmla="*/ 2147483647 w 208"/>
                <a:gd name="T19" fmla="*/ 2147483647 h 170"/>
                <a:gd name="T20" fmla="*/ 0 w 208"/>
                <a:gd name="T21" fmla="*/ 2147483647 h 170"/>
                <a:gd name="T22" fmla="*/ 2147483647 w 208"/>
                <a:gd name="T23" fmla="*/ 2147483647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8" h="170">
                  <a:moveTo>
                    <a:pt x="30" y="2"/>
                  </a:moveTo>
                  <a:lnTo>
                    <a:pt x="196" y="0"/>
                  </a:lnTo>
                  <a:lnTo>
                    <a:pt x="202" y="6"/>
                  </a:lnTo>
                  <a:lnTo>
                    <a:pt x="206" y="136"/>
                  </a:lnTo>
                  <a:lnTo>
                    <a:pt x="208" y="152"/>
                  </a:lnTo>
                  <a:lnTo>
                    <a:pt x="208" y="162"/>
                  </a:lnTo>
                  <a:lnTo>
                    <a:pt x="208" y="166"/>
                  </a:lnTo>
                  <a:lnTo>
                    <a:pt x="204" y="168"/>
                  </a:lnTo>
                  <a:lnTo>
                    <a:pt x="102" y="170"/>
                  </a:lnTo>
                  <a:lnTo>
                    <a:pt x="6" y="170"/>
                  </a:lnTo>
                  <a:lnTo>
                    <a:pt x="0" y="4"/>
                  </a:lnTo>
                  <a:lnTo>
                    <a:pt x="30" y="2"/>
                  </a:lnTo>
                  <a:close/>
                </a:path>
              </a:pathLst>
            </a:custGeom>
            <a:grpFill/>
            <a:ln w="6350" cmpd="sng">
              <a:solidFill>
                <a:schemeClr val="tx2"/>
              </a:solidFill>
              <a:round/>
              <a:headEnd/>
              <a:tailEnd/>
            </a:ln>
          </p:spPr>
          <p:txBody>
            <a:bodyPr/>
            <a:lstStyle/>
            <a:p>
              <a:endParaRPr lang="en-US"/>
            </a:p>
          </p:txBody>
        </p:sp>
        <p:sp>
          <p:nvSpPr>
            <p:cNvPr id="109" name="Freeform 104"/>
            <p:cNvSpPr>
              <a:spLocks/>
            </p:cNvSpPr>
            <p:nvPr/>
          </p:nvSpPr>
          <p:spPr bwMode="auto">
            <a:xfrm>
              <a:off x="3230563" y="2668588"/>
              <a:ext cx="487362" cy="498475"/>
            </a:xfrm>
            <a:custGeom>
              <a:avLst/>
              <a:gdLst>
                <a:gd name="T0" fmla="*/ 0 w 170"/>
                <a:gd name="T1" fmla="*/ 0 h 174"/>
                <a:gd name="T2" fmla="*/ 2147483647 w 170"/>
                <a:gd name="T3" fmla="*/ 2147483647 h 174"/>
                <a:gd name="T4" fmla="*/ 2147483647 w 170"/>
                <a:gd name="T5" fmla="*/ 2147483647 h 174"/>
                <a:gd name="T6" fmla="*/ 2147483647 w 170"/>
                <a:gd name="T7" fmla="*/ 2147483647 h 174"/>
                <a:gd name="T8" fmla="*/ 0 w 170"/>
                <a:gd name="T9" fmla="*/ 0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74">
                  <a:moveTo>
                    <a:pt x="0" y="0"/>
                  </a:moveTo>
                  <a:lnTo>
                    <a:pt x="168" y="2"/>
                  </a:lnTo>
                  <a:lnTo>
                    <a:pt x="170" y="172"/>
                  </a:lnTo>
                  <a:lnTo>
                    <a:pt x="4" y="174"/>
                  </a:lnTo>
                  <a:lnTo>
                    <a:pt x="0" y="0"/>
                  </a:lnTo>
                  <a:close/>
                </a:path>
              </a:pathLst>
            </a:custGeom>
            <a:grpFill/>
            <a:ln w="6350" cmpd="sng">
              <a:solidFill>
                <a:schemeClr val="tx2"/>
              </a:solidFill>
              <a:round/>
              <a:headEnd/>
              <a:tailEnd/>
            </a:ln>
          </p:spPr>
          <p:txBody>
            <a:bodyPr/>
            <a:lstStyle/>
            <a:p>
              <a:endParaRPr lang="en-US"/>
            </a:p>
          </p:txBody>
        </p:sp>
        <p:sp>
          <p:nvSpPr>
            <p:cNvPr id="110" name="Freeform 105"/>
            <p:cNvSpPr>
              <a:spLocks/>
            </p:cNvSpPr>
            <p:nvPr/>
          </p:nvSpPr>
          <p:spPr bwMode="auto">
            <a:xfrm>
              <a:off x="3711575" y="2674938"/>
              <a:ext cx="496888" cy="503237"/>
            </a:xfrm>
            <a:custGeom>
              <a:avLst/>
              <a:gdLst>
                <a:gd name="T0" fmla="*/ 0 w 174"/>
                <a:gd name="T1" fmla="*/ 0 h 176"/>
                <a:gd name="T2" fmla="*/ 2147483647 w 174"/>
                <a:gd name="T3" fmla="*/ 0 h 176"/>
                <a:gd name="T4" fmla="*/ 2147483647 w 174"/>
                <a:gd name="T5" fmla="*/ 2147483647 h 176"/>
                <a:gd name="T6" fmla="*/ 2147483647 w 174"/>
                <a:gd name="T7" fmla="*/ 2147483647 h 176"/>
                <a:gd name="T8" fmla="*/ 2147483647 w 174"/>
                <a:gd name="T9" fmla="*/ 2147483647 h 176"/>
                <a:gd name="T10" fmla="*/ 0 w 174"/>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176">
                  <a:moveTo>
                    <a:pt x="0" y="0"/>
                  </a:moveTo>
                  <a:lnTo>
                    <a:pt x="172" y="0"/>
                  </a:lnTo>
                  <a:lnTo>
                    <a:pt x="174" y="168"/>
                  </a:lnTo>
                  <a:lnTo>
                    <a:pt x="8" y="176"/>
                  </a:lnTo>
                  <a:lnTo>
                    <a:pt x="2" y="170"/>
                  </a:lnTo>
                  <a:lnTo>
                    <a:pt x="0" y="0"/>
                  </a:lnTo>
                  <a:close/>
                </a:path>
              </a:pathLst>
            </a:custGeom>
            <a:grpFill/>
            <a:ln w="6350" cmpd="sng">
              <a:solidFill>
                <a:schemeClr val="tx2"/>
              </a:solidFill>
              <a:round/>
              <a:headEnd/>
              <a:tailEnd/>
            </a:ln>
          </p:spPr>
          <p:txBody>
            <a:bodyPr/>
            <a:lstStyle/>
            <a:p>
              <a:endParaRPr lang="en-US"/>
            </a:p>
          </p:txBody>
        </p:sp>
        <p:sp>
          <p:nvSpPr>
            <p:cNvPr id="111" name="Freeform 106"/>
            <p:cNvSpPr>
              <a:spLocks/>
            </p:cNvSpPr>
            <p:nvPr/>
          </p:nvSpPr>
          <p:spPr bwMode="auto">
            <a:xfrm>
              <a:off x="4203700" y="2674938"/>
              <a:ext cx="492125" cy="481012"/>
            </a:xfrm>
            <a:custGeom>
              <a:avLst/>
              <a:gdLst>
                <a:gd name="T0" fmla="*/ 0 w 172"/>
                <a:gd name="T1" fmla="*/ 0 h 168"/>
                <a:gd name="T2" fmla="*/ 2147483647 w 172"/>
                <a:gd name="T3" fmla="*/ 0 h 168"/>
                <a:gd name="T4" fmla="*/ 2147483647 w 172"/>
                <a:gd name="T5" fmla="*/ 2147483647 h 168"/>
                <a:gd name="T6" fmla="*/ 2147483647 w 172"/>
                <a:gd name="T7" fmla="*/ 2147483647 h 168"/>
                <a:gd name="T8" fmla="*/ 2147483647 w 172"/>
                <a:gd name="T9" fmla="*/ 2147483647 h 168"/>
                <a:gd name="T10" fmla="*/ 0 w 172"/>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168">
                  <a:moveTo>
                    <a:pt x="0" y="0"/>
                  </a:moveTo>
                  <a:lnTo>
                    <a:pt x="164" y="0"/>
                  </a:lnTo>
                  <a:lnTo>
                    <a:pt x="168" y="100"/>
                  </a:lnTo>
                  <a:lnTo>
                    <a:pt x="172" y="166"/>
                  </a:lnTo>
                  <a:lnTo>
                    <a:pt x="2" y="168"/>
                  </a:lnTo>
                  <a:lnTo>
                    <a:pt x="0" y="0"/>
                  </a:lnTo>
                  <a:close/>
                </a:path>
              </a:pathLst>
            </a:custGeom>
            <a:grpFill/>
            <a:ln w="6350" cmpd="sng">
              <a:solidFill>
                <a:schemeClr val="tx2"/>
              </a:solidFill>
              <a:round/>
              <a:headEnd/>
              <a:tailEnd/>
            </a:ln>
          </p:spPr>
          <p:txBody>
            <a:bodyPr/>
            <a:lstStyle/>
            <a:p>
              <a:endParaRPr lang="en-US"/>
            </a:p>
          </p:txBody>
        </p:sp>
        <p:sp>
          <p:nvSpPr>
            <p:cNvPr id="112" name="Freeform 107"/>
            <p:cNvSpPr>
              <a:spLocks/>
            </p:cNvSpPr>
            <p:nvPr/>
          </p:nvSpPr>
          <p:spPr bwMode="auto">
            <a:xfrm>
              <a:off x="4672013" y="2560638"/>
              <a:ext cx="481012" cy="400050"/>
            </a:xfrm>
            <a:custGeom>
              <a:avLst/>
              <a:gdLst>
                <a:gd name="T0" fmla="*/ 0 w 168"/>
                <a:gd name="T1" fmla="*/ 2147483647 h 140"/>
                <a:gd name="T2" fmla="*/ 2147483647 w 168"/>
                <a:gd name="T3" fmla="*/ 0 h 140"/>
                <a:gd name="T4" fmla="*/ 2147483647 w 168"/>
                <a:gd name="T5" fmla="*/ 0 h 140"/>
                <a:gd name="T6" fmla="*/ 2147483647 w 168"/>
                <a:gd name="T7" fmla="*/ 0 h 140"/>
                <a:gd name="T8" fmla="*/ 2147483647 w 168"/>
                <a:gd name="T9" fmla="*/ 0 h 140"/>
                <a:gd name="T10" fmla="*/ 2147483647 w 168"/>
                <a:gd name="T11" fmla="*/ 2147483647 h 140"/>
                <a:gd name="T12" fmla="*/ 2147483647 w 168"/>
                <a:gd name="T13" fmla="*/ 2147483647 h 140"/>
                <a:gd name="T14" fmla="*/ 2147483647 w 168"/>
                <a:gd name="T15" fmla="*/ 2147483647 h 140"/>
                <a:gd name="T16" fmla="*/ 0 w 168"/>
                <a:gd name="T17" fmla="*/ 2147483647 h 140"/>
                <a:gd name="T18" fmla="*/ 0 w 168"/>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40">
                  <a:moveTo>
                    <a:pt x="0" y="4"/>
                  </a:moveTo>
                  <a:lnTo>
                    <a:pt x="84" y="0"/>
                  </a:lnTo>
                  <a:lnTo>
                    <a:pt x="140" y="0"/>
                  </a:lnTo>
                  <a:lnTo>
                    <a:pt x="158" y="0"/>
                  </a:lnTo>
                  <a:lnTo>
                    <a:pt x="166" y="0"/>
                  </a:lnTo>
                  <a:lnTo>
                    <a:pt x="168" y="106"/>
                  </a:lnTo>
                  <a:lnTo>
                    <a:pt x="168" y="130"/>
                  </a:lnTo>
                  <a:lnTo>
                    <a:pt x="4" y="140"/>
                  </a:lnTo>
                  <a:lnTo>
                    <a:pt x="0" y="40"/>
                  </a:lnTo>
                  <a:lnTo>
                    <a:pt x="0" y="4"/>
                  </a:lnTo>
                  <a:close/>
                </a:path>
              </a:pathLst>
            </a:custGeom>
            <a:grpFill/>
            <a:ln w="6350" cmpd="sng">
              <a:solidFill>
                <a:schemeClr val="tx2"/>
              </a:solidFill>
              <a:round/>
              <a:headEnd/>
              <a:tailEnd/>
            </a:ln>
          </p:spPr>
          <p:txBody>
            <a:bodyPr/>
            <a:lstStyle/>
            <a:p>
              <a:endParaRPr lang="en-US"/>
            </a:p>
          </p:txBody>
        </p:sp>
        <p:sp>
          <p:nvSpPr>
            <p:cNvPr id="113" name="Freeform 108"/>
            <p:cNvSpPr>
              <a:spLocks/>
            </p:cNvSpPr>
            <p:nvPr/>
          </p:nvSpPr>
          <p:spPr bwMode="auto">
            <a:xfrm>
              <a:off x="4684713" y="2932113"/>
              <a:ext cx="492125" cy="411162"/>
            </a:xfrm>
            <a:custGeom>
              <a:avLst/>
              <a:gdLst>
                <a:gd name="T0" fmla="*/ 2147483647 w 172"/>
                <a:gd name="T1" fmla="*/ 0 h 144"/>
                <a:gd name="T2" fmla="*/ 2147483647 w 172"/>
                <a:gd name="T3" fmla="*/ 2147483647 h 144"/>
                <a:gd name="T4" fmla="*/ 2147483647 w 172"/>
                <a:gd name="T5" fmla="*/ 2147483647 h 144"/>
                <a:gd name="T6" fmla="*/ 2147483647 w 172"/>
                <a:gd name="T7" fmla="*/ 2147483647 h 144"/>
                <a:gd name="T8" fmla="*/ 2147483647 w 172"/>
                <a:gd name="T9" fmla="*/ 2147483647 h 144"/>
                <a:gd name="T10" fmla="*/ 0 w 172"/>
                <a:gd name="T11" fmla="*/ 2147483647 h 144"/>
                <a:gd name="T12" fmla="*/ 2147483647 w 17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44">
                  <a:moveTo>
                    <a:pt x="164" y="0"/>
                  </a:moveTo>
                  <a:lnTo>
                    <a:pt x="172" y="108"/>
                  </a:lnTo>
                  <a:lnTo>
                    <a:pt x="168" y="142"/>
                  </a:lnTo>
                  <a:lnTo>
                    <a:pt x="4" y="144"/>
                  </a:lnTo>
                  <a:lnTo>
                    <a:pt x="4" y="76"/>
                  </a:lnTo>
                  <a:lnTo>
                    <a:pt x="0" y="10"/>
                  </a:lnTo>
                  <a:lnTo>
                    <a:pt x="164" y="0"/>
                  </a:lnTo>
                  <a:close/>
                </a:path>
              </a:pathLst>
            </a:custGeom>
            <a:grpFill/>
            <a:ln w="6350" cmpd="sng">
              <a:solidFill>
                <a:schemeClr val="tx2"/>
              </a:solidFill>
              <a:round/>
              <a:headEnd/>
              <a:tailEnd/>
            </a:ln>
          </p:spPr>
          <p:txBody>
            <a:bodyPr/>
            <a:lstStyle/>
            <a:p>
              <a:endParaRPr lang="en-US"/>
            </a:p>
          </p:txBody>
        </p:sp>
        <p:sp>
          <p:nvSpPr>
            <p:cNvPr id="114" name="Freeform 215"/>
            <p:cNvSpPr>
              <a:spLocks/>
            </p:cNvSpPr>
            <p:nvPr/>
          </p:nvSpPr>
          <p:spPr bwMode="auto">
            <a:xfrm>
              <a:off x="1611313" y="1690688"/>
              <a:ext cx="566737" cy="503237"/>
            </a:xfrm>
            <a:custGeom>
              <a:avLst/>
              <a:gdLst>
                <a:gd name="T0" fmla="*/ 2147483647 w 198"/>
                <a:gd name="T1" fmla="*/ 0 h 176"/>
                <a:gd name="T2" fmla="*/ 2147483647 w 198"/>
                <a:gd name="T3" fmla="*/ 2147483647 h 176"/>
                <a:gd name="T4" fmla="*/ 2147483647 w 198"/>
                <a:gd name="T5" fmla="*/ 2147483647 h 176"/>
                <a:gd name="T6" fmla="*/ 0 w 198"/>
                <a:gd name="T7" fmla="*/ 2147483647 h 176"/>
                <a:gd name="T8" fmla="*/ 0 w 198"/>
                <a:gd name="T9" fmla="*/ 2147483647 h 176"/>
                <a:gd name="T10" fmla="*/ 2147483647 w 198"/>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8" h="176">
                  <a:moveTo>
                    <a:pt x="4" y="0"/>
                  </a:moveTo>
                  <a:lnTo>
                    <a:pt x="198" y="14"/>
                  </a:lnTo>
                  <a:lnTo>
                    <a:pt x="196" y="172"/>
                  </a:lnTo>
                  <a:lnTo>
                    <a:pt x="0" y="176"/>
                  </a:lnTo>
                  <a:lnTo>
                    <a:pt x="0" y="168"/>
                  </a:lnTo>
                  <a:lnTo>
                    <a:pt x="4" y="0"/>
                  </a:lnTo>
                  <a:close/>
                </a:path>
              </a:pathLst>
            </a:custGeom>
            <a:grpFill/>
            <a:ln w="6350" cmpd="sng">
              <a:solidFill>
                <a:schemeClr val="tx2"/>
              </a:solidFill>
              <a:round/>
              <a:headEnd/>
              <a:tailEnd/>
            </a:ln>
          </p:spPr>
          <p:txBody>
            <a:bodyPr/>
            <a:lstStyle/>
            <a:p>
              <a:endParaRPr lang="en-US"/>
            </a:p>
          </p:txBody>
        </p:sp>
      </p:grpSp>
      <p:sp>
        <p:nvSpPr>
          <p:cNvPr id="2" name="Title 1"/>
          <p:cNvSpPr>
            <a:spLocks noGrp="1"/>
          </p:cNvSpPr>
          <p:nvPr>
            <p:ph type="title"/>
          </p:nvPr>
        </p:nvSpPr>
        <p:spPr>
          <a:xfrm>
            <a:off x="457200" y="274638"/>
            <a:ext cx="7620000" cy="868362"/>
          </a:xfrm>
        </p:spPr>
        <p:txBody>
          <a:bodyPr/>
          <a:lstStyle/>
          <a:p>
            <a:r>
              <a:rPr lang="en-US" b="1" dirty="0" smtClean="0"/>
              <a:t>Montgomery</a:t>
            </a:r>
            <a:endParaRPr lang="en-US" b="1" dirty="0"/>
          </a:p>
        </p:txBody>
      </p:sp>
      <p:graphicFrame>
        <p:nvGraphicFramePr>
          <p:cNvPr id="115" name="Chart 114"/>
          <p:cNvGraphicFramePr>
            <a:graphicFrameLocks/>
          </p:cNvGraphicFramePr>
          <p:nvPr>
            <p:extLst>
              <p:ext uri="{D42A27DB-BD31-4B8C-83A1-F6EECF244321}">
                <p14:modId xmlns:p14="http://schemas.microsoft.com/office/powerpoint/2010/main" val="217358151"/>
              </p:ext>
            </p:extLst>
          </p:nvPr>
        </p:nvGraphicFramePr>
        <p:xfrm>
          <a:off x="139230" y="994619"/>
          <a:ext cx="536204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36856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ustom 2">
      <a:majorFont>
        <a:latin typeface="Helvetica"/>
        <a:ea typeface=""/>
        <a:cs typeface=""/>
      </a:majorFont>
      <a:minorFont>
        <a:latin typeface="Helvetica"/>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er xmlns="054efd7c-b1de-41af-87a4-bc8e74544299">
      <UserInfo>
        <DisplayName/>
        <AccountId xsi:nil="true"/>
        <AccountType/>
      </UserInfo>
    </Reviewer>
    <Approval_x0020_Status xmlns="054efd7c-b1de-41af-87a4-bc8e74544299" xsi:nil="true"/>
    <PublishingExpirationDate xmlns="http://schemas.microsoft.com/sharepoint/v3" xsi:nil="true"/>
    <Acc_x0020_Checked xmlns="054efd7c-b1de-41af-87a4-bc8e74544299" xsi:nil="true"/>
    <Page_x0020_Layout xmlns="054efd7c-b1de-41af-87a4-bc8e74544299"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C26F0EF5A8494A84A08B8CED18DAE6" ma:contentTypeVersion="2" ma:contentTypeDescription="Create a new document." ma:contentTypeScope="" ma:versionID="6872005685c488470492cb9687748cdc">
  <xsd:schema xmlns:xsd="http://www.w3.org/2001/XMLSchema" xmlns:xs="http://www.w3.org/2001/XMLSchema" xmlns:p="http://schemas.microsoft.com/office/2006/metadata/properties" xmlns:ns1="http://schemas.microsoft.com/sharepoint/v3" xmlns:ns2="054efd7c-b1de-41af-87a4-bc8e74544299" targetNamespace="http://schemas.microsoft.com/office/2006/metadata/properties" ma:root="true" ma:fieldsID="697f0b6f547431f9b2118a6b0ff62d96" ns1:_="" ns2:_="">
    <xsd:import namespace="http://schemas.microsoft.com/sharepoint/v3"/>
    <xsd:import namespace="054efd7c-b1de-41af-87a4-bc8e74544299"/>
    <xsd:element name="properties">
      <xsd:complexType>
        <xsd:sequence>
          <xsd:element name="documentManagement">
            <xsd:complexType>
              <xsd:all>
                <xsd:element ref="ns1:PublishingStartDate" minOccurs="0"/>
                <xsd:element ref="ns1:PublishingExpirationDate" minOccurs="0"/>
                <xsd:element ref="ns2:Acc_x0020_Checked" minOccurs="0"/>
                <xsd:element ref="ns2:Reviewer" minOccurs="0"/>
                <xsd:element ref="ns2:Approval_x0020_Status" minOccurs="0"/>
                <xsd:element ref="ns2:Page_x0020_Lay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4efd7c-b1de-41af-87a4-bc8e74544299" elementFormDefault="qualified">
    <xsd:import namespace="http://schemas.microsoft.com/office/2006/documentManagement/types"/>
    <xsd:import namespace="http://schemas.microsoft.com/office/infopath/2007/PartnerControls"/>
    <xsd:element name="Acc_x0020_Checked" ma:index="10" nillable="true" ma:displayName="Acc Checked" ma:description="Accessibility Checked for SDFBCI documents" ma:format="DateOnly" ma:internalName="Acc_x0020_Checked">
      <xsd:simpleType>
        <xsd:restriction base="dms:DateTime"/>
      </xsd:simpleType>
    </xsd:element>
    <xsd:element name="Reviewer" ma:index="11" nillable="true" ma:displayName="Reviewer" ma:description="Accessibility Reviewer by" ma:list="UserInfo" ma:SharePointGroup="0" ma:internalName="Review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_x0020_Status" ma:index="12" nillable="true" ma:displayName="Approval Status" ma:internalName="Approval_x0020_Status">
      <xsd:simpleType>
        <xsd:restriction base="dms:Text">
          <xsd:maxLength value="255"/>
        </xsd:restriction>
      </xsd:simpleType>
    </xsd:element>
    <xsd:element name="Page_x0020_Layout" ma:index="13" nillable="true" ma:displayName="Page Layout" ma:internalName="Page_x0020_Layou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25EBF1-371A-48C6-88D4-5328A6E5B6AB}">
  <ds:schemaRef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54efd7c-b1de-41af-87a4-bc8e74544299"/>
    <ds:schemaRef ds:uri="http://www.w3.org/XML/1998/namespace"/>
  </ds:schemaRefs>
</ds:datastoreItem>
</file>

<file path=customXml/itemProps2.xml><?xml version="1.0" encoding="utf-8"?>
<ds:datastoreItem xmlns:ds="http://schemas.openxmlformats.org/officeDocument/2006/customXml" ds:itemID="{ECF01EFC-806F-445D-B60C-696B5B73FC89}">
  <ds:schemaRefs>
    <ds:schemaRef ds:uri="http://schemas.microsoft.com/sharepoint/v3/contenttype/forms"/>
  </ds:schemaRefs>
</ds:datastoreItem>
</file>

<file path=customXml/itemProps3.xml><?xml version="1.0" encoding="utf-8"?>
<ds:datastoreItem xmlns:ds="http://schemas.openxmlformats.org/officeDocument/2006/customXml" ds:itemID="{D17351F4-5C7E-4BB8-8CDD-5AE0E53F5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54efd7c-b1de-41af-87a4-bc8e74544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Adjacency</Template>
  <TotalTime>5603</TotalTime>
  <Words>2511</Words>
  <Application>Microsoft Office PowerPoint</Application>
  <PresentationFormat>On-screen Show (4:3)</PresentationFormat>
  <Paragraphs>912</Paragraphs>
  <Slides>69</Slides>
  <Notes>8</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Adjacency</vt:lpstr>
      <vt:lpstr>Child &amp; Family Wellbeing Indicators Report</vt:lpstr>
      <vt:lpstr>PURPOSE</vt:lpstr>
      <vt:lpstr>INDICATORS OF CHILD  WELL-BEING</vt:lpstr>
      <vt:lpstr>WHY THESE 18?</vt:lpstr>
      <vt:lpstr>County spotlights</vt:lpstr>
      <vt:lpstr>Bourbon</vt:lpstr>
      <vt:lpstr>Crawford</vt:lpstr>
      <vt:lpstr>Labette</vt:lpstr>
      <vt:lpstr>Montgomery</vt:lpstr>
      <vt:lpstr>Ranking by Indicator</vt:lpstr>
      <vt:lpstr>Compared to each other…</vt:lpstr>
      <vt:lpstr>INTERPETING Z-SCORES</vt:lpstr>
      <vt:lpstr>RANKINGS</vt:lpstr>
      <vt:lpstr>Child poverty</vt:lpstr>
      <vt:lpstr>Child Poverty</vt:lpstr>
      <vt:lpstr>Education</vt:lpstr>
      <vt:lpstr>Education</vt:lpstr>
      <vt:lpstr>Education</vt:lpstr>
      <vt:lpstr>PowerPoint Presentation</vt:lpstr>
      <vt:lpstr>Employment</vt:lpstr>
      <vt:lpstr>Employment</vt:lpstr>
      <vt:lpstr>Economic Factors</vt:lpstr>
      <vt:lpstr>PowerPoint Presentation</vt:lpstr>
      <vt:lpstr>Family Structure</vt:lpstr>
      <vt:lpstr>Family Structure</vt:lpstr>
      <vt:lpstr>PowerPoint Presentation</vt:lpstr>
      <vt:lpstr>Linking the Three</vt:lpstr>
      <vt:lpstr>Other domains</vt:lpstr>
      <vt:lpstr>Aid Programs</vt:lpstr>
      <vt:lpstr>PowerPoint Presentation</vt:lpstr>
      <vt:lpstr>Health</vt:lpstr>
      <vt:lpstr>PowerPoint Presentation</vt:lpstr>
      <vt:lpstr>Child poverty</vt:lpstr>
      <vt:lpstr>Child Poverty</vt:lpstr>
      <vt:lpstr>Childcare Assistance</vt:lpstr>
      <vt:lpstr>Child Care Assistance </vt:lpstr>
      <vt:lpstr>Divorce</vt:lpstr>
      <vt:lpstr>Divorce</vt:lpstr>
      <vt:lpstr>Free &amp; Reduced Lunch</vt:lpstr>
      <vt:lpstr>Free &amp; Reduced Lunch Program Enrollment</vt:lpstr>
      <vt:lpstr>High school dropout</vt:lpstr>
      <vt:lpstr>High School Dropout </vt:lpstr>
      <vt:lpstr>Infant mortality</vt:lpstr>
      <vt:lpstr>Infant Mortality</vt:lpstr>
      <vt:lpstr>Low Birth weight babies</vt:lpstr>
      <vt:lpstr>Low Birthweight Babies</vt:lpstr>
      <vt:lpstr>Medicaid enrollment</vt:lpstr>
      <vt:lpstr>Medicaid Enrollment</vt:lpstr>
      <vt:lpstr>Mothers without  a  High school diploma</vt:lpstr>
      <vt:lpstr>Mothers without  a  High school diploma</vt:lpstr>
      <vt:lpstr>Nonmarital births</vt:lpstr>
      <vt:lpstr>Nonmarital Births</vt:lpstr>
      <vt:lpstr>Parental unemployment</vt:lpstr>
      <vt:lpstr>Parental Unemployment</vt:lpstr>
      <vt:lpstr>Single parent households</vt:lpstr>
      <vt:lpstr>Single Parent Households</vt:lpstr>
      <vt:lpstr>SNAP Enrollment</vt:lpstr>
      <vt:lpstr>SNAP Enrollment</vt:lpstr>
      <vt:lpstr>TANF Enrollment</vt:lpstr>
      <vt:lpstr>TANF Enrollment</vt:lpstr>
      <vt:lpstr>TEEN PREGNANCY</vt:lpstr>
      <vt:lpstr>Teen Pregnancy</vt:lpstr>
      <vt:lpstr>Uninsured children</vt:lpstr>
      <vt:lpstr>Uninsured Children</vt:lpstr>
      <vt:lpstr>Youth binge drinking</vt:lpstr>
      <vt:lpstr>Youth Binge Drinking</vt:lpstr>
      <vt:lpstr>Youth tobacco use</vt:lpstr>
      <vt:lpstr>Youth Tobacco Use</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KSU KCLE Pittsburg Presentation</dc:title>
  <dc:creator>Sharon Deitz</dc:creator>
  <cp:lastModifiedBy>Gayle</cp:lastModifiedBy>
  <cp:revision>140</cp:revision>
  <cp:lastPrinted>2015-04-15T14:28:09Z</cp:lastPrinted>
  <dcterms:created xsi:type="dcterms:W3CDTF">2015-04-07T01:04:20Z</dcterms:created>
  <dcterms:modified xsi:type="dcterms:W3CDTF">2015-07-23T15:00:21Z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0x010100CBC26F0EF5A8494A84A08B8CED18DAE6</vt:lpwstr>
  </property>
  <property fmtid="{D5CDD505-2E9C-101B-9397-08002B2CF9AE}" pid="3" name="HeaderStyleDefinitions">
    <vt:lpwstr/>
  </property>
</Properties>
</file>